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8" r:id="rId2"/>
  </p:sldMasterIdLst>
  <p:notesMasterIdLst>
    <p:notesMasterId r:id="rId68"/>
  </p:notesMasterIdLst>
  <p:sldIdLst>
    <p:sldId id="256" r:id="rId3"/>
    <p:sldId id="258" r:id="rId4"/>
    <p:sldId id="259" r:id="rId5"/>
    <p:sldId id="261" r:id="rId6"/>
    <p:sldId id="260" r:id="rId7"/>
    <p:sldId id="262" r:id="rId8"/>
    <p:sldId id="327" r:id="rId9"/>
    <p:sldId id="328" r:id="rId10"/>
    <p:sldId id="264" r:id="rId11"/>
    <p:sldId id="271" r:id="rId12"/>
    <p:sldId id="265" r:id="rId13"/>
    <p:sldId id="273" r:id="rId14"/>
    <p:sldId id="345" r:id="rId15"/>
    <p:sldId id="333" r:id="rId16"/>
    <p:sldId id="270" r:id="rId17"/>
    <p:sldId id="330" r:id="rId18"/>
    <p:sldId id="354" r:id="rId19"/>
    <p:sldId id="276" r:id="rId20"/>
    <p:sldId id="277" r:id="rId21"/>
    <p:sldId id="280" r:id="rId22"/>
    <p:sldId id="281" r:id="rId23"/>
    <p:sldId id="283" r:id="rId24"/>
    <p:sldId id="346" r:id="rId25"/>
    <p:sldId id="269" r:id="rId26"/>
    <p:sldId id="291" r:id="rId27"/>
    <p:sldId id="331" r:id="rId28"/>
    <p:sldId id="292" r:id="rId29"/>
    <p:sldId id="347" r:id="rId30"/>
    <p:sldId id="285" r:id="rId31"/>
    <p:sldId id="332" r:id="rId32"/>
    <p:sldId id="355" r:id="rId33"/>
    <p:sldId id="297" r:id="rId34"/>
    <p:sldId id="299" r:id="rId35"/>
    <p:sldId id="300" r:id="rId36"/>
    <p:sldId id="302" r:id="rId37"/>
    <p:sldId id="334" r:id="rId38"/>
    <p:sldId id="348" r:id="rId39"/>
    <p:sldId id="286" r:id="rId40"/>
    <p:sldId id="308" r:id="rId41"/>
    <p:sldId id="312" r:id="rId42"/>
    <p:sldId id="313" r:id="rId43"/>
    <p:sldId id="356" r:id="rId44"/>
    <p:sldId id="318" r:id="rId45"/>
    <p:sldId id="349" r:id="rId46"/>
    <p:sldId id="287" r:id="rId47"/>
    <p:sldId id="321" r:id="rId48"/>
    <p:sldId id="322" r:id="rId49"/>
    <p:sldId id="350" r:id="rId50"/>
    <p:sldId id="323" r:id="rId51"/>
    <p:sldId id="324" r:id="rId52"/>
    <p:sldId id="325" r:id="rId53"/>
    <p:sldId id="326" r:id="rId54"/>
    <p:sldId id="351" r:id="rId55"/>
    <p:sldId id="314" r:id="rId56"/>
    <p:sldId id="335" r:id="rId57"/>
    <p:sldId id="339" r:id="rId58"/>
    <p:sldId id="340" r:id="rId59"/>
    <p:sldId id="352" r:id="rId60"/>
    <p:sldId id="341" r:id="rId61"/>
    <p:sldId id="342" r:id="rId62"/>
    <p:sldId id="353" r:id="rId63"/>
    <p:sldId id="336" r:id="rId64"/>
    <p:sldId id="343" r:id="rId65"/>
    <p:sldId id="344" r:id="rId66"/>
    <p:sldId id="338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82"/>
    <p:restoredTop sz="94518"/>
  </p:normalViewPr>
  <p:slideViewPr>
    <p:cSldViewPr snapToGrid="0" snapToObjects="1">
      <p:cViewPr>
        <p:scale>
          <a:sx n="50" d="100"/>
          <a:sy n="50" d="100"/>
        </p:scale>
        <p:origin x="1288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5A8F4-2CBC-CC41-80A8-1166CA3820C7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E515E-1899-6A48-ACF8-82E7FA366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83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7259" y="2611686"/>
            <a:ext cx="10363200" cy="1470025"/>
          </a:xfrm>
        </p:spPr>
        <p:txBody>
          <a:bodyPr>
            <a:normAutofit/>
          </a:bodyPr>
          <a:lstStyle>
            <a:lvl1pPr>
              <a:defRPr sz="4800" b="1" i="0">
                <a:latin typeface="Beirut" charset="-78"/>
                <a:ea typeface="Beirut" charset="-78"/>
                <a:cs typeface="Beirut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4973" y="4228491"/>
            <a:ext cx="6018924" cy="1345398"/>
          </a:xfrm>
        </p:spPr>
        <p:txBody>
          <a:bodyPr/>
          <a:lstStyle>
            <a:lvl1pPr marL="0" indent="0" algn="ctr">
              <a:buNone/>
              <a:defRPr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9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ln>
            <a:solidFill>
              <a:schemeClr val="bg1">
                <a:lumMod val="8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8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8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5D79-9E9A-6E47-9C4A-29293192FC33}" type="datetimeFigureOut">
              <a:rPr lang="en-US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ln w="6350">
            <a:solidFill>
              <a:schemeClr val="tx1"/>
            </a:solidFill>
          </a:ln>
          <a:solidFill>
            <a:schemeClr val="bg1"/>
          </a:solidFill>
          <a:effectLst>
            <a:outerShdw dist="63500" dir="2700000" algn="tl" rotWithShape="0">
              <a:prstClr val="black"/>
            </a:outerShdw>
          </a:effectLst>
          <a:latin typeface="Rockwell" charset="0"/>
          <a:ea typeface="Rockwell" charset="0"/>
          <a:cs typeface="Rockwel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dist="50800" dir="2700000" algn="tl" rotWithShape="0">
              <a:prstClr val="black"/>
            </a:outerShdw>
          </a:effectLst>
          <a:latin typeface="Rockwell" charset="0"/>
          <a:ea typeface="Rockwell" charset="0"/>
          <a:cs typeface="Rockwel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dist="50800" dir="2700000" algn="tl" rotWithShape="0">
              <a:prstClr val="black"/>
            </a:outerShdw>
          </a:effectLst>
          <a:latin typeface="Rockwell" charset="0"/>
          <a:ea typeface="Rockwell" charset="0"/>
          <a:cs typeface="Rockwel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dist="50800" dir="2700000" algn="tl" rotWithShape="0">
              <a:prstClr val="black"/>
            </a:outerShdw>
          </a:effectLst>
          <a:latin typeface="Rockwell" charset="0"/>
          <a:ea typeface="Rockwell" charset="0"/>
          <a:cs typeface="Rockwel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dist="50800" dir="2700000" algn="tl" rotWithShape="0">
              <a:prstClr val="black"/>
            </a:outerShdw>
          </a:effectLst>
          <a:latin typeface="Rockwell" charset="0"/>
          <a:ea typeface="Rockwell" charset="0"/>
          <a:cs typeface="Rockwel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dist="50800" dir="2700000" algn="tl" rotWithShape="0">
              <a:prstClr val="black"/>
            </a:outerShdw>
          </a:effectLst>
          <a:latin typeface="Rockwell" charset="0"/>
          <a:ea typeface="Rockwell" charset="0"/>
          <a:cs typeface="Rockwel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7259" y="2312141"/>
            <a:ext cx="10363200" cy="1470025"/>
          </a:xfrm>
        </p:spPr>
        <p:txBody>
          <a:bodyPr/>
          <a:lstStyle/>
          <a:p>
            <a:r>
              <a:rPr lang="en-US" dirty="0" smtClean="0"/>
              <a:t>Galatians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9397" y="3782166"/>
            <a:ext cx="6018924" cy="1345398"/>
          </a:xfrm>
        </p:spPr>
        <p:txBody>
          <a:bodyPr/>
          <a:lstStyle/>
          <a:p>
            <a:r>
              <a:rPr lang="en-US" dirty="0" smtClean="0"/>
              <a:t>Introduction and 1:1-12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450318" y="5975710"/>
            <a:ext cx="2826184" cy="83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By Stephen </a:t>
            </a:r>
            <a:r>
              <a:rPr lang="en-US" sz="1400" dirty="0" err="1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Curto</a:t>
            </a:r>
            <a:endParaRPr lang="en-US" sz="1400" dirty="0" smtClean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f</a:t>
            </a: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or </a:t>
            </a: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College of Biblical Studies </a:t>
            </a:r>
            <a:endParaRPr lang="en-US" sz="1400" dirty="0" smtClean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June 29</a:t>
            </a: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, </a:t>
            </a: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2017</a:t>
            </a:r>
            <a:endParaRPr lang="en-US" sz="1400" dirty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024283"/>
            <a:ext cx="759106" cy="75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06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en-US" dirty="0"/>
              <a:t>Greeting and Purpose for Writing: The Gospel (1:1-9)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8086764" cy="498978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</a:t>
            </a:r>
            <a:r>
              <a:rPr lang="is-IS" dirty="0" smtClean="0"/>
              <a:t>…who gave himself for our sins to deliver us from the present evil age...” (v4</a:t>
            </a:r>
            <a:r>
              <a:rPr lang="is-I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what is “the present evil age”? </a:t>
            </a:r>
            <a:endParaRPr lang="en-US" dirty="0" smtClean="0"/>
          </a:p>
          <a:p>
            <a:r>
              <a:rPr lang="en-US" dirty="0"/>
              <a:t>“</a:t>
            </a:r>
            <a:r>
              <a:rPr lang="is-IS" dirty="0"/>
              <a:t>…</a:t>
            </a:r>
            <a:r>
              <a:rPr lang="en-US" dirty="0"/>
              <a:t>according to the will of our God and Father</a:t>
            </a:r>
            <a:r>
              <a:rPr lang="is-IS" dirty="0"/>
              <a:t>…” (v4)</a:t>
            </a:r>
          </a:p>
          <a:p>
            <a:pPr lvl="1"/>
            <a:r>
              <a:rPr lang="is-IS" dirty="0"/>
              <a:t>Who’s will was it that Christ would die?</a:t>
            </a:r>
          </a:p>
          <a:p>
            <a:r>
              <a:rPr lang="en-US" dirty="0"/>
              <a:t>“</a:t>
            </a:r>
            <a:r>
              <a:rPr lang="is-IS" dirty="0"/>
              <a:t>… to whom be the glory forever and ever.”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364" y="1764123"/>
            <a:ext cx="3045800" cy="46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en-US" dirty="0"/>
              <a:t>Greeting and Purpose for Writing: The Gospel (1:1-9)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62808"/>
            <a:ext cx="10972800" cy="4895192"/>
          </a:xfrm>
        </p:spPr>
        <p:txBody>
          <a:bodyPr>
            <a:normAutofit/>
          </a:bodyPr>
          <a:lstStyle/>
          <a:p>
            <a:r>
              <a:rPr lang="en-US" dirty="0" smtClean="0"/>
              <a:t>“I’m astonished that you are so quickly deserting him who called</a:t>
            </a:r>
            <a:r>
              <a:rPr lang="is-IS" dirty="0" smtClean="0"/>
              <a:t>… and are turning to a different gospel” (v6)</a:t>
            </a:r>
          </a:p>
          <a:p>
            <a:pPr lvl="1"/>
            <a:r>
              <a:rPr lang="is-IS" dirty="0" smtClean="0"/>
              <a:t>“so quickly” support for Southern </a:t>
            </a:r>
            <a:r>
              <a:rPr lang="is-IS" dirty="0" smtClean="0"/>
              <a:t>view.</a:t>
            </a:r>
          </a:p>
          <a:p>
            <a:r>
              <a:rPr lang="en-US" dirty="0"/>
              <a:t>“not that there is another gospel</a:t>
            </a:r>
            <a:r>
              <a:rPr lang="is-IS" dirty="0"/>
              <a:t>…” (v7)</a:t>
            </a:r>
          </a:p>
          <a:p>
            <a:pPr lvl="1"/>
            <a:r>
              <a:rPr lang="is-IS" dirty="0"/>
              <a:t>Truth doesn’t change by popular opinion.</a:t>
            </a:r>
          </a:p>
          <a:p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6493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	Greeting </a:t>
            </a:r>
            <a:r>
              <a:rPr lang="en-US" dirty="0"/>
              <a:t>and Purpose for Writing: The Gospel (1:1-9)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/>
              <a:t>Even if we or an angel from heaven should preach to you a gospel contrary</a:t>
            </a:r>
            <a:r>
              <a:rPr lang="is-IS" dirty="0" smtClean="0"/>
              <a:t>… let him be accursed” (v8, x2 v9)</a:t>
            </a:r>
            <a:endParaRPr lang="en-US" dirty="0" smtClean="0"/>
          </a:p>
          <a:p>
            <a:pPr lvl="1"/>
            <a:r>
              <a:rPr lang="en-US" dirty="0" smtClean="0"/>
              <a:t>“accursed” </a:t>
            </a:r>
            <a:r>
              <a:rPr lang="en-US" i="1" dirty="0" smtClean="0"/>
              <a:t>anathema</a:t>
            </a:r>
            <a:r>
              <a:rPr lang="en-US" dirty="0" smtClean="0"/>
              <a:t> : i.e. condemned to hell.</a:t>
            </a:r>
          </a:p>
          <a:p>
            <a:pPr lvl="1"/>
            <a:r>
              <a:rPr lang="en-US" dirty="0" smtClean="0"/>
              <a:t>What question should immediately be of importance to the reader?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4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1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The </a:t>
            </a:r>
            <a:r>
              <a:rPr lang="en-US" dirty="0"/>
              <a:t>Gospel (1:10-5:15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14450" lvl="1" indent="-857250">
              <a:buFont typeface="+mj-lt"/>
              <a:buAutoNum type="alphaUcPeriod"/>
            </a:pPr>
            <a:r>
              <a:rPr lang="en-US" dirty="0"/>
              <a:t>The Gospel is Not from Man (1:10- 2:10)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/>
              <a:t>This is the Gospel (2:11-21)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5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A. The Gospel is Not from Man (1:10- 2:10)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“The gospel that was preached by me is not according to man.” (v11)</a:t>
            </a:r>
          </a:p>
          <a:p>
            <a:r>
              <a:rPr lang="en-US" dirty="0" smtClean="0"/>
              <a:t>“I received it through a revelation of Jesus Christ.” (v12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0862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A. The Gospel is Not from Man (1:10- 2:10)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Paul’s Travels According to Paul</a:t>
            </a:r>
          </a:p>
          <a:p>
            <a:pPr lvl="1"/>
            <a:r>
              <a:rPr lang="en-US" dirty="0"/>
              <a:t>1:13-14 Former Life in </a:t>
            </a:r>
            <a:r>
              <a:rPr lang="en-US" dirty="0" smtClean="0"/>
              <a:t>Judaism (Acts 7-9)</a:t>
            </a:r>
            <a:endParaRPr lang="en-US" dirty="0"/>
          </a:p>
          <a:p>
            <a:pPr lvl="1"/>
            <a:r>
              <a:rPr lang="en-US" dirty="0"/>
              <a:t>1:15-17 </a:t>
            </a:r>
            <a:r>
              <a:rPr lang="en-US" dirty="0" smtClean="0"/>
              <a:t>Arabia/Damascus (Acts 9:23)</a:t>
            </a:r>
            <a:endParaRPr lang="en-US" dirty="0"/>
          </a:p>
          <a:p>
            <a:pPr lvl="1"/>
            <a:r>
              <a:rPr lang="en-US" dirty="0"/>
              <a:t>1:18-19 Jerusalem With </a:t>
            </a:r>
            <a:r>
              <a:rPr lang="en-US" dirty="0" smtClean="0"/>
              <a:t>Barnabas (Acts 9:26-28)</a:t>
            </a:r>
            <a:endParaRPr lang="en-US" dirty="0"/>
          </a:p>
          <a:p>
            <a:pPr lvl="1"/>
            <a:r>
              <a:rPr lang="en-US" dirty="0"/>
              <a:t>1:20-24 </a:t>
            </a:r>
            <a:r>
              <a:rPr lang="en-US" dirty="0" smtClean="0"/>
              <a:t>Syria and Cilicia and surrounding region (Acts 9:30; 11:25-26)</a:t>
            </a:r>
            <a:endParaRPr lang="en-US" dirty="0"/>
          </a:p>
          <a:p>
            <a:pPr lvl="1"/>
            <a:r>
              <a:rPr lang="en-US" dirty="0"/>
              <a:t>2:1-10 Mission to Jerusalem During the </a:t>
            </a:r>
            <a:r>
              <a:rPr lang="en-US" dirty="0" smtClean="0"/>
              <a:t>Famine Prophesied by </a:t>
            </a:r>
            <a:r>
              <a:rPr lang="en-US" dirty="0" err="1" smtClean="0"/>
              <a:t>Agabus</a:t>
            </a:r>
            <a:r>
              <a:rPr lang="en-US" dirty="0" smtClean="0"/>
              <a:t> (Acts 11:28-30)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076"/>
            <a:ext cx="12192000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II. A. The Gospel is Not from Man (1:10- 2:10)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07200" cy="4351338"/>
          </a:xfrm>
        </p:spPr>
        <p:txBody>
          <a:bodyPr/>
          <a:lstStyle/>
          <a:p>
            <a:r>
              <a:rPr lang="en-US" dirty="0" smtClean="0"/>
              <a:t>Theological Notes: 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/>
              <a:t>who had set me apart from my mother’s womb” (</a:t>
            </a:r>
            <a:r>
              <a:rPr lang="en-US" dirty="0" smtClean="0"/>
              <a:t>v15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smtClean="0"/>
              <a:t>“called me through his grace” (v15)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/>
              <a:t>was pleased to reveal his </a:t>
            </a:r>
            <a:r>
              <a:rPr lang="en-US" dirty="0" smtClean="0"/>
              <a:t>son”  </a:t>
            </a:r>
            <a:r>
              <a:rPr lang="en-US" dirty="0" smtClean="0"/>
              <a:t>(v15-16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What was the cause of God revealing His Son?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0" y="1417638"/>
            <a:ext cx="393231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A. The Gospel is Not from Man (1:10- 2:10)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2176"/>
          </a:xfrm>
        </p:spPr>
        <p:txBody>
          <a:bodyPr>
            <a:normAutofit/>
          </a:bodyPr>
          <a:lstStyle/>
          <a:p>
            <a:r>
              <a:rPr lang="en-US" dirty="0"/>
              <a:t>“I did not immediately consult with flesh and blood” (v16</a:t>
            </a:r>
            <a:r>
              <a:rPr lang="en-US" dirty="0" smtClean="0"/>
              <a:t>)</a:t>
            </a:r>
          </a:p>
          <a:p>
            <a:r>
              <a:rPr lang="en-US" dirty="0"/>
              <a:t>“Then after”  </a:t>
            </a:r>
            <a:r>
              <a:rPr lang="en-US" i="1" dirty="0"/>
              <a:t>meta </a:t>
            </a:r>
            <a:r>
              <a:rPr lang="en-US" dirty="0"/>
              <a:t>(v18) vs “then through” </a:t>
            </a:r>
            <a:r>
              <a:rPr lang="en-US" i="1" dirty="0" err="1"/>
              <a:t>dia</a:t>
            </a:r>
            <a:r>
              <a:rPr lang="en-US" dirty="0"/>
              <a:t> (2:1) </a:t>
            </a:r>
          </a:p>
          <a:p>
            <a:r>
              <a:rPr lang="en-US" dirty="0"/>
              <a:t>“But I did not see any other of the apostles</a:t>
            </a:r>
            <a:r>
              <a:rPr lang="is-IS" dirty="0"/>
              <a:t>…” (v19)</a:t>
            </a:r>
          </a:p>
          <a:p>
            <a:r>
              <a:rPr lang="en-US" dirty="0"/>
              <a:t>“I was still unknown in person to the churches of Judea” (v22)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8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720013" cy="4525963"/>
          </a:xfr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</a:pPr>
            <a:r>
              <a:rPr lang="en-US" dirty="0" smtClean="0"/>
              <a:t>Author: </a:t>
            </a:r>
            <a:r>
              <a:rPr lang="en-US" dirty="0" smtClean="0"/>
              <a:t>Paul</a:t>
            </a:r>
          </a:p>
          <a:p>
            <a:pPr defTabSz="914400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/>
              <a:t>Purpose</a:t>
            </a:r>
            <a:r>
              <a:rPr lang="en-US" dirty="0" smtClean="0"/>
              <a:t>: To </a:t>
            </a:r>
            <a:r>
              <a:rPr lang="en-US" dirty="0"/>
              <a:t>Rebuke Christians who had been tricked by </a:t>
            </a:r>
            <a:r>
              <a:rPr lang="en-US" dirty="0" err="1"/>
              <a:t>Judaizers</a:t>
            </a:r>
            <a:r>
              <a:rPr lang="en-US" dirty="0"/>
              <a:t> into thinking they must follow the Mosaic Law in order to be saved. </a:t>
            </a:r>
            <a:endParaRPr lang="en-US" dirty="0" smtClean="0">
              <a:effectLst/>
            </a:endParaRPr>
          </a:p>
          <a:p>
            <a:pPr defTabSz="91440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18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II. A. The Gospel is Not from Man (1:10- 2:10)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“</a:t>
            </a:r>
            <a:r>
              <a:rPr lang="is-IS" dirty="0" smtClean="0"/>
              <a:t>It was because of a revelation (</a:t>
            </a:r>
            <a:r>
              <a:rPr lang="is-IS" i="1" dirty="0" smtClean="0"/>
              <a:t>apokalupsis</a:t>
            </a:r>
            <a:r>
              <a:rPr lang="is-IS" dirty="0" smtClean="0"/>
              <a:t>) that I went up” (v2)</a:t>
            </a:r>
          </a:p>
          <a:p>
            <a:pPr lvl="1"/>
            <a:r>
              <a:rPr lang="is-IS" dirty="0" smtClean="0"/>
              <a:t>What revelation caused his trip to Jerusalem</a:t>
            </a:r>
            <a:r>
              <a:rPr lang="is-IS" dirty="0" smtClean="0"/>
              <a:t>? (cf. Acts 11:28-30)</a:t>
            </a:r>
            <a:endParaRPr lang="is-IS" dirty="0" smtClean="0"/>
          </a:p>
          <a:p>
            <a:r>
              <a:rPr lang="is-IS" dirty="0" smtClean="0"/>
              <a:t>“I submitted the gospel I preach among the Gentiles” (v2)</a:t>
            </a:r>
          </a:p>
          <a:p>
            <a:r>
              <a:rPr lang="is-IS" dirty="0" smtClean="0"/>
              <a:t>“...in private...” (v2)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24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A. The Gospel is Not from Man (1:10- 2:10)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</a:t>
            </a:r>
            <a:r>
              <a:rPr lang="en-US" dirty="0" smtClean="0"/>
              <a:t>we  did not yield in subjection to [false brethren] for even an hour so that the truth of the gospel would remain with you.” (v5)</a:t>
            </a:r>
          </a:p>
          <a:p>
            <a:r>
              <a:rPr lang="is-IS" dirty="0"/>
              <a:t>“Those who were of high reputation contributed nothing to me.” (v6)</a:t>
            </a:r>
          </a:p>
          <a:p>
            <a:pPr lvl="1"/>
            <a:r>
              <a:rPr lang="is-IS" dirty="0"/>
              <a:t>The summary of his point. </a:t>
            </a:r>
          </a:p>
          <a:p>
            <a:r>
              <a:rPr lang="is-IS" dirty="0"/>
              <a:t>“God shows no partiality” (v6) (lit: “God does not receive a face”) </a:t>
            </a:r>
          </a:p>
          <a:p>
            <a:pPr lvl="1"/>
            <a:r>
              <a:rPr lang="is-IS" dirty="0"/>
              <a:t>Is this true? What does he mean in context</a:t>
            </a:r>
            <a:r>
              <a:rPr lang="is-IS" dirty="0" smtClean="0"/>
              <a:t>?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58733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A. The Gospel is Not from Man (1:10- 2:10)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“</a:t>
            </a:r>
            <a:r>
              <a:rPr lang="is-IS" dirty="0" smtClean="0"/>
              <a:t>They only asked us to remember the poor – the very thing I also was eager to do.”</a:t>
            </a:r>
            <a:r>
              <a:rPr lang="is-IS" dirty="0"/>
              <a:t> </a:t>
            </a:r>
            <a:r>
              <a:rPr lang="is-IS" dirty="0" smtClean="0"/>
              <a:t>(v10)</a:t>
            </a:r>
          </a:p>
          <a:p>
            <a:pPr lvl="1"/>
            <a:r>
              <a:rPr lang="is-IS" dirty="0" smtClean="0"/>
              <a:t>What did they ask at the Jerusalem council? (cf. Acts 15-16)</a:t>
            </a:r>
          </a:p>
        </p:txBody>
      </p:sp>
    </p:spTree>
    <p:extLst>
      <p:ext uri="{BB962C8B-B14F-4D97-AF65-F5344CB8AC3E}">
        <p14:creationId xmlns:p14="http://schemas.microsoft.com/office/powerpoint/2010/main" val="2099671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59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B. This is the Gospel (2:11-21)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7416800" cy="45751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“I opposed him to his face, because he was being condemned” (v11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gave Paul the confidence to do this?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</a:t>
            </a:r>
            <a:r>
              <a:rPr lang="en-US" dirty="0"/>
              <a:t>When I saw that they were not walking rightly about the truth of the gospel” (v14)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orthopodeo</a:t>
            </a:r>
            <a:r>
              <a:rPr lang="en-US" dirty="0"/>
              <a:t> (</a:t>
            </a:r>
            <a:r>
              <a:rPr lang="en-US" dirty="0" err="1"/>
              <a:t>ortho</a:t>
            </a:r>
            <a:r>
              <a:rPr lang="en-US" dirty="0"/>
              <a:t> = “right” “correct”; </a:t>
            </a:r>
            <a:r>
              <a:rPr lang="en-US" dirty="0" err="1"/>
              <a:t>podos</a:t>
            </a:r>
            <a:r>
              <a:rPr lang="en-US" dirty="0"/>
              <a:t> = “foot</a:t>
            </a:r>
            <a:r>
              <a:rPr lang="en-US" dirty="0" smtClean="0"/>
              <a:t>”)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0" y="1447799"/>
            <a:ext cx="3632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69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B. This is the Gospel (2:11-21)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300" dirty="0"/>
              <a:t>List all of the assertions in Verse 16</a:t>
            </a:r>
            <a:r>
              <a:rPr lang="en-US" sz="3300" dirty="0" smtClean="0"/>
              <a:t>:</a:t>
            </a:r>
            <a:endParaRPr lang="en-US" sz="33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0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B. This is the Gospel (2:11-21)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197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List all of the assertions in Verse 16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sz="4000" dirty="0" smtClean="0"/>
              <a:t>Man is not justified by works of the Law.</a:t>
            </a:r>
          </a:p>
          <a:p>
            <a:pPr lvl="1"/>
            <a:r>
              <a:rPr lang="en-US" sz="4000" dirty="0" smtClean="0"/>
              <a:t>Man is justified by faith in Christ Jesus.</a:t>
            </a:r>
          </a:p>
          <a:p>
            <a:pPr lvl="2"/>
            <a:r>
              <a:rPr lang="en-US" sz="3800" dirty="0" smtClean="0"/>
              <a:t>We (Peter and Paul) have believed in Jesus.</a:t>
            </a:r>
          </a:p>
          <a:p>
            <a:pPr lvl="1"/>
            <a:r>
              <a:rPr lang="en-US" sz="4000" dirty="0" smtClean="0"/>
              <a:t>So that we may be justified by faith in Christ Jesus (and not works of the Law).</a:t>
            </a:r>
          </a:p>
          <a:p>
            <a:r>
              <a:rPr lang="en-US" sz="4000" dirty="0" smtClean="0"/>
              <a:t>By the works of the Law no flesh will be justified.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5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B. This is the Gospel (2:11-21)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978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“But if </a:t>
            </a:r>
            <a:r>
              <a:rPr lang="en-US" dirty="0" smtClean="0"/>
              <a:t>while </a:t>
            </a:r>
            <a:r>
              <a:rPr lang="en-US" dirty="0"/>
              <a:t>seeking to be justified </a:t>
            </a:r>
            <a:r>
              <a:rPr lang="en-US" dirty="0" smtClean="0"/>
              <a:t>in </a:t>
            </a:r>
            <a:r>
              <a:rPr lang="en-US" dirty="0"/>
              <a:t>Christ, we ourselves have also been found sinners, is Christ then a minister of sin?... for if I rebuild what I have destroyed I prove myself a transgressor.” (v17-18)</a:t>
            </a:r>
          </a:p>
          <a:p>
            <a:pPr lvl="1"/>
            <a:r>
              <a:rPr lang="en-US" dirty="0"/>
              <a:t>What does he mean by “have been found sinners”?</a:t>
            </a:r>
          </a:p>
          <a:p>
            <a:pPr lvl="1"/>
            <a:r>
              <a:rPr lang="en-US" dirty="0"/>
              <a:t>What is the definition of “justified” in this context (same word in verse 16)?</a:t>
            </a:r>
          </a:p>
          <a:p>
            <a:pPr lvl="1"/>
            <a:r>
              <a:rPr lang="en-US" dirty="0"/>
              <a:t>To what is he referring with “if I rebuild what I have destroyed”? What had he destroyed? (cf. v19)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953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15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The </a:t>
            </a:r>
            <a:r>
              <a:rPr lang="en-US" dirty="0"/>
              <a:t>Law And the Gospel (3:1-5:1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The </a:t>
            </a:r>
            <a:r>
              <a:rPr lang="en-US" dirty="0"/>
              <a:t>Gospel as Seen in the Law (3:1-18)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/>
              <a:t>The Point of the Law in Light of the Gospel (3:19-4:11)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/>
              <a:t>Paul’s Personal Appeal for the Gospel (4:12-20)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/>
              <a:t>An Old Testament Allegory About the Gospel (4:21-5:1)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0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Message: We are saved by grace alone through faith alone and not by </a:t>
            </a:r>
            <a:r>
              <a:rPr lang="en-US" dirty="0" smtClean="0"/>
              <a:t>works of the law.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Key Verse: 2:16b “…we have believed in Christ Jesus, so that we may be justified by faith in Christ and not by the works of the Law; since by the works of the Law no flesh will be justified.”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 defTabSz="91440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49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III. A. The </a:t>
            </a:r>
            <a:r>
              <a:rPr lang="en-US" dirty="0"/>
              <a:t>Gospel as Seen in the Law (3:1-18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“Having begun by the spirit, are you now finishing by the flesh?”  (v3)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what “beginning” and “finishing” is he referring?</a:t>
            </a:r>
          </a:p>
          <a:p>
            <a:r>
              <a:rPr lang="en-US" dirty="0"/>
              <a:t>“Does he who provides the spirit</a:t>
            </a:r>
            <a:r>
              <a:rPr lang="is-IS" dirty="0"/>
              <a:t>…do it by works of law or by hearing of faith?” (v5)</a:t>
            </a:r>
          </a:p>
          <a:p>
            <a:r>
              <a:rPr lang="is-IS" dirty="0"/>
              <a:t>”Just as Abraham faithed God and it was counted to him as righteousness.” (v6)</a:t>
            </a:r>
          </a:p>
          <a:p>
            <a:pPr lvl="1"/>
            <a:r>
              <a:rPr lang="is-IS" dirty="0"/>
              <a:t>What did Abraham receive by faith?</a:t>
            </a:r>
          </a:p>
          <a:p>
            <a:pPr lvl="1"/>
            <a:r>
              <a:rPr lang="is-IS" dirty="0"/>
              <a:t>What has Paul been saying Christians receive by faith</a:t>
            </a:r>
            <a:r>
              <a:rPr lang="is-IS" dirty="0" smtClean="0"/>
              <a:t>?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04802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A. The Gospel as Seen in the Law (3:1-18)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3095625"/>
            <a:ext cx="10515600" cy="4351338"/>
          </a:xfrm>
        </p:spPr>
        <p:txBody>
          <a:bodyPr/>
          <a:lstStyle/>
          <a:p>
            <a:r>
              <a:rPr lang="en-US" dirty="0" smtClean="0"/>
              <a:t>Abrahamic Covenant:</a:t>
            </a:r>
          </a:p>
          <a:p>
            <a:pPr lvl="1"/>
            <a:r>
              <a:rPr lang="en-US" dirty="0" smtClean="0"/>
              <a:t>Gen 12 (Promise Made)</a:t>
            </a:r>
          </a:p>
          <a:p>
            <a:pPr lvl="1"/>
            <a:r>
              <a:rPr lang="en-US" dirty="0" smtClean="0"/>
              <a:t>Gen 15:1-6 (Promise Believed)</a:t>
            </a:r>
          </a:p>
          <a:p>
            <a:pPr lvl="1"/>
            <a:r>
              <a:rPr lang="en-US" dirty="0" smtClean="0"/>
              <a:t>Gen 15:7ff (Covenant Made)</a:t>
            </a:r>
          </a:p>
          <a:p>
            <a:pPr lvl="1"/>
            <a:r>
              <a:rPr lang="en-US" dirty="0" smtClean="0"/>
              <a:t>Gen 17 (Sign of Covenant made)</a:t>
            </a:r>
          </a:p>
          <a:p>
            <a:pPr lvl="1"/>
            <a:r>
              <a:rPr lang="en-US" dirty="0" smtClean="0"/>
              <a:t>Gen 22 (Promise and Belief Confirmed)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318419"/>
            <a:ext cx="3276600" cy="43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2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A. The Gospel as Seen in the Law (3:1-18)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985000" cy="4825313"/>
          </a:xfrm>
        </p:spPr>
        <p:txBody>
          <a:bodyPr>
            <a:normAutofit/>
          </a:bodyPr>
          <a:lstStyle/>
          <a:p>
            <a:r>
              <a:rPr lang="en-US" dirty="0" smtClean="0"/>
              <a:t>“The Scriptures, seeing that God would justify the Gentiles by faith, preached </a:t>
            </a:r>
            <a:r>
              <a:rPr lang="en-US" dirty="0" smtClean="0"/>
              <a:t>the gospel beforehand to Abraham” (v8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Gen 12:3, 22:18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Those of faith are blessed, along with the </a:t>
            </a:r>
            <a:r>
              <a:rPr lang="en-US" dirty="0" err="1"/>
              <a:t>faithing</a:t>
            </a:r>
            <a:r>
              <a:rPr lang="en-US" dirty="0"/>
              <a:t> Abraham.” (v9)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0" y="1523657"/>
            <a:ext cx="4115477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A. The Gospel as Seen in the Law (3:1-18)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“As many as are of the works of law are under a curse” (v10)</a:t>
            </a:r>
          </a:p>
          <a:p>
            <a:r>
              <a:rPr lang="en-US" dirty="0" smtClean="0"/>
              <a:t>“</a:t>
            </a:r>
            <a:r>
              <a:rPr lang="en-US" dirty="0" smtClean="0"/>
              <a:t>cursed is everyone who does not abide by all things written in the book of the </a:t>
            </a:r>
            <a:r>
              <a:rPr lang="en-US" dirty="0" smtClean="0"/>
              <a:t>law, </a:t>
            </a:r>
            <a:r>
              <a:rPr lang="en-US" dirty="0" smtClean="0"/>
              <a:t>to do them.” (v10)</a:t>
            </a:r>
          </a:p>
          <a:p>
            <a:pPr lvl="1"/>
            <a:r>
              <a:rPr lang="en-US" dirty="0" err="1" smtClean="0"/>
              <a:t>Deut</a:t>
            </a:r>
            <a:r>
              <a:rPr lang="en-US" dirty="0" smtClean="0"/>
              <a:t> 27:26. </a:t>
            </a:r>
            <a:r>
              <a:rPr lang="en-US" dirty="0" smtClean="0"/>
              <a:t>In what part of Deuteronomy does this verse come?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98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A. The Gospel as Seen in the Law (3:1-18)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9693"/>
            <a:ext cx="8788400" cy="4998307"/>
          </a:xfrm>
        </p:spPr>
        <p:txBody>
          <a:bodyPr>
            <a:normAutofit/>
          </a:bodyPr>
          <a:lstStyle/>
          <a:p>
            <a:r>
              <a:rPr lang="en-US" dirty="0" smtClean="0"/>
              <a:t>“No one is </a:t>
            </a:r>
            <a:r>
              <a:rPr lang="en-US" dirty="0" smtClean="0"/>
              <a:t>justified before </a:t>
            </a:r>
            <a:r>
              <a:rPr lang="en-US" dirty="0" smtClean="0"/>
              <a:t>God by the </a:t>
            </a:r>
            <a:r>
              <a:rPr lang="en-US" dirty="0" smtClean="0"/>
              <a:t>law for the </a:t>
            </a:r>
            <a:r>
              <a:rPr lang="en-US" dirty="0" smtClean="0"/>
              <a:t>righteous by faith will live.” (v11)</a:t>
            </a:r>
          </a:p>
          <a:p>
            <a:pPr lvl="1"/>
            <a:r>
              <a:rPr lang="en-US" dirty="0" smtClean="0"/>
              <a:t>Habakkuk 2:4</a:t>
            </a:r>
            <a:endParaRPr lang="en-US" dirty="0" smtClean="0"/>
          </a:p>
          <a:p>
            <a:pPr lvl="1"/>
            <a:r>
              <a:rPr lang="en-US" dirty="0" smtClean="0"/>
              <a:t>What kind of “living” is he talking about</a:t>
            </a:r>
            <a:r>
              <a:rPr lang="en-US" dirty="0" smtClean="0"/>
              <a:t>? (cf. 5:25)</a:t>
            </a:r>
            <a:endParaRPr lang="en-US" dirty="0" smtClean="0"/>
          </a:p>
          <a:p>
            <a:r>
              <a:rPr lang="en-US" dirty="0" smtClean="0"/>
              <a:t>“But law is not of faith, but the one who does them will live by them.” (v12</a:t>
            </a:r>
            <a:r>
              <a:rPr lang="en-US" dirty="0" smtClean="0"/>
              <a:t>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0" y="1300893"/>
            <a:ext cx="2402818" cy="536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A. The Gospel as Seen in the Law (3:1-18)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“So that</a:t>
            </a:r>
            <a:r>
              <a:rPr lang="is-IS" dirty="0"/>
              <a:t> </a:t>
            </a:r>
            <a:r>
              <a:rPr lang="is-IS" dirty="0" smtClean="0"/>
              <a:t>in Christ Jesus the blessing of Abraham might come to the Gentiles, so that we might receive the promised spirit through faith.”  (v14)</a:t>
            </a:r>
          </a:p>
          <a:p>
            <a:r>
              <a:rPr lang="en-US" dirty="0"/>
              <a:t>“Even with a man-made covenant, no one annuls it or adds to it once it has been ratified.” (v15)</a:t>
            </a:r>
          </a:p>
          <a:p>
            <a:r>
              <a:rPr lang="en-US" dirty="0" smtClean="0"/>
              <a:t>“</a:t>
            </a:r>
            <a:r>
              <a:rPr lang="en-US" dirty="0"/>
              <a:t>He does not say ‘and to seeds.’” (v16)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A. The Gospel as Seen in the Law (3:1-18)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13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“The law</a:t>
            </a:r>
            <a:r>
              <a:rPr lang="is-IS" dirty="0" smtClean="0"/>
              <a:t>… does not invalidate a covenant previously ratified by God” </a:t>
            </a:r>
            <a:r>
              <a:rPr lang="is-IS" dirty="0" smtClean="0"/>
              <a:t>(v17)</a:t>
            </a:r>
            <a:endParaRPr lang="en-US" dirty="0" smtClean="0"/>
          </a:p>
          <a:p>
            <a:pPr lvl="1"/>
            <a:r>
              <a:rPr lang="en-US" dirty="0" smtClean="0"/>
              <a:t>To what covenant is he referring?</a:t>
            </a:r>
          </a:p>
          <a:p>
            <a:r>
              <a:rPr lang="en-US" dirty="0" smtClean="0"/>
              <a:t>“For if inheritance is based on the law, it is no longer based on a promise” (v18)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31" y1="52688" x2="64531" y2="52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9354" y="4038600"/>
            <a:ext cx="4260645" cy="247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452" y="1201005"/>
            <a:ext cx="2508747" cy="33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98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94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III. B. The </a:t>
            </a:r>
            <a:r>
              <a:rPr lang="en-US" dirty="0"/>
              <a:t>Point of the Law in Light of the Gospel (3:19-4:11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“Why then the law?” (v19)</a:t>
            </a:r>
          </a:p>
          <a:p>
            <a:r>
              <a:rPr lang="en-US" dirty="0"/>
              <a:t>“It was added because of transgressions” (v19)</a:t>
            </a:r>
          </a:p>
          <a:p>
            <a:r>
              <a:rPr lang="en-US" dirty="0" smtClean="0"/>
              <a:t>“</a:t>
            </a:r>
            <a:r>
              <a:rPr lang="en-US" dirty="0"/>
              <a:t>Is the law contrary to the promises of God?”  (v21)</a:t>
            </a:r>
          </a:p>
          <a:p>
            <a:pPr lvl="1"/>
            <a:r>
              <a:rPr lang="en-US" dirty="0"/>
              <a:t>This is a possible conclusion based on his case.</a:t>
            </a:r>
          </a:p>
          <a:p>
            <a:pPr lvl="1"/>
            <a:r>
              <a:rPr lang="en-US" dirty="0"/>
              <a:t>He’s built up a distinction between “Law” and “Promise” and so he has to clarify, just because the law doesn’t save you, it doesn’t mean it’s bad! (cf. v21)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76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B. The Point of the Law in Light of the Gospel (3:19-4:11)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“If a law had been given that could give life, then righteousness would indeed be by the law.” (v21)</a:t>
            </a:r>
          </a:p>
          <a:p>
            <a:pPr lvl="1"/>
            <a:r>
              <a:rPr lang="en-US" dirty="0" smtClean="0"/>
              <a:t>What does this tell us about the Mosaic law?</a:t>
            </a:r>
          </a:p>
          <a:p>
            <a:r>
              <a:rPr lang="en-US" dirty="0"/>
              <a:t>“The law was our guardian unto Christ” (v24)</a:t>
            </a:r>
          </a:p>
          <a:p>
            <a:pPr lvl="1"/>
            <a:r>
              <a:rPr lang="en-US" dirty="0"/>
              <a:t>What does he mean? (read various translations)</a:t>
            </a:r>
          </a:p>
          <a:p>
            <a:r>
              <a:rPr lang="en-US" dirty="0"/>
              <a:t>“So that we might be made righteous by faith.” (v24)</a:t>
            </a:r>
          </a:p>
          <a:p>
            <a:pPr lvl="1"/>
            <a:r>
              <a:rPr lang="en-US" dirty="0"/>
              <a:t>who is the we in verses 23 and 24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27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Matters -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4676774" cy="4886324"/>
          </a:xfrm>
        </p:spPr>
        <p:txBody>
          <a:bodyPr>
            <a:normAutofit lnSpcReduction="10000"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dirty="0" smtClean="0"/>
              <a:t>Southern View:</a:t>
            </a:r>
          </a:p>
          <a:p>
            <a:pPr>
              <a:spcBef>
                <a:spcPts val="0"/>
              </a:spcBef>
            </a:pPr>
            <a:r>
              <a:rPr lang="en-US" dirty="0"/>
              <a:t>Written to the southern region known as Galatia after Paul’s First Missionary Journey, just before the Jerusalem Council in </a:t>
            </a:r>
            <a:r>
              <a:rPr lang="en-US" dirty="0" err="1"/>
              <a:t>approx</a:t>
            </a:r>
            <a:r>
              <a:rPr lang="en-US" dirty="0"/>
              <a:t> 48AD</a:t>
            </a:r>
          </a:p>
          <a:p>
            <a:pPr defTabSz="914400"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92" y="1431236"/>
            <a:ext cx="6698306" cy="54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B. The Point of the Law in Light of the Gospel (3:19-4:11)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78297"/>
          </a:xfrm>
        </p:spPr>
        <p:txBody>
          <a:bodyPr>
            <a:normAutofit/>
          </a:bodyPr>
          <a:lstStyle/>
          <a:p>
            <a:r>
              <a:rPr lang="en-US" dirty="0" smtClean="0"/>
              <a:t>“There is neither Jew nor Greek, there is neither slave nor free, there is no male and female, for you are all one in Christ Jesus.” (v28)</a:t>
            </a:r>
          </a:p>
          <a:p>
            <a:pPr lvl="1"/>
            <a:r>
              <a:rPr lang="en-US" dirty="0" smtClean="0"/>
              <a:t>What does he mean by saying “there is neither” in this verse?</a:t>
            </a:r>
          </a:p>
          <a:p>
            <a:pPr lvl="1"/>
            <a:r>
              <a:rPr lang="en-US" dirty="0" smtClean="0"/>
              <a:t>Does this mean women should be able to pastor?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hat does the phrase “you are all one” mean?</a:t>
            </a:r>
          </a:p>
        </p:txBody>
      </p:sp>
    </p:spTree>
    <p:extLst>
      <p:ext uri="{BB962C8B-B14F-4D97-AF65-F5344CB8AC3E}">
        <p14:creationId xmlns:p14="http://schemas.microsoft.com/office/powerpoint/2010/main" val="1248958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B. The Point of the Law in Light of the Gospel (3:19-4:11)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79703"/>
            <a:ext cx="7848600" cy="4448097"/>
          </a:xfrm>
        </p:spPr>
        <p:txBody>
          <a:bodyPr>
            <a:normAutofit/>
          </a:bodyPr>
          <a:lstStyle/>
          <a:p>
            <a:r>
              <a:rPr lang="en-US" dirty="0" smtClean="0"/>
              <a:t>“And if you are Christ’s then you are Abraham’s offspring, heirs according to promise.” (v29)</a:t>
            </a:r>
          </a:p>
          <a:p>
            <a:pPr lvl="1"/>
            <a:r>
              <a:rPr lang="en-US" dirty="0" smtClean="0"/>
              <a:t>Of </a:t>
            </a:r>
            <a:r>
              <a:rPr lang="en-US" dirty="0" smtClean="0"/>
              <a:t>what are the Galatians (and also us) heirs</a:t>
            </a:r>
            <a:r>
              <a:rPr lang="en-US" dirty="0" smtClean="0"/>
              <a:t>?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3547566"/>
            <a:ext cx="4419600" cy="33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70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499" y="4053624"/>
            <a:ext cx="3927301" cy="2622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B. The Point of the Law in Light of the Gospel (3:19-4:11)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1176"/>
            <a:ext cx="5816600" cy="4778297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As long as the heir is a child, he does not differ at all from a slave though he is lord of everything, but he is under guardians and manager until the date set by his father.” (v1-2)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1836700"/>
            <a:ext cx="5385287" cy="23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49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B. The Point of the Law in Light of the Gospel (3:19-4:11)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00599"/>
          </a:xfrm>
        </p:spPr>
        <p:txBody>
          <a:bodyPr>
            <a:normAutofit/>
          </a:bodyPr>
          <a:lstStyle/>
          <a:p>
            <a:r>
              <a:rPr lang="en-US" dirty="0" smtClean="0"/>
              <a:t>Summarize the argument made in verses 4-7</a:t>
            </a:r>
            <a:r>
              <a:rPr lang="en-US" smtClean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4211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92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III. C. Paul’s </a:t>
            </a:r>
            <a:r>
              <a:rPr lang="en-US" dirty="0"/>
              <a:t>Personal Appeal for the Gospel (4:12-20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“Become as I am, for I also have become as you are.” (v12)</a:t>
            </a:r>
          </a:p>
          <a:p>
            <a:r>
              <a:rPr lang="en-US" dirty="0"/>
              <a:t>“It was because of a bodily ailment that I preached the gospel to you the first time” (v13)</a:t>
            </a:r>
          </a:p>
          <a:p>
            <a:pPr lvl="1"/>
            <a:r>
              <a:rPr lang="en-US" dirty="0"/>
              <a:t>“Bodily ailment” lit. “weakness of flesh” (cf. v14-15)</a:t>
            </a:r>
          </a:p>
          <a:p>
            <a:pPr lvl="1"/>
            <a:r>
              <a:rPr lang="en-US" dirty="0"/>
              <a:t>What might he be referring to?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05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C. Paul’s Personal Appeal for the Gospel (4:12-20)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0688"/>
            <a:ext cx="10972800" cy="4899453"/>
          </a:xfrm>
        </p:spPr>
        <p:txBody>
          <a:bodyPr>
            <a:normAutofit/>
          </a:bodyPr>
          <a:lstStyle/>
          <a:p>
            <a:r>
              <a:rPr lang="en-US" dirty="0" smtClean="0"/>
              <a:t>“and the temptation (or trial) of you in my flesh, you didn’t despise or loathe, but as an angel of God, you received me as Christ Jesus.” (v14)</a:t>
            </a:r>
          </a:p>
          <a:p>
            <a:pPr lvl="1"/>
            <a:r>
              <a:rPr lang="en-US" dirty="0" smtClean="0"/>
              <a:t>How are we to respond to the temptations/trials of others?  cf. 6:2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82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C. Paul’s Personal Appeal for the Gospel (4:12-20)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1176"/>
            <a:ext cx="10972800" cy="4899453"/>
          </a:xfrm>
        </p:spPr>
        <p:txBody>
          <a:bodyPr>
            <a:normAutofit/>
          </a:bodyPr>
          <a:lstStyle/>
          <a:p>
            <a:r>
              <a:rPr lang="en-US" dirty="0"/>
              <a:t>“Have I become your enemy by telling you the truth? They eagerly seek you, not commendably, but they wish to shut you out so that you will seek them.” (v16-17)</a:t>
            </a:r>
          </a:p>
          <a:p>
            <a:r>
              <a:rPr lang="en-US" dirty="0" smtClean="0"/>
              <a:t>Note the personal tone of verses 18-20.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77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5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III. D. An </a:t>
            </a:r>
            <a:r>
              <a:rPr lang="en-US" dirty="0"/>
              <a:t>Old Testament Allegory About the Gospel (4:21-5:1)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758616" cy="673442"/>
          </a:xfrm>
        </p:spPr>
        <p:txBody>
          <a:bodyPr/>
          <a:lstStyle/>
          <a:p>
            <a:r>
              <a:rPr lang="en-US" dirty="0" smtClean="0"/>
              <a:t>Abraham’s two sons: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0335"/>
            <a:ext cx="10758616" cy="3623752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Ishmael </a:t>
            </a:r>
          </a:p>
          <a:p>
            <a:r>
              <a:rPr lang="en-US" dirty="0"/>
              <a:t>from Hagar, a slave </a:t>
            </a:r>
          </a:p>
          <a:p>
            <a:r>
              <a:rPr lang="en-US" dirty="0"/>
              <a:t>Born according to the flesh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Isaac  </a:t>
            </a:r>
          </a:p>
          <a:p>
            <a:r>
              <a:rPr lang="en-US" dirty="0"/>
              <a:t>from Sarah, a free woman </a:t>
            </a:r>
          </a:p>
          <a:p>
            <a:r>
              <a:rPr lang="en-US" dirty="0"/>
              <a:t>Born through the promise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008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Matters -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4448175" cy="4525963"/>
          </a:xfrm>
        </p:spPr>
        <p:txBody>
          <a:bodyPr>
            <a:normAutofit lnSpcReduction="10000"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dirty="0" smtClean="0"/>
              <a:t>Northern View: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Written </a:t>
            </a:r>
            <a:r>
              <a:rPr lang="en-US" dirty="0"/>
              <a:t>to the northern region known as Galatia after Paul’s Second Missionary Journey in </a:t>
            </a:r>
            <a:r>
              <a:rPr lang="en-US" dirty="0" err="1"/>
              <a:t>approx</a:t>
            </a:r>
            <a:r>
              <a:rPr lang="en-US" dirty="0"/>
              <a:t> 53AD </a:t>
            </a:r>
          </a:p>
          <a:p>
            <a:pPr defTabSz="914400"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643" y="1381685"/>
            <a:ext cx="6745357" cy="54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III. D. An Old Testament Allegory About the Gospel (4:21-5:1)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758616" cy="673442"/>
          </a:xfrm>
        </p:spPr>
        <p:txBody>
          <a:bodyPr/>
          <a:lstStyle/>
          <a:p>
            <a:r>
              <a:rPr lang="en-US" dirty="0" smtClean="0"/>
              <a:t>The allegorical Interpretation: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252322"/>
            <a:ext cx="10758616" cy="2995539"/>
          </a:xfrm>
          <a:prstGeom prst="rect">
            <a:avLst/>
          </a:prstGeom>
        </p:spPr>
        <p:txBody>
          <a:bodyPr vert="horz" lIns="91440" tIns="45720" rIns="91440" bIns="45720" numCol="2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Ishmael (Mosaic Covenant) </a:t>
            </a:r>
          </a:p>
          <a:p>
            <a:pPr lvl="1"/>
            <a:r>
              <a:rPr lang="en-US" dirty="0"/>
              <a:t>Mt. Sinai</a:t>
            </a:r>
          </a:p>
          <a:p>
            <a:pPr lvl="1"/>
            <a:r>
              <a:rPr lang="en-US" dirty="0"/>
              <a:t>Children are slaves</a:t>
            </a:r>
          </a:p>
          <a:p>
            <a:pPr lvl="1"/>
            <a:r>
              <a:rPr lang="en-US" dirty="0"/>
              <a:t>Mother of Present Jerusalem </a:t>
            </a:r>
          </a:p>
          <a:p>
            <a:r>
              <a:rPr lang="en-US" dirty="0" smtClean="0"/>
              <a:t>Isaac </a:t>
            </a:r>
            <a:r>
              <a:rPr lang="en-US" dirty="0"/>
              <a:t>(Abrahamic Covenant) </a:t>
            </a:r>
          </a:p>
          <a:p>
            <a:pPr lvl="1"/>
            <a:r>
              <a:rPr lang="en-US" dirty="0"/>
              <a:t>Jerusalem Above</a:t>
            </a:r>
          </a:p>
          <a:p>
            <a:pPr lvl="1"/>
            <a:r>
              <a:rPr lang="en-US" dirty="0"/>
              <a:t>Children are free</a:t>
            </a:r>
          </a:p>
          <a:p>
            <a:pPr lvl="1"/>
            <a:r>
              <a:rPr lang="en-US" dirty="0"/>
              <a:t>Mother of the Church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5047634"/>
            <a:ext cx="10758616" cy="1233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600" b="1" kern="12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Rockwell" charset="0"/>
                <a:ea typeface="Rockwell" charset="0"/>
                <a:cs typeface="Rockwel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“And you, brethren are like Isaac, the children of promise” (v18)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67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D. An Old Testament Allegory About the Gospel (4:21-5:1)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96200" cy="4351338"/>
          </a:xfrm>
        </p:spPr>
        <p:txBody>
          <a:bodyPr/>
          <a:lstStyle/>
          <a:p>
            <a:r>
              <a:rPr lang="en-US" dirty="0" smtClean="0"/>
              <a:t>“As he who was born according to the flesh (Ishmael) persecuted him of the the spirit (Isaac) so it is also now.” (v19)</a:t>
            </a:r>
          </a:p>
          <a:p>
            <a:pPr lvl="1"/>
            <a:r>
              <a:rPr lang="en-US" dirty="0" smtClean="0"/>
              <a:t>What historical event is he talking about? cf. Gen 21:5-14</a:t>
            </a:r>
          </a:p>
          <a:p>
            <a:pPr lvl="1"/>
            <a:r>
              <a:rPr lang="en-US" dirty="0" smtClean="0"/>
              <a:t>What is he saying about The Jews of the </a:t>
            </a:r>
            <a:r>
              <a:rPr lang="en-US" dirty="0" smtClean="0"/>
              <a:t>day?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908098"/>
            <a:ext cx="3581400" cy="49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9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D. An Old Testament Allegory About the Gospel (4:21-5:1)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“So then, brothers, we are not children of a bondwoman but of the free woman. In freedom Christ set us free, therefore keep standing firm and do not be subject again to a yoke of slavery.” (v31-5:1)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09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20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Points </a:t>
            </a:r>
            <a:r>
              <a:rPr lang="en-US" dirty="0"/>
              <a:t>of Application (5:2-26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Applying </a:t>
            </a:r>
            <a:r>
              <a:rPr lang="en-US" dirty="0"/>
              <a:t>the Law has Changed with the Gospel (5:2-15)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/>
              <a:t>Flesh and Law vs Spirit and Gospel (5:16-26)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2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IV. </a:t>
            </a:r>
            <a:r>
              <a:rPr lang="en-US" dirty="0"/>
              <a:t>A. Applying the Law has Changed with the Gospel (5:2-15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“If you receive circumcision, Christ will be of no benefit to you” (v2)</a:t>
            </a:r>
          </a:p>
          <a:p>
            <a:pPr lvl="1"/>
            <a:r>
              <a:rPr lang="en-US" dirty="0" smtClean="0"/>
              <a:t>How does this square with Paul’s actions regarding Timothy’s circumcision?</a:t>
            </a:r>
          </a:p>
          <a:p>
            <a:r>
              <a:rPr lang="en-US" dirty="0" smtClean="0"/>
              <a:t>“You have been severed from Christ, you who are seeking to be justified by law” (v4)</a:t>
            </a:r>
          </a:p>
          <a:p>
            <a:r>
              <a:rPr lang="en-US" dirty="0" smtClean="0"/>
              <a:t>“In Christ Jesus neither circumcision nor uncircumcision means anything, but faith working through love.” (v6)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94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IV. </a:t>
            </a:r>
            <a:r>
              <a:rPr lang="en-US" dirty="0"/>
              <a:t>A. Applying the Law has Changed with the Gospel (5:2-15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092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“If I still preach circumcision, why am I still persecuted?” (v11)</a:t>
            </a:r>
          </a:p>
          <a:p>
            <a:r>
              <a:rPr lang="en-US" dirty="0" smtClean="0"/>
              <a:t>“I wish that those who are troubling you would cut themselves off.” (v12)</a:t>
            </a:r>
          </a:p>
        </p:txBody>
      </p:sp>
    </p:spTree>
    <p:extLst>
      <p:ext uri="{BB962C8B-B14F-4D97-AF65-F5344CB8AC3E}">
        <p14:creationId xmlns:p14="http://schemas.microsoft.com/office/powerpoint/2010/main" val="898910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IV. </a:t>
            </a:r>
            <a:r>
              <a:rPr lang="en-US" dirty="0"/>
              <a:t>A. Applying the Law has Changed with the Gospel (5:2-15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“Do not turn your freedom into an opportunity for the flesh.” (v13)</a:t>
            </a:r>
          </a:p>
          <a:p>
            <a:r>
              <a:rPr lang="en-US" dirty="0"/>
              <a:t>“</a:t>
            </a:r>
            <a:r>
              <a:rPr lang="is-IS" dirty="0"/>
              <a:t>… through love serve one another.” (v13)</a:t>
            </a:r>
            <a:endParaRPr lang="en-US" dirty="0"/>
          </a:p>
          <a:p>
            <a:r>
              <a:rPr lang="en-US" dirty="0" smtClean="0"/>
              <a:t>“The whole law is fulfilled in one word, “You shall love your neighbor as yourself.” (v14)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4684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1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IV. </a:t>
            </a:r>
            <a:r>
              <a:rPr lang="en-US" dirty="0"/>
              <a:t>B. Flesh and Law vs Spirit and Gospel (5:16-26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“Walk by the Spirit, and you will not carry out the desire of the flesh” (v16)</a:t>
            </a:r>
          </a:p>
          <a:p>
            <a:pPr lvl="1"/>
            <a:r>
              <a:rPr lang="en-US" dirty="0" smtClean="0"/>
              <a:t>What does it mean to “Walk by the Spirit”? </a:t>
            </a:r>
          </a:p>
          <a:p>
            <a:pPr lvl="1"/>
            <a:r>
              <a:rPr lang="en-US" dirty="0" smtClean="0"/>
              <a:t>What are the ”desires of the flesh”? </a:t>
            </a:r>
          </a:p>
          <a:p>
            <a:r>
              <a:rPr lang="en-US" dirty="0" smtClean="0"/>
              <a:t>“those who practice such things will not inherit the kingdom of God.” (v21)</a:t>
            </a:r>
          </a:p>
          <a:p>
            <a:r>
              <a:rPr lang="en-US" dirty="0" smtClean="0"/>
              <a:t>“Those who belong to Christ have crucified the flesh</a:t>
            </a:r>
            <a:r>
              <a:rPr lang="is-IS" dirty="0" smtClean="0"/>
              <a:t>…” (v24)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593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720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Acts 10: First Gentiles are saved (Cornelius and Peter’s Visions)</a:t>
            </a:r>
          </a:p>
          <a:p>
            <a:r>
              <a:rPr lang="en-US" dirty="0"/>
              <a:t>Acts 11: Peter Defends his Actions against the circumcision party (11:1-18)</a:t>
            </a:r>
          </a:p>
          <a:p>
            <a:r>
              <a:rPr lang="en-US" dirty="0"/>
              <a:t>Acts 12: Peter’s Arrest, Miraculous Release, and Herod’s Death</a:t>
            </a:r>
          </a:p>
          <a:p>
            <a:r>
              <a:rPr lang="en-US" dirty="0"/>
              <a:t>Acts 13: First Missionary Journey, Paul Preaching at Antioch, Paul Turns to Gentiles (13:42-51)</a:t>
            </a:r>
          </a:p>
          <a:p>
            <a:r>
              <a:rPr lang="en-US" dirty="0"/>
              <a:t>Acts 14: Paul Heals a Cripple, Mistaken for a Pagan God</a:t>
            </a:r>
          </a:p>
          <a:p>
            <a:r>
              <a:rPr lang="en-US" dirty="0"/>
              <a:t>Acts 15: The Jerusalem Council (14:24-15:21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IV. </a:t>
            </a:r>
            <a:r>
              <a:rPr lang="en-US" dirty="0"/>
              <a:t>B. Flesh and Law vs Spirit and Gospel (5:16-26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070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“If we live by the Spirit, let us also walk by the Spirit.” (v25)</a:t>
            </a:r>
          </a:p>
          <a:p>
            <a:pPr lvl="1"/>
            <a:r>
              <a:rPr lang="en-US" dirty="0" smtClean="0"/>
              <a:t>What does “live” mean in this context?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825625"/>
            <a:ext cx="4622800" cy="34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13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67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V.    </a:t>
            </a:r>
            <a:r>
              <a:rPr lang="en-US" dirty="0"/>
              <a:t>Final Defense </a:t>
            </a:r>
            <a:r>
              <a:rPr lang="en-US" dirty="0" smtClean="0"/>
              <a:t>(</a:t>
            </a:r>
            <a:r>
              <a:rPr lang="en-US" dirty="0"/>
              <a:t>6:1-18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“If anyone thinks he is something when he is nothing, he deceives himself.” (v3)</a:t>
            </a:r>
          </a:p>
          <a:p>
            <a:r>
              <a:rPr lang="en-US" dirty="0" smtClean="0"/>
              <a:t>“for the one who sows to his own flesh will from the flesh reap corruption” (v8)</a:t>
            </a:r>
          </a:p>
          <a:p>
            <a:r>
              <a:rPr lang="en-US" dirty="0" smtClean="0"/>
              <a:t>“The one who sows to the Spirit will from the Spirit reap eternal life.” (v8)</a:t>
            </a:r>
          </a:p>
        </p:txBody>
      </p:sp>
    </p:spTree>
    <p:extLst>
      <p:ext uri="{BB962C8B-B14F-4D97-AF65-F5344CB8AC3E}">
        <p14:creationId xmlns:p14="http://schemas.microsoft.com/office/powerpoint/2010/main" val="1721616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V.    Final Defense (6:1-18)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“Let us do good to all people” (v10)</a:t>
            </a:r>
          </a:p>
          <a:p>
            <a:r>
              <a:rPr lang="en-US" dirty="0" smtClean="0"/>
              <a:t>“See with what large letters I am writing to you with my own hand.” (v11)</a:t>
            </a:r>
          </a:p>
          <a:p>
            <a:r>
              <a:rPr lang="en-US" dirty="0" smtClean="0"/>
              <a:t>“... compel you to be circumcised simply so that they will not be persecuted for the cross of Christ.” (v12)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72675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V.    Final Defense (6:1-18)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“May it never be that I would boast except in the cross of our Lord Jesus Christ” (v14)</a:t>
            </a:r>
          </a:p>
          <a:p>
            <a:r>
              <a:rPr lang="en-US" dirty="0" smtClean="0"/>
              <a:t>“Those who will walk by this rule, peace and mercy be upon them” (v16)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hat rule? cf. v15</a:t>
            </a:r>
          </a:p>
          <a:p>
            <a:r>
              <a:rPr lang="en-US" dirty="0" smtClean="0"/>
              <a:t>“</a:t>
            </a:r>
            <a:r>
              <a:rPr lang="is-IS" dirty="0" smtClean="0"/>
              <a:t>…and upon the Israel of God.” (v16)</a:t>
            </a:r>
          </a:p>
          <a:p>
            <a:r>
              <a:rPr lang="is-IS" dirty="0" smtClean="0"/>
              <a:t>“let no one trouble me, for I bear on my body the brand-marks of Jesus.” (v17)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9558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1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195" y="1411355"/>
            <a:ext cx="10949609" cy="5068957"/>
          </a:xfrm>
        </p:spPr>
        <p:txBody>
          <a:bodyPr>
            <a:normAutofit fontScale="77500" lnSpcReduction="20000"/>
          </a:bodyPr>
          <a:lstStyle/>
          <a:p>
            <a:pPr marL="857250" indent="-857250">
              <a:buFont typeface="+mj-lt"/>
              <a:buAutoNum type="romanUcPeriod"/>
            </a:pPr>
            <a:r>
              <a:rPr lang="en-US" dirty="0" smtClean="0"/>
              <a:t>Greeting and Purpose for Writing: The Gospel (1:1-9)</a:t>
            </a:r>
          </a:p>
          <a:p>
            <a:pPr marL="857250" indent="-857250">
              <a:buFont typeface="+mj-lt"/>
              <a:buAutoNum type="romanUcPeriod"/>
            </a:pPr>
            <a:r>
              <a:rPr lang="en-US" dirty="0" smtClean="0"/>
              <a:t>The Gospel (1:10-5:15)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The Gospel is Not from Man (</a:t>
            </a:r>
            <a:r>
              <a:rPr lang="en-US" dirty="0"/>
              <a:t>1:10- </a:t>
            </a:r>
            <a:r>
              <a:rPr lang="en-US" dirty="0" smtClean="0"/>
              <a:t>2:10)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This is the Gospel (2:11-21)</a:t>
            </a:r>
          </a:p>
          <a:p>
            <a:pPr marL="857250" indent="-857250">
              <a:buFont typeface="+mj-lt"/>
              <a:buAutoNum type="romanUcPeriod"/>
            </a:pPr>
            <a:r>
              <a:rPr lang="en-US" dirty="0" smtClean="0"/>
              <a:t>The Law And the Gospel (3:1-5:1)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The Gospel as Seen in the Law (3:1-18)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The Point of the Law in Light of the Gospel (3:19-4:11)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Paul’s Personal Appeal for the Gospel (4:12-20)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An Old Testament Allegory About the Gospel (4:21-5:1)</a:t>
            </a:r>
          </a:p>
          <a:p>
            <a:pPr marL="857250" indent="-857250">
              <a:buFont typeface="+mj-lt"/>
              <a:buAutoNum type="romanUcPeriod"/>
            </a:pPr>
            <a:r>
              <a:rPr lang="en-US" dirty="0" smtClean="0"/>
              <a:t>Points of Application (5:2-26)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Applying the Law has Changed with </a:t>
            </a:r>
            <a:r>
              <a:rPr lang="en-US" dirty="0"/>
              <a:t>the Gospel (5:2-15</a:t>
            </a:r>
            <a:r>
              <a:rPr lang="en-US" dirty="0" smtClean="0"/>
              <a:t>)</a:t>
            </a:r>
          </a:p>
          <a:p>
            <a:pPr marL="1314450" lvl="1" indent="-857250">
              <a:buFont typeface="+mj-lt"/>
              <a:buAutoNum type="alphaUcPeriod"/>
            </a:pPr>
            <a:r>
              <a:rPr lang="en-US" dirty="0" smtClean="0"/>
              <a:t>Flesh and Law vs Spirit and Gospel (5:16-26)</a:t>
            </a:r>
          </a:p>
          <a:p>
            <a:pPr marL="857250" indent="-857250">
              <a:buFont typeface="+mj-lt"/>
              <a:buAutoNum type="romanUcPeriod"/>
            </a:pPr>
            <a:r>
              <a:rPr lang="en-US" dirty="0"/>
              <a:t>Final </a:t>
            </a:r>
            <a:r>
              <a:rPr lang="en-US" dirty="0" smtClean="0"/>
              <a:t>Defense (6:1-18)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en-US" dirty="0"/>
              <a:t>Greeting and Purpose for Writing: The Gospel (1:1-9)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71087"/>
            <a:ext cx="7651531" cy="4958254"/>
          </a:xfrm>
        </p:spPr>
        <p:txBody>
          <a:bodyPr/>
          <a:lstStyle/>
          <a:p>
            <a:r>
              <a:rPr lang="en-US" dirty="0" smtClean="0"/>
              <a:t>“Paul, an apostle – not from men nor through man, but through Jesus Christ and God the father who raised him from the dead – </a:t>
            </a:r>
            <a:r>
              <a:rPr lang="is-IS" dirty="0" smtClean="0"/>
              <a:t>…</a:t>
            </a:r>
            <a:r>
              <a:rPr lang="en-US" dirty="0" smtClean="0"/>
              <a:t>”  (v1</a:t>
            </a:r>
            <a:r>
              <a:rPr lang="en-US" dirty="0" smtClean="0"/>
              <a:t>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9" r="20060"/>
          <a:stretch/>
        </p:blipFill>
        <p:spPr>
          <a:xfrm>
            <a:off x="8261131" y="1600201"/>
            <a:ext cx="3725917" cy="436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rple roll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ue Gri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Grid" id="{96360534-17AE-1C41-A73C-8A7ECB528A03}" vid="{3C5F02AE-D3FA-4748-9B7B-5F600A6E30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 roll</Template>
  <TotalTime>636</TotalTime>
  <Words>3333</Words>
  <Application>Microsoft Macintosh PowerPoint</Application>
  <PresentationFormat>Widescreen</PresentationFormat>
  <Paragraphs>261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Beirut</vt:lpstr>
      <vt:lpstr>Calibri</vt:lpstr>
      <vt:lpstr>Calisto MT</vt:lpstr>
      <vt:lpstr>Helvetica</vt:lpstr>
      <vt:lpstr>Rockwell</vt:lpstr>
      <vt:lpstr>Arial</vt:lpstr>
      <vt:lpstr>purple roll</vt:lpstr>
      <vt:lpstr>Blue Grid</vt:lpstr>
      <vt:lpstr>Galatians</vt:lpstr>
      <vt:lpstr>Introductory Matters</vt:lpstr>
      <vt:lpstr>Introductory Matters</vt:lpstr>
      <vt:lpstr>Introductory Matters - Date</vt:lpstr>
      <vt:lpstr>Introductory Matters - Date</vt:lpstr>
      <vt:lpstr>Background</vt:lpstr>
      <vt:lpstr>Outline</vt:lpstr>
      <vt:lpstr>PowerPoint Presentation</vt:lpstr>
      <vt:lpstr>Greeting and Purpose for Writing: The Gospel (1:1-9)</vt:lpstr>
      <vt:lpstr>Greeting and Purpose for Writing: The Gospel (1:1-9)</vt:lpstr>
      <vt:lpstr>Greeting and Purpose for Writing: The Gospel (1:1-9)</vt:lpstr>
      <vt:lpstr>I. Greeting and Purpose for Writing: The Gospel (1:1-9)</vt:lpstr>
      <vt:lpstr>PowerPoint Presentation</vt:lpstr>
      <vt:lpstr>II. The Gospel (1:10-5:15)</vt:lpstr>
      <vt:lpstr>II. A. The Gospel is Not from Man (1:10- 2:10)</vt:lpstr>
      <vt:lpstr>II. A. The Gospel is Not from Man (1:10- 2:10)</vt:lpstr>
      <vt:lpstr>PowerPoint Presentation</vt:lpstr>
      <vt:lpstr>II. A. The Gospel is Not from Man (1:10- 2:10)</vt:lpstr>
      <vt:lpstr>II. A. The Gospel is Not from Man (1:10- 2:10)</vt:lpstr>
      <vt:lpstr>II. A. The Gospel is Not from Man (1:10- 2:10)</vt:lpstr>
      <vt:lpstr>II. A. The Gospel is Not from Man (1:10- 2:10)</vt:lpstr>
      <vt:lpstr>II. A. The Gospel is Not from Man (1:10- 2:10)</vt:lpstr>
      <vt:lpstr>PowerPoint Presentation</vt:lpstr>
      <vt:lpstr>II. B. This is the Gospel (2:11-21)</vt:lpstr>
      <vt:lpstr>II. B. This is the Gospel (2:11-21)</vt:lpstr>
      <vt:lpstr>II. B. This is the Gospel (2:11-21)</vt:lpstr>
      <vt:lpstr>II. B. This is the Gospel (2:11-21)</vt:lpstr>
      <vt:lpstr>PowerPoint Presentation</vt:lpstr>
      <vt:lpstr>III. The Law And the Gospel (3:1-5:1)</vt:lpstr>
      <vt:lpstr>III. A. The Gospel as Seen in the Law (3:1-18)</vt:lpstr>
      <vt:lpstr>III. A. The Gospel as Seen in the Law (3:1-18)</vt:lpstr>
      <vt:lpstr>III. A. The Gospel as Seen in the Law (3:1-18)</vt:lpstr>
      <vt:lpstr>III. A. The Gospel as Seen in the Law (3:1-18)</vt:lpstr>
      <vt:lpstr>III. A. The Gospel as Seen in the Law (3:1-18)</vt:lpstr>
      <vt:lpstr>III. A. The Gospel as Seen in the Law (3:1-18)</vt:lpstr>
      <vt:lpstr>III. A. The Gospel as Seen in the Law (3:1-18)</vt:lpstr>
      <vt:lpstr>PowerPoint Presentation</vt:lpstr>
      <vt:lpstr>III. B. The Point of the Law in Light of the Gospel (3:19-4:11)</vt:lpstr>
      <vt:lpstr>III. B. The Point of the Law in Light of the Gospel (3:19-4:11)</vt:lpstr>
      <vt:lpstr>III. B. The Point of the Law in Light of the Gospel (3:19-4:11)</vt:lpstr>
      <vt:lpstr>III. B. The Point of the Law in Light of the Gospel (3:19-4:11)</vt:lpstr>
      <vt:lpstr>III. B. The Point of the Law in Light of the Gospel (3:19-4:11)</vt:lpstr>
      <vt:lpstr>III. B. The Point of the Law in Light of the Gospel (3:19-4:11)</vt:lpstr>
      <vt:lpstr>PowerPoint Presentation</vt:lpstr>
      <vt:lpstr>III. C. Paul’s Personal Appeal for the Gospel (4:12-20)</vt:lpstr>
      <vt:lpstr>III. C. Paul’s Personal Appeal for the Gospel (4:12-20)</vt:lpstr>
      <vt:lpstr>III. C. Paul’s Personal Appeal for the Gospel (4:12-20)</vt:lpstr>
      <vt:lpstr>PowerPoint Presentation</vt:lpstr>
      <vt:lpstr>III. D. An Old Testament Allegory About the Gospel (4:21-5:1)</vt:lpstr>
      <vt:lpstr>III. D. An Old Testament Allegory About the Gospel (4:21-5:1)</vt:lpstr>
      <vt:lpstr>III. D. An Old Testament Allegory About the Gospel (4:21-5:1)</vt:lpstr>
      <vt:lpstr>III. D. An Old Testament Allegory About the Gospel (4:21-5:1)</vt:lpstr>
      <vt:lpstr>PowerPoint Presentation</vt:lpstr>
      <vt:lpstr>IV. Points of Application (5:2-26)</vt:lpstr>
      <vt:lpstr>IV. A. Applying the Law has Changed with the Gospel (5:2-15) </vt:lpstr>
      <vt:lpstr>IV. A. Applying the Law has Changed with the Gospel (5:2-15) </vt:lpstr>
      <vt:lpstr>IV. A. Applying the Law has Changed with the Gospel (5:2-15) </vt:lpstr>
      <vt:lpstr>PowerPoint Presentation</vt:lpstr>
      <vt:lpstr>IV. B. Flesh and Law vs Spirit and Gospel (5:16-26)</vt:lpstr>
      <vt:lpstr>IV. B. Flesh and Law vs Spirit and Gospel (5:16-26)</vt:lpstr>
      <vt:lpstr>PowerPoint Presentation</vt:lpstr>
      <vt:lpstr>V.    Final Defense (6:1-18)</vt:lpstr>
      <vt:lpstr>V.    Final Defense (6:1-18)</vt:lpstr>
      <vt:lpstr>V.    Final Defense (6:1-18)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Galatians</dc:title>
  <dc:creator>meeeeeeewith7es@gmail.com</dc:creator>
  <cp:lastModifiedBy>meeeeeeewith7es@gmail.com</cp:lastModifiedBy>
  <cp:revision>36</cp:revision>
  <dcterms:created xsi:type="dcterms:W3CDTF">2017-05-07T14:54:49Z</dcterms:created>
  <dcterms:modified xsi:type="dcterms:W3CDTF">2017-06-29T21:02:49Z</dcterms:modified>
</cp:coreProperties>
</file>