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0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7" r:id="rId11"/>
    <p:sldId id="269" r:id="rId12"/>
    <p:sldId id="265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6"/>
    <p:restoredTop sz="94675"/>
  </p:normalViewPr>
  <p:slideViewPr>
    <p:cSldViewPr snapToGrid="0" snapToObjects="1">
      <p:cViewPr varScale="1">
        <p:scale>
          <a:sx n="61" d="100"/>
          <a:sy n="61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380F1-6F50-1445-B1BA-4C62C94580D3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68C98-AFA5-3D46-B080-6BA0DF44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9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555" y="3494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1840104"/>
            <a:ext cx="6018924" cy="39721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avoye LET Plain:1.0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35CC-2FDC-CD49-A0C6-0281FAA53D4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0344-281E-4247-837E-F4101C51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6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ln>
            <a:solidFill>
              <a:srgbClr val="0D0D0D"/>
            </a:solidFill>
          </a:ln>
          <a:solidFill>
            <a:srgbClr val="886432"/>
          </a:solidFill>
          <a:latin typeface="Copperplate Gothic Bold"/>
          <a:ea typeface="+mj-ea"/>
          <a:cs typeface="Copperplate Gothic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 w="3175" cmpd="sng">
            <a:solidFill>
              <a:srgbClr val="0D0D0D"/>
            </a:solidFill>
          </a:ln>
          <a:solidFill>
            <a:schemeClr val="tx2">
              <a:lumMod val="95000"/>
              <a:lumOff val="5000"/>
            </a:schemeClr>
          </a:solidFill>
          <a:latin typeface="Constantia"/>
          <a:ea typeface="+mn-ea"/>
          <a:cs typeface="Constant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 w="3175" cmpd="sng">
            <a:solidFill>
              <a:srgbClr val="0D0D0D"/>
            </a:solidFill>
          </a:ln>
          <a:solidFill>
            <a:schemeClr val="tx2">
              <a:lumMod val="95000"/>
              <a:lumOff val="5000"/>
            </a:schemeClr>
          </a:solidFill>
          <a:latin typeface="Constantia"/>
          <a:ea typeface="+mn-ea"/>
          <a:cs typeface="Constant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 w="3175" cmpd="sng">
            <a:solidFill>
              <a:srgbClr val="0D0D0D"/>
            </a:solidFill>
          </a:ln>
          <a:solidFill>
            <a:schemeClr val="tx2">
              <a:lumMod val="95000"/>
              <a:lumOff val="5000"/>
            </a:schemeClr>
          </a:solidFill>
          <a:latin typeface="Constantia"/>
          <a:ea typeface="+mn-ea"/>
          <a:cs typeface="Constant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 w="3175" cmpd="sng">
            <a:solidFill>
              <a:srgbClr val="0D0D0D"/>
            </a:solidFill>
          </a:ln>
          <a:solidFill>
            <a:schemeClr val="tx2">
              <a:lumMod val="95000"/>
              <a:lumOff val="5000"/>
            </a:schemeClr>
          </a:solidFill>
          <a:latin typeface="Constantia"/>
          <a:ea typeface="+mn-ea"/>
          <a:cs typeface="Constant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 w="3175" cmpd="sng">
            <a:solidFill>
              <a:srgbClr val="0D0D0D"/>
            </a:solidFill>
          </a:ln>
          <a:solidFill>
            <a:schemeClr val="tx2">
              <a:lumMod val="95000"/>
              <a:lumOff val="5000"/>
            </a:schemeClr>
          </a:solidFill>
          <a:latin typeface="Constantia"/>
          <a:ea typeface="+mn-ea"/>
          <a:cs typeface="Constant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55850"/>
            <a:ext cx="10972800" cy="3170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 smtClean="0"/>
              <a:t>mygiveonthings.com</a:t>
            </a:r>
            <a:r>
              <a:rPr lang="en-US" sz="5400" dirty="0" smtClean="0"/>
              <a:t>/</a:t>
            </a:r>
            <a:r>
              <a:rPr lang="en-US" sz="5400" dirty="0" err="1" smtClean="0"/>
              <a:t>james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96234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1171274" cy="4821864"/>
          </a:xfrm>
        </p:spPr>
        <p:txBody>
          <a:bodyPr>
            <a:noAutofit/>
          </a:bodyPr>
          <a:lstStyle/>
          <a:p>
            <a:r>
              <a:rPr lang="en-US" dirty="0" smtClean="0"/>
              <a:t>Faith and Works (2:14-26)</a:t>
            </a:r>
          </a:p>
          <a:p>
            <a:pPr lvl="1"/>
            <a:r>
              <a:rPr lang="en-US" dirty="0" smtClean="0"/>
              <a:t>2:1 : Do not have faith with partiality (</a:t>
            </a:r>
            <a:r>
              <a:rPr lang="en-US" dirty="0" err="1" smtClean="0"/>
              <a:t>Deut</a:t>
            </a:r>
            <a:r>
              <a:rPr lang="en-US" dirty="0" smtClean="0"/>
              <a:t> 10:17-18)</a:t>
            </a:r>
          </a:p>
          <a:p>
            <a:pPr lvl="1"/>
            <a:r>
              <a:rPr lang="en-US" dirty="0" smtClean="0"/>
              <a:t>What is meant by “works”? (cf. 2:11-12) </a:t>
            </a:r>
          </a:p>
          <a:p>
            <a:pPr lvl="2"/>
            <a:r>
              <a:rPr lang="en-US" sz="2800" dirty="0" smtClean="0"/>
              <a:t>Answer: mercy (</a:t>
            </a:r>
            <a:r>
              <a:rPr lang="he-IL" sz="2800" dirty="0"/>
              <a:t>חסד</a:t>
            </a:r>
            <a:r>
              <a:rPr lang="en-US" sz="2800" dirty="0" smtClean="0"/>
              <a:t> </a:t>
            </a:r>
            <a:r>
              <a:rPr lang="en-US" sz="2800" i="1" dirty="0" err="1" smtClean="0"/>
              <a:t>hesed</a:t>
            </a:r>
            <a:r>
              <a:rPr lang="en-US" sz="2800" dirty="0" smtClean="0"/>
              <a:t>) “works” actions that show no partiality</a:t>
            </a:r>
            <a:r>
              <a:rPr lang="en-US" sz="2800" dirty="0"/>
              <a:t>;</a:t>
            </a:r>
            <a:r>
              <a:rPr lang="en-US" sz="2800" dirty="0" smtClean="0"/>
              <a:t> selflessness</a:t>
            </a:r>
            <a:r>
              <a:rPr lang="en-US" sz="2800" dirty="0"/>
              <a:t>;</a:t>
            </a:r>
            <a:r>
              <a:rPr lang="en-US" sz="2800" dirty="0" smtClean="0"/>
              <a:t> Self-sacrifice. </a:t>
            </a:r>
          </a:p>
          <a:p>
            <a:pPr lvl="2"/>
            <a:r>
              <a:rPr lang="en-US" sz="2800" dirty="0" smtClean="0"/>
              <a:t>They’re not just “stuff you do for God.”</a:t>
            </a:r>
          </a:p>
          <a:p>
            <a:pPr lvl="1"/>
            <a:r>
              <a:rPr lang="en-US" sz="3200" dirty="0" smtClean="0"/>
              <a:t>What is meant by “justified”? </a:t>
            </a:r>
          </a:p>
          <a:p>
            <a:pPr lvl="2"/>
            <a:r>
              <a:rPr lang="en-US" sz="2800" dirty="0" smtClean="0"/>
              <a:t>Made righteous or made perfect. A good synonym: “Finished”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515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1171274" cy="4821864"/>
          </a:xfrm>
        </p:spPr>
        <p:txBody>
          <a:bodyPr>
            <a:noAutofit/>
          </a:bodyPr>
          <a:lstStyle/>
          <a:p>
            <a:r>
              <a:rPr lang="en-US" dirty="0" smtClean="0"/>
              <a:t>Faith and Works (2:14-26)</a:t>
            </a: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3" descr="Meeeeeeewith7es:private:var:folders:c0:lsmxplcd3510x8r659_mbx800000gn:T:TemporaryItems:2012-03-14-Homeless-Squirre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34"/>
          <a:stretch/>
        </p:blipFill>
        <p:spPr bwMode="auto">
          <a:xfrm>
            <a:off x="268338" y="1962837"/>
            <a:ext cx="11853797" cy="44592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38257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6790660" cy="4821864"/>
          </a:xfrm>
        </p:spPr>
        <p:txBody>
          <a:bodyPr>
            <a:noAutofit/>
          </a:bodyPr>
          <a:lstStyle/>
          <a:p>
            <a:r>
              <a:rPr lang="en-US" dirty="0" smtClean="0"/>
              <a:t>Quoting Scripture? (4:5)</a:t>
            </a:r>
          </a:p>
          <a:p>
            <a:pPr lvl="1"/>
            <a:r>
              <a:rPr lang="en-US" dirty="0" smtClean="0"/>
              <a:t>James specifically says he’s quoting scripture, but we do not have this “scripture” that he quotes. </a:t>
            </a:r>
          </a:p>
          <a:p>
            <a:pPr lvl="1"/>
            <a:r>
              <a:rPr lang="en-US" dirty="0" smtClean="0"/>
              <a:t>Is our scripture incomplete? </a:t>
            </a:r>
          </a:p>
          <a:p>
            <a:pPr lvl="1"/>
            <a:endParaRPr lang="en-US" sz="32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933" y="3062176"/>
            <a:ext cx="5958814" cy="33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7"/>
            <a:ext cx="11171274" cy="5440363"/>
          </a:xfrm>
        </p:spPr>
        <p:txBody>
          <a:bodyPr>
            <a:noAutofit/>
          </a:bodyPr>
          <a:lstStyle/>
          <a:p>
            <a:r>
              <a:rPr lang="en-US" dirty="0" smtClean="0"/>
              <a:t>Save a Sinner’s Soul from Death? (5:19-20)</a:t>
            </a:r>
          </a:p>
          <a:p>
            <a:pPr lvl="1"/>
            <a:r>
              <a:rPr lang="en-US" dirty="0" smtClean="0"/>
              <a:t>Define the important terms:</a:t>
            </a:r>
          </a:p>
          <a:p>
            <a:pPr lvl="2"/>
            <a:r>
              <a:rPr lang="en-US" sz="2800" dirty="0" smtClean="0"/>
              <a:t>“strays from the truth”</a:t>
            </a:r>
          </a:p>
          <a:p>
            <a:pPr lvl="2"/>
            <a:r>
              <a:rPr lang="en-US" sz="2800" dirty="0" smtClean="0"/>
              <a:t>Turns</a:t>
            </a:r>
          </a:p>
          <a:p>
            <a:pPr lvl="2"/>
            <a:r>
              <a:rPr lang="en-US" sz="2800" dirty="0" smtClean="0"/>
              <a:t>soul</a:t>
            </a:r>
          </a:p>
          <a:p>
            <a:pPr lvl="2"/>
            <a:r>
              <a:rPr lang="en-US" sz="2800" dirty="0" smtClean="0"/>
              <a:t>death</a:t>
            </a:r>
          </a:p>
          <a:p>
            <a:pPr lvl="1"/>
            <a:r>
              <a:rPr lang="en-US" dirty="0" smtClean="0"/>
              <a:t>Whose soul is being “saved from death”? </a:t>
            </a:r>
          </a:p>
          <a:p>
            <a:pPr lvl="1"/>
            <a:r>
              <a:rPr lang="en-US" dirty="0" smtClean="0"/>
              <a:t>How does “covering a multitude of sins” relate to “saving a soul from death”?</a:t>
            </a:r>
          </a:p>
          <a:p>
            <a:pPr lvl="1"/>
            <a:r>
              <a:rPr lang="en-US" dirty="0" smtClean="0"/>
              <a:t>Does this mean a Christian can lose their salvation?</a:t>
            </a:r>
          </a:p>
          <a:p>
            <a:pPr lvl="1"/>
            <a:endParaRPr lang="en-US" sz="32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4861" y="717698"/>
            <a:ext cx="4087139" cy="40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1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5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146" y="2050695"/>
            <a:ext cx="103632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Special Issues in James</a:t>
            </a:r>
            <a:endParaRPr lang="en-US" sz="5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450318" y="5975710"/>
            <a:ext cx="2826184" cy="83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b="1" dirty="0" smtClean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By Stephen </a:t>
            </a:r>
            <a:r>
              <a:rPr lang="en-US" sz="1400" b="1" dirty="0" err="1" smtClean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Curto</a:t>
            </a:r>
            <a:endParaRPr lang="en-US" sz="1400" b="1" dirty="0" smtClean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 smtClean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for College of Biblical Studies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b="1" dirty="0" smtClean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August 3</a:t>
            </a:r>
            <a:r>
              <a:rPr lang="en-US" sz="1400" b="1" dirty="0" smtClean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, </a:t>
            </a:r>
            <a:r>
              <a:rPr lang="en-US" sz="1400" b="1" dirty="0" smtClean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2017</a:t>
            </a:r>
            <a:endParaRPr lang="en-US" sz="14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024283"/>
            <a:ext cx="759106" cy="7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69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Matters</a:t>
            </a:r>
          </a:p>
          <a:p>
            <a:r>
              <a:rPr lang="en-US" dirty="0" smtClean="0"/>
              <a:t>Outline of Book</a:t>
            </a:r>
          </a:p>
          <a:p>
            <a:r>
              <a:rPr lang="en-US" dirty="0" smtClean="0"/>
              <a:t>Special Issues</a:t>
            </a:r>
          </a:p>
          <a:p>
            <a:pPr lvl="1"/>
            <a:r>
              <a:rPr lang="en-US" dirty="0" smtClean="0"/>
              <a:t>Tests, Trials, or Temptations? </a:t>
            </a:r>
            <a:r>
              <a:rPr lang="is-IS" dirty="0" smtClean="0"/>
              <a:t>…</a:t>
            </a:r>
            <a:r>
              <a:rPr lang="en-US" dirty="0" smtClean="0"/>
              <a:t>and the Nature of Sin (1:2-18)</a:t>
            </a:r>
            <a:endParaRPr lang="el-GR" dirty="0" smtClean="0"/>
          </a:p>
          <a:p>
            <a:pPr lvl="1"/>
            <a:r>
              <a:rPr lang="en-US" dirty="0" smtClean="0"/>
              <a:t>Faith and Works (2:14-26)</a:t>
            </a:r>
          </a:p>
          <a:p>
            <a:pPr lvl="1"/>
            <a:r>
              <a:rPr lang="en-US" dirty="0" smtClean="0"/>
              <a:t>Quoting scripture? (4:5)</a:t>
            </a:r>
          </a:p>
          <a:p>
            <a:pPr lvl="1"/>
            <a:r>
              <a:rPr lang="en-US" dirty="0" smtClean="0"/>
              <a:t>Save a sinner’s soul from death? (5:19-20)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43129"/>
          </a:xfrm>
        </p:spPr>
        <p:txBody>
          <a:bodyPr>
            <a:normAutofit/>
          </a:bodyPr>
          <a:lstStyle/>
          <a:p>
            <a:r>
              <a:rPr lang="en-US" dirty="0" smtClean="0"/>
              <a:t>Authorship: James (Jacob)</a:t>
            </a:r>
          </a:p>
          <a:p>
            <a:pPr lvl="1"/>
            <a:r>
              <a:rPr lang="en-US" dirty="0" smtClean="0"/>
              <a:t>Which James?</a:t>
            </a:r>
          </a:p>
          <a:p>
            <a:pPr lvl="2"/>
            <a:r>
              <a:rPr lang="en-US" dirty="0" smtClean="0"/>
              <a:t>James</a:t>
            </a:r>
            <a:r>
              <a:rPr lang="en-US" dirty="0"/>
              <a:t>, brother of </a:t>
            </a:r>
            <a:r>
              <a:rPr lang="en-US" dirty="0" smtClean="0"/>
              <a:t>John, son of Zebedee</a:t>
            </a:r>
            <a:endParaRPr lang="en-US" dirty="0"/>
          </a:p>
          <a:p>
            <a:pPr lvl="2"/>
            <a:r>
              <a:rPr lang="en-US" dirty="0" smtClean="0"/>
              <a:t>James </a:t>
            </a:r>
            <a:r>
              <a:rPr lang="en-US" dirty="0"/>
              <a:t>the son of </a:t>
            </a:r>
            <a:r>
              <a:rPr lang="en-US" dirty="0" smtClean="0"/>
              <a:t>Alpheus</a:t>
            </a:r>
            <a:endParaRPr lang="en-US" dirty="0"/>
          </a:p>
          <a:p>
            <a:pPr lvl="2"/>
            <a:r>
              <a:rPr lang="en-US" dirty="0" smtClean="0"/>
              <a:t>James </a:t>
            </a:r>
            <a:r>
              <a:rPr lang="en-US" dirty="0"/>
              <a:t>the father of Judas (Thaddeus)</a:t>
            </a:r>
          </a:p>
          <a:p>
            <a:pPr lvl="2"/>
            <a:r>
              <a:rPr lang="en-US" u="sng" dirty="0" smtClean="0"/>
              <a:t>James </a:t>
            </a:r>
            <a:r>
              <a:rPr lang="en-US" u="sng" dirty="0"/>
              <a:t>the brother of Jesus &amp; </a:t>
            </a:r>
            <a:r>
              <a:rPr lang="en-US" u="sng" dirty="0" smtClean="0"/>
              <a:t>Jude</a:t>
            </a:r>
            <a:endParaRPr lang="en-US" dirty="0" smtClean="0"/>
          </a:p>
          <a:p>
            <a:r>
              <a:rPr lang="en-US" dirty="0" smtClean="0"/>
              <a:t>Date: 46-48AD</a:t>
            </a:r>
          </a:p>
          <a:p>
            <a:r>
              <a:rPr lang="en-US" dirty="0" smtClean="0"/>
              <a:t>Message</a:t>
            </a:r>
          </a:p>
          <a:p>
            <a:r>
              <a:rPr lang="en-US" dirty="0" smtClean="0"/>
              <a:t>Audience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96" y="1386106"/>
            <a:ext cx="3360175" cy="47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37247"/>
          </a:xfrm>
        </p:spPr>
        <p:txBody>
          <a:bodyPr>
            <a:normAutofit/>
          </a:bodyPr>
          <a:lstStyle/>
          <a:p>
            <a:r>
              <a:rPr lang="en-US" dirty="0" smtClean="0"/>
              <a:t>Authorship: James (Jacob)</a:t>
            </a:r>
          </a:p>
          <a:p>
            <a:r>
              <a:rPr lang="en-US" dirty="0" smtClean="0"/>
              <a:t>Date: 46-48AD</a:t>
            </a:r>
          </a:p>
          <a:p>
            <a:pPr lvl="1"/>
            <a:r>
              <a:rPr lang="en-US" dirty="0" smtClean="0"/>
              <a:t>James’s death (70AD at latest)</a:t>
            </a:r>
          </a:p>
          <a:p>
            <a:pPr lvl="1"/>
            <a:r>
              <a:rPr lang="en-US" dirty="0" smtClean="0"/>
              <a:t>Addressed to Jewish Diaspora</a:t>
            </a:r>
          </a:p>
          <a:p>
            <a:pPr lvl="1"/>
            <a:r>
              <a:rPr lang="en-US" dirty="0" smtClean="0"/>
              <a:t>No mention of Jerusalem Council</a:t>
            </a:r>
          </a:p>
          <a:p>
            <a:pPr lvl="1"/>
            <a:r>
              <a:rPr lang="en-US" dirty="0" smtClean="0"/>
              <a:t>Jewish terminology </a:t>
            </a:r>
          </a:p>
          <a:p>
            <a:pPr marL="457200" lvl="1" indent="0">
              <a:buNone/>
            </a:pPr>
            <a:r>
              <a:rPr lang="en-US" dirty="0" smtClean="0"/>
              <a:t>          (e.g. “synagogue”) </a:t>
            </a:r>
          </a:p>
          <a:p>
            <a:r>
              <a:rPr lang="en-US" dirty="0" smtClean="0"/>
              <a:t>Message</a:t>
            </a:r>
          </a:p>
          <a:p>
            <a:r>
              <a:rPr lang="en-US" dirty="0" smtClean="0"/>
              <a:t>Audience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1238981"/>
            <a:ext cx="5080000" cy="275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45" y="3633660"/>
            <a:ext cx="2418255" cy="3224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2" t="16079" r="37066" b="67905"/>
          <a:stretch/>
        </p:blipFill>
        <p:spPr>
          <a:xfrm>
            <a:off x="6737131" y="4367048"/>
            <a:ext cx="2848303" cy="2470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6889898" y="4177444"/>
            <a:ext cx="3814889" cy="189604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585434" y="4556652"/>
            <a:ext cx="1679028" cy="2205075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23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Authorship: James (Jacob)</a:t>
            </a:r>
          </a:p>
          <a:p>
            <a:r>
              <a:rPr lang="en-US" dirty="0" smtClean="0"/>
              <a:t>Date: 46-48AD</a:t>
            </a:r>
          </a:p>
          <a:p>
            <a:r>
              <a:rPr lang="en-US" dirty="0" smtClean="0"/>
              <a:t>Message</a:t>
            </a:r>
          </a:p>
          <a:p>
            <a:pPr lvl="1"/>
            <a:r>
              <a:rPr lang="en-US" dirty="0"/>
              <a:t>Practical righteousness is attainable when believers live </a:t>
            </a:r>
            <a:r>
              <a:rPr lang="en-US" dirty="0" smtClean="0"/>
              <a:t>out an active </a:t>
            </a:r>
            <a:r>
              <a:rPr lang="en-US" dirty="0"/>
              <a:t>faith and walk by </a:t>
            </a:r>
            <a:r>
              <a:rPr lang="en-US" dirty="0" smtClean="0"/>
              <a:t>wisdom (the Spirit). </a:t>
            </a:r>
          </a:p>
          <a:p>
            <a:r>
              <a:rPr lang="en-US" dirty="0" smtClean="0"/>
              <a:t>Audience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602511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Authorship: James (Jacob)</a:t>
            </a:r>
          </a:p>
          <a:p>
            <a:r>
              <a:rPr lang="en-US" dirty="0" smtClean="0"/>
              <a:t>Date: 46-48AD</a:t>
            </a:r>
          </a:p>
          <a:p>
            <a:r>
              <a:rPr lang="en-US" dirty="0" smtClean="0"/>
              <a:t>Message</a:t>
            </a:r>
          </a:p>
          <a:p>
            <a:r>
              <a:rPr lang="en-US" dirty="0" smtClean="0"/>
              <a:t>Audience</a:t>
            </a:r>
          </a:p>
          <a:p>
            <a:pPr lvl="1"/>
            <a:r>
              <a:rPr lang="en-US" dirty="0" smtClean="0"/>
              <a:t>Jewish Christians who were       (1) Under Roman persecution and (2) had become hardened and unmerciful/unloving.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3" r="6774"/>
          <a:stretch/>
        </p:blipFill>
        <p:spPr>
          <a:xfrm>
            <a:off x="6414975" y="1850065"/>
            <a:ext cx="5507941" cy="33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0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Tests of Faith (1:1-5:6)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Tests Themselves (1:1-18)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Tests of Obedience (1:19-27)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Tests of Favoritism (2:1-26)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Tests of the Tongue (3:1-12)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Tests of Temper (4:1-12)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Tests of Commerce(4:13-5:6)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Future for Faithful (5:7-20)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5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1171274" cy="4821864"/>
          </a:xfrm>
        </p:spPr>
        <p:txBody>
          <a:bodyPr>
            <a:noAutofit/>
          </a:bodyPr>
          <a:lstStyle/>
          <a:p>
            <a:r>
              <a:rPr lang="en-US" dirty="0"/>
              <a:t>Tests, Trials, or </a:t>
            </a:r>
            <a:r>
              <a:rPr lang="en-US" dirty="0" smtClean="0"/>
              <a:t>Temptations? </a:t>
            </a:r>
            <a:r>
              <a:rPr lang="is-IS" dirty="0" smtClean="0"/>
              <a:t>…</a:t>
            </a:r>
            <a:r>
              <a:rPr lang="en-US" dirty="0" smtClean="0"/>
              <a:t>and </a:t>
            </a:r>
            <a:r>
              <a:rPr lang="en-US" dirty="0"/>
              <a:t>the Nature of </a:t>
            </a:r>
            <a:r>
              <a:rPr lang="en-US" dirty="0" smtClean="0"/>
              <a:t>Sin (1:2-18)</a:t>
            </a:r>
          </a:p>
          <a:p>
            <a:pPr lvl="1"/>
            <a:r>
              <a:rPr lang="en-US" dirty="0" smtClean="0"/>
              <a:t>The word:</a:t>
            </a:r>
          </a:p>
          <a:p>
            <a:pPr lvl="2"/>
            <a:r>
              <a:rPr lang="el-GR" sz="2800" dirty="0" smtClean="0"/>
              <a:t>πειράζω</a:t>
            </a:r>
            <a:r>
              <a:rPr lang="el-GR" sz="2800" i="1" dirty="0" smtClean="0"/>
              <a:t>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peirazo</a:t>
            </a:r>
            <a:r>
              <a:rPr lang="en-US" sz="2800" i="1" dirty="0" smtClean="0"/>
              <a:t>) :</a:t>
            </a:r>
            <a:r>
              <a:rPr lang="en-US" sz="2800" dirty="0" smtClean="0"/>
              <a:t> “to test, tempt, try” </a:t>
            </a:r>
          </a:p>
          <a:p>
            <a:pPr lvl="2"/>
            <a:r>
              <a:rPr lang="en-US" sz="2800" dirty="0" smtClean="0"/>
              <a:t>vv.2, 3, 12 versus vv.13-14</a:t>
            </a:r>
          </a:p>
          <a:p>
            <a:pPr lvl="2"/>
            <a:r>
              <a:rPr lang="en-US" sz="2800" dirty="0" smtClean="0"/>
              <a:t>What is meant by this word? Is it different in the two contexts?</a:t>
            </a:r>
          </a:p>
          <a:p>
            <a:pPr lvl="1"/>
            <a:r>
              <a:rPr lang="en-US" dirty="0" smtClean="0"/>
              <a:t>the concept of sin:</a:t>
            </a:r>
          </a:p>
          <a:p>
            <a:pPr lvl="2"/>
            <a:r>
              <a:rPr lang="en-US" sz="2700" dirty="0" smtClean="0"/>
              <a:t>tempted &gt; carried away by lust &gt; lust conceives &gt; Gives birth to sin</a:t>
            </a:r>
          </a:p>
          <a:p>
            <a:pPr lvl="2"/>
            <a:r>
              <a:rPr lang="en-US" sz="2800" dirty="0" smtClean="0"/>
              <a:t>Is lust a sin? </a:t>
            </a:r>
          </a:p>
          <a:p>
            <a:pPr lvl="2"/>
            <a:r>
              <a:rPr lang="en-US" sz="2800" dirty="0" smtClean="0"/>
              <a:t>What is meant by this progression?</a:t>
            </a:r>
          </a:p>
          <a:p>
            <a:pPr lvl="2"/>
            <a:r>
              <a:rPr lang="en-US" sz="2800" dirty="0" smtClean="0"/>
              <a:t>cf. Genesis 4:1-7ff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8743103"/>
      </p:ext>
    </p:extLst>
  </p:cSld>
  <p:clrMapOvr>
    <a:masterClrMapping/>
  </p:clrMapOvr>
</p:sld>
</file>

<file path=ppt/theme/theme1.xml><?xml version="1.0" encoding="utf-8"?>
<a:theme xmlns:a="http://schemas.openxmlformats.org/drawingml/2006/main" name="green">
  <a:themeElements>
    <a:clrScheme name="Custom 3">
      <a:dk1>
        <a:srgbClr val="921F07"/>
      </a:dk1>
      <a:lt1>
        <a:sysClr val="window" lastClr="FFFFFF"/>
      </a:lt1>
      <a:dk2>
        <a:srgbClr val="000000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276</TotalTime>
  <Words>537</Words>
  <Application>Microsoft Macintosh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Calisto MT</vt:lpstr>
      <vt:lpstr>Constantia</vt:lpstr>
      <vt:lpstr>Copperplate Gothic Bold</vt:lpstr>
      <vt:lpstr>Helvetica</vt:lpstr>
      <vt:lpstr>Savoye LET Plain:1.0</vt:lpstr>
      <vt:lpstr>Arial</vt:lpstr>
      <vt:lpstr>green</vt:lpstr>
      <vt:lpstr>PowerPoint Presentation</vt:lpstr>
      <vt:lpstr>Special Issues in James</vt:lpstr>
      <vt:lpstr>Outline</vt:lpstr>
      <vt:lpstr>Introductory Matters</vt:lpstr>
      <vt:lpstr>Introductory Matters</vt:lpstr>
      <vt:lpstr>Introductory Matters</vt:lpstr>
      <vt:lpstr>Introductory Matters</vt:lpstr>
      <vt:lpstr>Outline of Book</vt:lpstr>
      <vt:lpstr>Special Issues</vt:lpstr>
      <vt:lpstr>Special Issues</vt:lpstr>
      <vt:lpstr>Special Issues</vt:lpstr>
      <vt:lpstr>Special Issues</vt:lpstr>
      <vt:lpstr>Special Issues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</dc:title>
  <dc:creator>meeeeeeewith7es@gmail.com</dc:creator>
  <cp:lastModifiedBy>meeeeeeewith7es@gmail.com</cp:lastModifiedBy>
  <cp:revision>16</cp:revision>
  <dcterms:created xsi:type="dcterms:W3CDTF">2017-08-03T15:49:46Z</dcterms:created>
  <dcterms:modified xsi:type="dcterms:W3CDTF">2017-08-03T20:25:52Z</dcterms:modified>
</cp:coreProperties>
</file>