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7" r:id="rId9"/>
    <p:sldId id="269" r:id="rId10"/>
    <p:sldId id="268" r:id="rId11"/>
    <p:sldId id="264" r:id="rId12"/>
    <p:sldId id="270" r:id="rId13"/>
    <p:sldId id="265" r:id="rId14"/>
    <p:sldId id="271" r:id="rId15"/>
    <p:sldId id="272" r:id="rId16"/>
    <p:sldId id="273" r:id="rId17"/>
    <p:sldId id="266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97D"/>
    <a:srgbClr val="20316C"/>
    <a:srgbClr val="2B2874"/>
    <a:srgbClr val="002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33"/>
    <p:restoredTop sz="94702"/>
  </p:normalViewPr>
  <p:slideViewPr>
    <p:cSldViewPr snapToGrid="0" snapToObjects="1">
      <p:cViewPr varScale="1">
        <p:scale>
          <a:sx n="86" d="100"/>
          <a:sy n="8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5B856-672F-2342-B56E-6E33CDD53A46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E5B20-E088-C342-9DD6-1983C198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3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Cordia New" charset="0"/>
                <a:ea typeface="Cordia New" charset="0"/>
                <a:cs typeface="Cordia New" charset="0"/>
              </a:defRPr>
            </a:lvl1pPr>
            <a:lvl2pPr>
              <a:defRPr>
                <a:latin typeface="Cordia New" charset="0"/>
                <a:ea typeface="Cordia New" charset="0"/>
                <a:cs typeface="Cordia New" charset="0"/>
              </a:defRPr>
            </a:lvl2pPr>
            <a:lvl3pPr>
              <a:defRPr>
                <a:latin typeface="Cordia New" charset="0"/>
                <a:ea typeface="Cordia New" charset="0"/>
                <a:cs typeface="Cordia New" charset="0"/>
              </a:defRPr>
            </a:lvl3pPr>
            <a:lvl4pPr>
              <a:defRPr>
                <a:latin typeface="Cordia New" charset="0"/>
                <a:ea typeface="Cordia New" charset="0"/>
                <a:cs typeface="Cordia New" charset="0"/>
              </a:defRPr>
            </a:lvl4pPr>
            <a:lvl5pPr>
              <a:defRPr>
                <a:latin typeface="Cordia New" charset="0"/>
                <a:ea typeface="Cordia New" charset="0"/>
                <a:cs typeface="Cordia New" charset="0"/>
              </a:defRPr>
            </a:lvl5pPr>
          </a:lstStyle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2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7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4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0316C">
              <a:alpha val="94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gradFill>
            <a:gsLst>
              <a:gs pos="0">
                <a:srgbClr val="26397D"/>
              </a:gs>
              <a:gs pos="43000">
                <a:srgbClr val="20316C">
                  <a:alpha val="95000"/>
                </a:srgbClr>
              </a:gs>
            </a:gsLst>
            <a:lin ang="11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7BEF-997B-4C4B-A10B-38B428EA03F0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EDBA9-4660-8946-98D1-89241056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Damascus" charset="-78"/>
          <a:ea typeface="Damascus" charset="-78"/>
          <a:cs typeface="Damascus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800" kern="1200">
          <a:solidFill>
            <a:schemeClr val="bg1"/>
          </a:solidFill>
          <a:latin typeface="Cordia New" charset="0"/>
          <a:ea typeface="Cordia New" charset="0"/>
          <a:cs typeface="Cordia Ne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400" kern="1200">
          <a:solidFill>
            <a:schemeClr val="bg1"/>
          </a:solidFill>
          <a:latin typeface="Cordia New" charset="0"/>
          <a:ea typeface="Cordia New" charset="0"/>
          <a:cs typeface="Cordia Ne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400" kern="1200">
          <a:solidFill>
            <a:schemeClr val="bg1"/>
          </a:solidFill>
          <a:latin typeface="Cordia New" charset="0"/>
          <a:ea typeface="Cordia New" charset="0"/>
          <a:cs typeface="Cordia Ne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kern="1200">
          <a:solidFill>
            <a:schemeClr val="bg1"/>
          </a:solidFill>
          <a:latin typeface="Cordia New" charset="0"/>
          <a:ea typeface="Cordia New" charset="0"/>
          <a:cs typeface="Cordia Ne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kern="1200">
          <a:solidFill>
            <a:schemeClr val="bg1"/>
          </a:solidFill>
          <a:latin typeface="Cordia New" charset="0"/>
          <a:ea typeface="Cordia New" charset="0"/>
          <a:cs typeface="Cordia Ne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2450592"/>
            <a:ext cx="4352544" cy="1847088"/>
          </a:xfrm>
        </p:spPr>
        <p:txBody>
          <a:bodyPr>
            <a:normAutofit/>
          </a:bodyPr>
          <a:lstStyle/>
          <a:p>
            <a:r>
              <a:rPr lang="en-US" sz="9600" dirty="0" smtClean="0"/>
              <a:t>Amos</a:t>
            </a:r>
            <a:endParaRPr lang="en-US" sz="9600" dirty="0"/>
          </a:p>
        </p:txBody>
      </p:sp>
      <p:sp>
        <p:nvSpPr>
          <p:cNvPr id="4" name="Rectangle 3"/>
          <p:cNvSpPr/>
          <p:nvPr/>
        </p:nvSpPr>
        <p:spPr>
          <a:xfrm>
            <a:off x="9509761" y="6110548"/>
            <a:ext cx="1767840" cy="7474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By Stephen </a:t>
            </a:r>
            <a:r>
              <a:rPr lang="en-US" sz="1400" dirty="0" err="1" smtClean="0">
                <a:solidFill>
                  <a:schemeClr val="bg1"/>
                </a:solidFill>
              </a:rPr>
              <a:t>Curto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For </a:t>
            </a:r>
            <a:r>
              <a:rPr lang="en-US" sz="1400" dirty="0" err="1" smtClean="0">
                <a:solidFill>
                  <a:schemeClr val="bg1"/>
                </a:solidFill>
              </a:rPr>
              <a:t>Homegroup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November </a:t>
            </a:r>
            <a:r>
              <a:rPr lang="en-US" sz="1400" dirty="0" smtClean="0">
                <a:solidFill>
                  <a:schemeClr val="bg1"/>
                </a:solidFill>
              </a:rPr>
              <a:t>26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2017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156535"/>
            <a:ext cx="626853" cy="62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1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I. Judgment For Nations Surrounding Israel (</a:t>
            </a:r>
            <a:r>
              <a:rPr lang="en-US" sz="3600" dirty="0" err="1" smtClean="0"/>
              <a:t>Chs</a:t>
            </a:r>
            <a:r>
              <a:rPr lang="en-US" sz="3600" dirty="0" smtClean="0"/>
              <a:t>. 1-2)</a:t>
            </a:r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485632"/>
              </p:ext>
            </p:extLst>
          </p:nvPr>
        </p:nvGraphicFramePr>
        <p:xfrm>
          <a:off x="166116" y="1690689"/>
          <a:ext cx="11859767" cy="5021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484"/>
                <a:gridCol w="2944368"/>
                <a:gridCol w="1682496"/>
                <a:gridCol w="6027419"/>
              </a:tblGrid>
              <a:tr h="3040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Nation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Indictment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Judgment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Elaboration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645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Damascus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“threshed Gilead with iron” – brutal evil war with Israel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on Hazael’s House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will devour Benhadad’s strongholds; gate-bar of Damascus broken; cut off descendants; exile the people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751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Philistines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slave trade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on wall of Gaza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cut off descendants in Ashdod; end ruler in Ashkelon; turn hand against </a:t>
                      </a:r>
                      <a:r>
                        <a:rPr lang="en-US" sz="1900" dirty="0" err="1">
                          <a:effectLst/>
                        </a:rPr>
                        <a:t>Ekron</a:t>
                      </a:r>
                      <a:r>
                        <a:rPr lang="en-US" sz="1900" dirty="0">
                          <a:effectLst/>
                        </a:rPr>
                        <a:t>; destroy </a:t>
                      </a:r>
                      <a:r>
                        <a:rPr lang="en-US" sz="1900" dirty="0" smtClean="0">
                          <a:effectLst/>
                        </a:rPr>
                        <a:t>Philistines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6080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Tyre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slave trade; broken treaty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on wall of Tyre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will devour strongholds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645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Edom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brutal war against brother (Israel?); perpetual anger; 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</a:rPr>
                        <a:t>Fire </a:t>
                      </a:r>
                      <a:r>
                        <a:rPr lang="en-US" sz="1900" dirty="0">
                          <a:effectLst/>
                        </a:rPr>
                        <a:t>upon </a:t>
                      </a:r>
                      <a:r>
                        <a:rPr lang="en-US" sz="1900" dirty="0" err="1">
                          <a:effectLst/>
                        </a:rPr>
                        <a:t>Teman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will devour strongholds of Bozrah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7101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Ammon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abortion/murders in war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Kindle a fire in wall of Rabbah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will devour strongholds with greater devastation; noble court taken to exile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7101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Moab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destruction of Edom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on Moab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will devour strongholds of Kerioth; destruction of Moab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  <a:tr h="645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Judah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rejected the law of the Lord; led astray by own lies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fire on Judah</a:t>
                      </a:r>
                      <a:endParaRPr lang="en-US" sz="19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fire will devour strongholds of Jerusalem</a:t>
                      </a:r>
                      <a:endParaRPr lang="en-US" sz="19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3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prstClr val="white"/>
                </a:solidFill>
              </a:rPr>
              <a:t>I. Judgment For Nations Surrounding Israel (</a:t>
            </a:r>
            <a:r>
              <a:rPr lang="en-US" sz="3600" dirty="0" err="1">
                <a:solidFill>
                  <a:prstClr val="white"/>
                </a:solidFill>
              </a:rPr>
              <a:t>Chs</a:t>
            </a:r>
            <a:r>
              <a:rPr lang="en-US" sz="3600" dirty="0">
                <a:solidFill>
                  <a:prstClr val="white"/>
                </a:solidFill>
              </a:rPr>
              <a:t>. 1-2)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Israel’s Judgment</a:t>
            </a:r>
          </a:p>
          <a:p>
            <a:pPr lvl="1"/>
            <a:r>
              <a:rPr lang="en-US" dirty="0" smtClean="0"/>
              <a:t>Breaks usual</a:t>
            </a:r>
            <a:r>
              <a:rPr lang="en-US" dirty="0"/>
              <a:t> </a:t>
            </a:r>
            <a:r>
              <a:rPr lang="en-US" dirty="0" smtClean="0"/>
              <a:t>literary form: Series of judgments, contrast with blessing</a:t>
            </a:r>
          </a:p>
          <a:p>
            <a:pPr lvl="1"/>
            <a:r>
              <a:rPr lang="en-US" dirty="0" smtClean="0"/>
              <a:t>Indictment: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elling poor into slavery (2:6)</a:t>
            </a:r>
          </a:p>
          <a:p>
            <a:pPr lvl="2"/>
            <a:r>
              <a:rPr lang="en-US" dirty="0" smtClean="0"/>
              <a:t>perverting justice, and sexual immorality (2:7)</a:t>
            </a:r>
          </a:p>
          <a:p>
            <a:pPr lvl="2"/>
            <a:r>
              <a:rPr lang="en-US" dirty="0" smtClean="0"/>
              <a:t>abusing power and wealth (2:8)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prstClr val="white"/>
                </a:solidFill>
              </a:rPr>
              <a:t>I. Judgment For Nations Surrounding Israel (</a:t>
            </a:r>
            <a:r>
              <a:rPr lang="en-US" sz="3600" dirty="0" err="1">
                <a:solidFill>
                  <a:prstClr val="white"/>
                </a:solidFill>
              </a:rPr>
              <a:t>Chs</a:t>
            </a:r>
            <a:r>
              <a:rPr lang="en-US" sz="3600" dirty="0">
                <a:solidFill>
                  <a:prstClr val="white"/>
                </a:solidFill>
              </a:rPr>
              <a:t>. 1-2)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Israel’s Judgment</a:t>
            </a:r>
          </a:p>
          <a:p>
            <a:pPr lvl="1"/>
            <a:r>
              <a:rPr lang="en-US" dirty="0" smtClean="0"/>
              <a:t>Recounting Israel’s History (2:9-12)</a:t>
            </a:r>
          </a:p>
          <a:p>
            <a:pPr lvl="1"/>
            <a:r>
              <a:rPr lang="en-US" dirty="0" smtClean="0"/>
              <a:t>Assurance of Judgment (2:13-16)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Three Big Sins for Israel (</a:t>
            </a:r>
            <a:r>
              <a:rPr lang="en-US" dirty="0" err="1" smtClean="0"/>
              <a:t>Ch</a:t>
            </a:r>
            <a:r>
              <a:rPr lang="en-US" dirty="0" smtClean="0"/>
              <a:t> 3-6)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Sins of Presumption (3:1-15)</a:t>
            </a:r>
          </a:p>
          <a:p>
            <a:r>
              <a:rPr lang="en-US" dirty="0" smtClean="0"/>
              <a:t>Sins of Religion (4:1-13)</a:t>
            </a:r>
          </a:p>
          <a:p>
            <a:r>
              <a:rPr lang="en-US" dirty="0" smtClean="0"/>
              <a:t>Sins of Morality (5:1-6:14)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Three Big Sins for Israel (</a:t>
            </a:r>
            <a:r>
              <a:rPr lang="en-US" dirty="0" err="1" smtClean="0"/>
              <a:t>Ch</a:t>
            </a:r>
            <a:r>
              <a:rPr lang="en-US" dirty="0" smtClean="0"/>
              <a:t> 3-6)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Sins of Presumption (3:1-15)</a:t>
            </a:r>
          </a:p>
          <a:p>
            <a:pPr lvl="1"/>
            <a:r>
              <a:rPr lang="en-US" dirty="0" smtClean="0"/>
              <a:t>Who is the judgment for? (v1-2)</a:t>
            </a:r>
          </a:p>
          <a:p>
            <a:pPr lvl="1"/>
            <a:r>
              <a:rPr lang="en-US" dirty="0" smtClean="0"/>
              <a:t>read verses 9-15</a:t>
            </a:r>
          </a:p>
          <a:p>
            <a:r>
              <a:rPr lang="en-US" dirty="0" smtClean="0"/>
              <a:t>Sins of Religion (4:1-13)</a:t>
            </a:r>
          </a:p>
          <a:p>
            <a:r>
              <a:rPr lang="en-US" dirty="0" smtClean="0"/>
              <a:t>Sins of Morality (5:1-6:14)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540" y="3333302"/>
            <a:ext cx="4985982" cy="33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Three Big Sins for Israel (</a:t>
            </a:r>
            <a:r>
              <a:rPr lang="en-US" dirty="0" err="1" smtClean="0"/>
              <a:t>Ch</a:t>
            </a:r>
            <a:r>
              <a:rPr lang="en-US" dirty="0" smtClean="0"/>
              <a:t> 3-6)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Sins of Presumption (3:1-15)</a:t>
            </a:r>
          </a:p>
          <a:p>
            <a:r>
              <a:rPr lang="en-US" dirty="0" smtClean="0"/>
              <a:t>Sins of Religion (4:1-13) (read 1-5, 12-13)</a:t>
            </a:r>
          </a:p>
          <a:p>
            <a:pPr lvl="1"/>
            <a:r>
              <a:rPr lang="en-US" dirty="0" smtClean="0"/>
              <a:t>Judgment on “Cows of Bashan” (v1-3)</a:t>
            </a:r>
          </a:p>
          <a:p>
            <a:pPr lvl="1"/>
            <a:r>
              <a:rPr lang="en-US" dirty="0" smtClean="0"/>
              <a:t>Sarcastic instruction (v4-5)</a:t>
            </a:r>
          </a:p>
          <a:p>
            <a:pPr lvl="1"/>
            <a:r>
              <a:rPr lang="en-US" dirty="0" smtClean="0"/>
              <a:t>Previous, ignored, corrective judgments sent (6-11)</a:t>
            </a:r>
          </a:p>
          <a:p>
            <a:pPr lvl="2"/>
            <a:r>
              <a:rPr lang="en-US" dirty="0" smtClean="0"/>
              <a:t>hunger, drought, pests, lost battles, death</a:t>
            </a:r>
          </a:p>
          <a:p>
            <a:pPr lvl="1"/>
            <a:r>
              <a:rPr lang="en-US" dirty="0" smtClean="0"/>
              <a:t>prepare to meat your maker (v12-13)</a:t>
            </a:r>
          </a:p>
          <a:p>
            <a:r>
              <a:rPr lang="en-US" dirty="0" smtClean="0"/>
              <a:t>Sins of Morality (5:1-6:14)</a:t>
            </a:r>
            <a:endParaRPr lang="en-US" dirty="0"/>
          </a:p>
        </p:txBody>
      </p:sp>
      <p:pic>
        <p:nvPicPr>
          <p:cNvPr id="4" name="Picture 3" descr="Meeeeeeewith7es:Users:stephencurto:Dropbox:C&amp;C:Amos:Photos:imgr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05" y="2210937"/>
            <a:ext cx="2284285" cy="31306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5251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Three Big Sins for Israel (</a:t>
            </a:r>
            <a:r>
              <a:rPr lang="en-US" dirty="0" err="1" smtClean="0"/>
              <a:t>Ch</a:t>
            </a:r>
            <a:r>
              <a:rPr lang="en-US" dirty="0" smtClean="0"/>
              <a:t> 3-6)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Sins of Presumption (3:1-15)</a:t>
            </a:r>
          </a:p>
          <a:p>
            <a:r>
              <a:rPr lang="en-US" dirty="0" smtClean="0"/>
              <a:t>Sins of Religion (4:1-13)</a:t>
            </a:r>
          </a:p>
          <a:p>
            <a:r>
              <a:rPr lang="en-US" dirty="0" smtClean="0"/>
              <a:t>Sins of Morality (5:1-6:14)</a:t>
            </a:r>
          </a:p>
          <a:p>
            <a:pPr lvl="1"/>
            <a:r>
              <a:rPr lang="en-US" dirty="0" smtClean="0"/>
              <a:t>Call for repentance (5:1-15) (read v14-15)</a:t>
            </a:r>
          </a:p>
          <a:p>
            <a:pPr lvl="1"/>
            <a:r>
              <a:rPr lang="en-US" dirty="0" smtClean="0"/>
              <a:t>Clarifying the Day of the Lord (5:16-27) (read all)</a:t>
            </a:r>
          </a:p>
          <a:p>
            <a:pPr lvl="1"/>
            <a:r>
              <a:rPr lang="en-US" dirty="0" smtClean="0"/>
              <a:t>Woe to Israel: promise of judgment (6:1-14) (read v8)</a:t>
            </a:r>
          </a:p>
        </p:txBody>
      </p:sp>
    </p:spTree>
    <p:extLst>
      <p:ext uri="{BB962C8B-B14F-4D97-AF65-F5344CB8AC3E}">
        <p14:creationId xmlns:p14="http://schemas.microsoft.com/office/powerpoint/2010/main" val="13889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III. Five </a:t>
            </a:r>
            <a:r>
              <a:rPr lang="en-US" sz="4000" dirty="0"/>
              <a:t>Visions of Coming Judgment (7:1-9:10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Vision of locusts (7:1-3) (read all)</a:t>
            </a:r>
          </a:p>
          <a:p>
            <a:r>
              <a:rPr lang="en-US" dirty="0" smtClean="0"/>
              <a:t>Vision of fire (7:4-6) (read all)</a:t>
            </a:r>
          </a:p>
          <a:p>
            <a:r>
              <a:rPr lang="en-US" dirty="0" smtClean="0"/>
              <a:t>Vision of </a:t>
            </a:r>
            <a:r>
              <a:rPr lang="en-US" dirty="0" err="1" smtClean="0"/>
              <a:t>plumbline</a:t>
            </a:r>
            <a:r>
              <a:rPr lang="en-US" dirty="0" smtClean="0"/>
              <a:t> (7:7-9) (read all)</a:t>
            </a:r>
          </a:p>
          <a:p>
            <a:pPr lvl="1"/>
            <a:r>
              <a:rPr lang="en-US" dirty="0" smtClean="0"/>
              <a:t>Historical interlude (7:10-17) (read all)</a:t>
            </a:r>
          </a:p>
          <a:p>
            <a:r>
              <a:rPr lang="en-US" dirty="0" smtClean="0"/>
              <a:t>Vision of fruit basket (8:1-14) (read v1-3, 9-11)</a:t>
            </a:r>
          </a:p>
          <a:p>
            <a:r>
              <a:rPr lang="en-US" dirty="0" smtClean="0"/>
              <a:t>Vision of God at the Altar (9:1-10) (read v8-10)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742379" y="2895825"/>
            <a:ext cx="1842447" cy="2210938"/>
            <a:chOff x="8543499" y="2088107"/>
            <a:chExt cx="1842447" cy="2210938"/>
          </a:xfrm>
        </p:grpSpPr>
        <p:sp>
          <p:nvSpPr>
            <p:cNvPr id="5" name="Rectangle 4"/>
            <p:cNvSpPr/>
            <p:nvPr/>
          </p:nvSpPr>
          <p:spPr>
            <a:xfrm>
              <a:off x="8543499" y="2088107"/>
              <a:ext cx="1842447" cy="2210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:\Users\librarian\Desktop\220px-Plumb_(PSF).png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5645" y="2274968"/>
              <a:ext cx="1440815" cy="18440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 descr="C:\Users\librarian\Desktop\locusts_in_flig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45" y="1604709"/>
            <a:ext cx="1946910" cy="129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librarian\Desktop\amos-fruit-bask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62" y="5052266"/>
            <a:ext cx="1734185" cy="117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876" y="2396046"/>
            <a:ext cx="1439043" cy="2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Promise </a:t>
            </a:r>
            <a:r>
              <a:rPr lang="en-US" dirty="0"/>
              <a:t>of Restoration for Israel (9:11-15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 will raise up the fallen booth of David” (v11)</a:t>
            </a:r>
          </a:p>
          <a:p>
            <a:pPr lvl="1"/>
            <a:r>
              <a:rPr lang="en-US" dirty="0" smtClean="0"/>
              <a:t>What time is being spoken of?</a:t>
            </a:r>
          </a:p>
          <a:p>
            <a:r>
              <a:rPr lang="en-US" dirty="0" smtClean="0"/>
              <a:t>“That they may possess the remnant of </a:t>
            </a:r>
            <a:r>
              <a:rPr lang="en-US" dirty="0"/>
              <a:t>E</a:t>
            </a:r>
            <a:r>
              <a:rPr lang="en-US" dirty="0" smtClean="0"/>
              <a:t>dom</a:t>
            </a:r>
            <a:r>
              <a:rPr lang="is-IS" dirty="0" smtClean="0"/>
              <a:t>…” (v12)</a:t>
            </a:r>
          </a:p>
          <a:p>
            <a:pPr lvl="1"/>
            <a:r>
              <a:rPr lang="is-IS" dirty="0" smtClean="0"/>
              <a:t>cf. Obadiah 19; Acts 15:13ff</a:t>
            </a:r>
          </a:p>
          <a:p>
            <a:r>
              <a:rPr lang="is-IS" dirty="0" smtClean="0"/>
              <a:t>“The plowman will overtake the reaper...” (v13ff) </a:t>
            </a:r>
          </a:p>
          <a:p>
            <a:pPr lvl="1"/>
            <a:r>
              <a:rPr lang="is-IS" dirty="0" smtClean="0"/>
              <a:t>What does this mean?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Promise </a:t>
            </a:r>
            <a:r>
              <a:rPr lang="en-US" dirty="0"/>
              <a:t>of Restoration for Israel (9:11-15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verses 14-15</a:t>
            </a:r>
          </a:p>
          <a:p>
            <a:pPr lvl="1"/>
            <a:r>
              <a:rPr lang="is-IS" dirty="0" smtClean="0"/>
              <a:t>What time period is being described? How do you know? </a:t>
            </a:r>
          </a:p>
          <a:p>
            <a:pPr lvl="1"/>
            <a:endParaRPr lang="is-I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Introductory Issues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189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0229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Author: Amos (1:1)</a:t>
            </a:r>
          </a:p>
          <a:p>
            <a:r>
              <a:rPr lang="en-US" dirty="0" smtClean="0"/>
              <a:t>Date: </a:t>
            </a:r>
            <a:r>
              <a:rPr lang="en-US" dirty="0" smtClean="0"/>
              <a:t>782-753 </a:t>
            </a:r>
            <a:r>
              <a:rPr lang="en-US" dirty="0" smtClean="0"/>
              <a:t>BC (</a:t>
            </a:r>
            <a:r>
              <a:rPr lang="en-US" dirty="0" err="1" smtClean="0"/>
              <a:t>Uzziah</a:t>
            </a:r>
            <a:r>
              <a:rPr lang="en-US" dirty="0" smtClean="0"/>
              <a:t> and Jeroboam II)</a:t>
            </a:r>
          </a:p>
          <a:p>
            <a:r>
              <a:rPr lang="en-US" dirty="0" smtClean="0"/>
              <a:t>Audience: Israel and surrounding Nations (1:3, 6, 9, 13; 2:1, 4, 6)</a:t>
            </a:r>
          </a:p>
          <a:p>
            <a:r>
              <a:rPr lang="en-US" dirty="0" smtClean="0"/>
              <a:t>Purpose/Message: To rebuke Israel for their self-idolatry and predict a coming judgment in the hopes of eliciting repentance.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468" y="1962854"/>
            <a:ext cx="3226308" cy="407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0892" y="5994083"/>
            <a:ext cx="335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“The Prophet Amos” by Gustav </a:t>
            </a:r>
            <a:r>
              <a:rPr lang="en-US" sz="1400" dirty="0" err="1" smtClean="0">
                <a:solidFill>
                  <a:schemeClr val="bg1"/>
                </a:solidFill>
              </a:rPr>
              <a:t>Doré</a:t>
            </a:r>
            <a:r>
              <a:rPr lang="en-US" sz="1400" dirty="0" smtClean="0">
                <a:solidFill>
                  <a:schemeClr val="bg1"/>
                </a:solidFill>
              </a:rPr>
              <a:t> 1865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38739" r="2089" b="29740"/>
          <a:stretch/>
        </p:blipFill>
        <p:spPr>
          <a:xfrm>
            <a:off x="0" y="1690688"/>
            <a:ext cx="12234822" cy="2515552"/>
          </a:xfrm>
        </p:spPr>
      </p:pic>
    </p:spTree>
    <p:extLst>
      <p:ext uri="{BB962C8B-B14F-4D97-AF65-F5344CB8AC3E}">
        <p14:creationId xmlns:p14="http://schemas.microsoft.com/office/powerpoint/2010/main" val="11757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8" t="38739" r="2089" b="29740"/>
          <a:stretch/>
        </p:blipFill>
        <p:spPr>
          <a:xfrm>
            <a:off x="161544" y="291973"/>
            <a:ext cx="11868912" cy="6327680"/>
          </a:xfrm>
        </p:spPr>
      </p:pic>
    </p:spTree>
    <p:extLst>
      <p:ext uri="{BB962C8B-B14F-4D97-AF65-F5344CB8AC3E}">
        <p14:creationId xmlns:p14="http://schemas.microsoft.com/office/powerpoint/2010/main" val="34090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81672" cy="4351338"/>
          </a:xfrm>
        </p:spPr>
        <p:txBody>
          <a:bodyPr/>
          <a:lstStyle/>
          <a:p>
            <a:r>
              <a:rPr lang="en-US" dirty="0" smtClean="0"/>
              <a:t>Prosperity under Jeroboam II in Israel</a:t>
            </a:r>
          </a:p>
          <a:p>
            <a:pPr lvl="1"/>
            <a:r>
              <a:rPr lang="en-US" dirty="0" smtClean="0"/>
              <a:t>Fourth king in the line of Jehu </a:t>
            </a:r>
          </a:p>
          <a:p>
            <a:pPr lvl="1"/>
            <a:r>
              <a:rPr lang="en-US" dirty="0" smtClean="0"/>
              <a:t>Largest borders since Solomon</a:t>
            </a:r>
          </a:p>
          <a:p>
            <a:r>
              <a:rPr lang="en-US" dirty="0" err="1" smtClean="0"/>
              <a:t>Uzziah</a:t>
            </a:r>
            <a:r>
              <a:rPr lang="en-US" dirty="0" smtClean="0"/>
              <a:t> Reigning well in Judah</a:t>
            </a:r>
          </a:p>
          <a:p>
            <a:endParaRPr lang="en-US" dirty="0"/>
          </a:p>
        </p:txBody>
      </p:sp>
      <p:pic>
        <p:nvPicPr>
          <p:cNvPr id="4" name="Picture 3" descr="Meeeeeeewith7es:Users:stephencurto:Dropbox:C&amp;C:Amos:jeroboam2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04" y="0"/>
            <a:ext cx="4273296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3798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40"/>
          <a:lstStyle/>
          <a:p>
            <a:pPr marL="388620" indent="-388620">
              <a:buFont typeface="+mj-lt"/>
              <a:buAutoNum type="romanUcPeriod"/>
            </a:pPr>
            <a:r>
              <a:rPr lang="en-US" dirty="0" smtClean="0"/>
              <a:t>Judgment For Nations Surrounding Israel (</a:t>
            </a:r>
            <a:r>
              <a:rPr lang="en-US" dirty="0" err="1" smtClean="0"/>
              <a:t>Chs</a:t>
            </a:r>
            <a:r>
              <a:rPr lang="en-US" dirty="0" smtClean="0"/>
              <a:t>. 1-2)</a:t>
            </a:r>
          </a:p>
          <a:p>
            <a:pPr marL="388620" indent="-388620">
              <a:buFont typeface="+mj-lt"/>
              <a:buAutoNum type="romanUcPeriod"/>
            </a:pPr>
            <a:r>
              <a:rPr lang="en-US" dirty="0" smtClean="0"/>
              <a:t>Three Big Sins for Israel (</a:t>
            </a:r>
            <a:r>
              <a:rPr lang="en-US" dirty="0" err="1" smtClean="0"/>
              <a:t>Chs</a:t>
            </a:r>
            <a:r>
              <a:rPr lang="en-US" dirty="0" smtClean="0"/>
              <a:t>. 3-6)</a:t>
            </a:r>
          </a:p>
          <a:p>
            <a:pPr marL="388620" indent="-38862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Five Visions of Coming Judgment (7:1-9:10)</a:t>
            </a:r>
          </a:p>
          <a:p>
            <a:pPr marL="388620" indent="-388620">
              <a:buFont typeface="+mj-lt"/>
              <a:buAutoNum type="romanUcPeriod"/>
            </a:pPr>
            <a:r>
              <a:rPr lang="en-US" dirty="0" smtClean="0"/>
              <a:t>Promise of Restoration for Israel (9:11-15)</a:t>
            </a:r>
          </a:p>
          <a:p>
            <a:pPr marL="1028700" indent="-102870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I. Judgment For Nations Surrounding Israel (</a:t>
            </a:r>
            <a:r>
              <a:rPr lang="en-US" sz="3600" dirty="0" err="1" smtClean="0"/>
              <a:t>Chs</a:t>
            </a:r>
            <a:r>
              <a:rPr lang="en-US" sz="3600" dirty="0" smtClean="0"/>
              <a:t>. 1-2)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judgment surrounds and gets closer to Israel</a:t>
            </a:r>
          </a:p>
          <a:p>
            <a:r>
              <a:rPr lang="en-US" dirty="0" smtClean="0"/>
              <a:t>Each judgment follows a </a:t>
            </a:r>
            <a:r>
              <a:rPr lang="en-US" dirty="0" smtClean="0"/>
              <a:t>pattern:</a:t>
            </a:r>
            <a:endParaRPr lang="en-US" dirty="0" smtClean="0"/>
          </a:p>
          <a:p>
            <a:pPr lvl="1"/>
            <a:r>
              <a:rPr lang="en-US" dirty="0" smtClean="0"/>
              <a:t>”For three sins of ______ and for four I will not revoke punishment” e.g. 1:3</a:t>
            </a:r>
          </a:p>
          <a:p>
            <a:pPr lvl="1"/>
            <a:r>
              <a:rPr lang="en-US" dirty="0" smtClean="0"/>
              <a:t>Nation, Indictment, Punishment,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eeeeeewith7es:Users:stephencurto:Dropbox:C&amp;C:Amos:ma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256" r="7673" b="7096"/>
          <a:stretch/>
        </p:blipFill>
        <p:spPr bwMode="auto">
          <a:xfrm>
            <a:off x="7461504" y="0"/>
            <a:ext cx="4730496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val="10473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829</Words>
  <Application>Microsoft Macintosh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Cordia New</vt:lpstr>
      <vt:lpstr>Damascus</vt:lpstr>
      <vt:lpstr>ＭＳ 明朝</vt:lpstr>
      <vt:lpstr>Times New Roman</vt:lpstr>
      <vt:lpstr>Arial</vt:lpstr>
      <vt:lpstr>Office Theme</vt:lpstr>
      <vt:lpstr>Amos</vt:lpstr>
      <vt:lpstr>Outline</vt:lpstr>
      <vt:lpstr>Introductory Issues</vt:lpstr>
      <vt:lpstr>PowerPoint Presentation</vt:lpstr>
      <vt:lpstr>PowerPoint Presentation</vt:lpstr>
      <vt:lpstr>Background</vt:lpstr>
      <vt:lpstr>Outline</vt:lpstr>
      <vt:lpstr>I. Judgment For Nations Surrounding Israel (Chs. 1-2)</vt:lpstr>
      <vt:lpstr>PowerPoint Presentation</vt:lpstr>
      <vt:lpstr>I. Judgment For Nations Surrounding Israel (Chs. 1-2)</vt:lpstr>
      <vt:lpstr>I. Judgment For Nations Surrounding Israel (Chs. 1-2)</vt:lpstr>
      <vt:lpstr>I. Judgment For Nations Surrounding Israel (Chs. 1-2)</vt:lpstr>
      <vt:lpstr>II. Three Big Sins for Israel (Ch 3-6)</vt:lpstr>
      <vt:lpstr>II. Three Big Sins for Israel (Ch 3-6)</vt:lpstr>
      <vt:lpstr>II. Three Big Sins for Israel (Ch 3-6)</vt:lpstr>
      <vt:lpstr>II. Three Big Sins for Israel (Ch 3-6)</vt:lpstr>
      <vt:lpstr> III. Five Visions of Coming Judgment (7:1-9:10)</vt:lpstr>
      <vt:lpstr>IV. Promise of Restoration for Israel (9:11-15)</vt:lpstr>
      <vt:lpstr>IV. Promise of Restoration for Israel (9:11-15)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Amos</dc:title>
  <dc:creator>meeeeeeewith7es@gmail.com</dc:creator>
  <cp:lastModifiedBy>meeeeeeewith7es@gmail.com</cp:lastModifiedBy>
  <cp:revision>20</cp:revision>
  <dcterms:created xsi:type="dcterms:W3CDTF">2017-10-20T21:47:09Z</dcterms:created>
  <dcterms:modified xsi:type="dcterms:W3CDTF">2017-11-26T23:45:30Z</dcterms:modified>
</cp:coreProperties>
</file>