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0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810"/>
    <p:restoredTop sz="94702"/>
  </p:normalViewPr>
  <p:slideViewPr>
    <p:cSldViewPr snapToGrid="0" snapToObjects="1">
      <p:cViewPr>
        <p:scale>
          <a:sx n="41" d="100"/>
          <a:sy n="41" d="100"/>
        </p:scale>
        <p:origin x="880" y="1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A4F16B-427B-1D44-A1BC-8AA62D3FB4DB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C42958-FDBC-7244-8D65-FBC7548903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60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03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31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8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3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22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96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83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11430-55BA-3147-BB3D-C8F21166008D}" type="datetimeFigureOut">
              <a:rPr lang="en-US" smtClean="0"/>
              <a:t>12/5/17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A1332-9768-5C47-B560-88C891CCB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5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effectLst>
            <a:outerShdw dist="88900" dir="2700000" algn="tl" rotWithShape="0">
              <a:prstClr val="black"/>
            </a:outerShdw>
          </a:effectLst>
          <a:latin typeface="Copperplate Gothic Bold" charset="0"/>
          <a:ea typeface="Copperplate Gothic Bold" charset="0"/>
          <a:cs typeface="Copperplate Gothic Bold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Perpetua" charset="0"/>
          <a:ea typeface="Perpetua" charset="0"/>
          <a:cs typeface="Perpetu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Perpetua" charset="0"/>
          <a:ea typeface="Perpetua" charset="0"/>
          <a:cs typeface="Perpetu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Perpetua" charset="0"/>
          <a:ea typeface="Perpetua" charset="0"/>
          <a:cs typeface="Perpetu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Perpetua" charset="0"/>
          <a:ea typeface="Perpetua" charset="0"/>
          <a:cs typeface="Perpetu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3200" kern="1200">
          <a:solidFill>
            <a:schemeClr val="bg1"/>
          </a:solidFill>
          <a:effectLst>
            <a:outerShdw dist="63500" dir="2700000" algn="tl" rotWithShape="0">
              <a:prstClr val="black"/>
            </a:outerShdw>
          </a:effectLst>
          <a:latin typeface="Perpetua" charset="0"/>
          <a:ea typeface="Perpetua" charset="0"/>
          <a:cs typeface="Perpetu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Jonah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9509761" y="6110548"/>
            <a:ext cx="1767840" cy="7474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By Stephen </a:t>
            </a:r>
            <a:r>
              <a:rPr lang="en-US" sz="1400" dirty="0" err="1" smtClean="0">
                <a:solidFill>
                  <a:schemeClr val="bg1"/>
                </a:solidFill>
              </a:rPr>
              <a:t>Curto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For </a:t>
            </a:r>
            <a:r>
              <a:rPr lang="en-US" sz="1400" dirty="0" err="1" smtClean="0">
                <a:solidFill>
                  <a:schemeClr val="bg1"/>
                </a:solidFill>
              </a:rPr>
              <a:t>Homegroup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December 3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dirty="0" smtClean="0">
                <a:solidFill>
                  <a:schemeClr val="bg1"/>
                </a:solidFill>
              </a:rPr>
              <a:t>2017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5" name="Picture 4" descr="logo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6156535"/>
            <a:ext cx="626853" cy="62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0466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Jonah Refuses God (</a:t>
            </a:r>
            <a:r>
              <a:rPr lang="en-US" dirty="0" err="1" smtClean="0"/>
              <a:t>Ch</a:t>
            </a:r>
            <a:r>
              <a:rPr lang="en-US" dirty="0" smtClean="0"/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“Now the YHWH Elohim appointed a plant and made it come up over Jonah</a:t>
            </a:r>
            <a:r>
              <a:rPr lang="is-IS" dirty="0" smtClean="0"/>
              <a:t>… so Jonah was exceedingly glad because of the plant.” (v6)</a:t>
            </a:r>
          </a:p>
          <a:p>
            <a:r>
              <a:rPr lang="is-IS" dirty="0" smtClean="0"/>
              <a:t>“But when dawn came Elohim appointed a worm that attacked the plant so that it withered.” (v7)</a:t>
            </a:r>
          </a:p>
          <a:p>
            <a:r>
              <a:rPr lang="is-IS" dirty="0" smtClean="0"/>
              <a:t>“God appointed a scorching east wind” (v8)</a:t>
            </a:r>
          </a:p>
          <a:p>
            <a:r>
              <a:rPr lang="is-IS" dirty="0" smtClean="0"/>
              <a:t>“He asked that he might die and said “It is better for me to die than to live” (v8)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6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Jonah Refuses God (</a:t>
            </a:r>
            <a:r>
              <a:rPr lang="en-US" dirty="0" err="1" smtClean="0"/>
              <a:t>Ch</a:t>
            </a:r>
            <a:r>
              <a:rPr lang="en-US" dirty="0" smtClean="0"/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“But Elohim said to Jonah, ‘Do you well to be angry for the plant?’ and he said, “Yes I do well to be angry, angry enough to die.” (v9)</a:t>
            </a:r>
          </a:p>
          <a:p>
            <a:r>
              <a:rPr lang="en-US" dirty="0" smtClean="0"/>
              <a:t>“You pity the plant, for which you did not labor, nor did you make it grow, which came into being in a night and perished in a night. And should I not pity Nineveh</a:t>
            </a:r>
            <a:r>
              <a:rPr lang="is-IS" dirty="0" smtClean="0"/>
              <a:t>…?” (v1</a:t>
            </a:r>
            <a:r>
              <a:rPr lang="en-US" dirty="0" smtClean="0"/>
              <a:t>0-</a:t>
            </a:r>
            <a:r>
              <a:rPr lang="is-IS" dirty="0" smtClean="0"/>
              <a:t>11)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</p:spTree>
    <p:extLst>
      <p:ext uri="{BB962C8B-B14F-4D97-AF65-F5344CB8AC3E}">
        <p14:creationId xmlns:p14="http://schemas.microsoft.com/office/powerpoint/2010/main" val="7594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3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17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Ordering the Prophets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" t="5604" r="18401" b="21400"/>
          <a:stretch/>
        </p:blipFill>
        <p:spPr>
          <a:xfrm>
            <a:off x="-346729" y="0"/>
            <a:ext cx="15170729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96"/>
          <a:stretch/>
        </p:blipFill>
        <p:spPr>
          <a:xfrm>
            <a:off x="5641802" y="547285"/>
            <a:ext cx="767099" cy="9612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29"/>
          <a:stretch/>
        </p:blipFill>
        <p:spPr>
          <a:xfrm>
            <a:off x="5049322" y="3570288"/>
            <a:ext cx="795680" cy="106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569"/>
          <a:stretch/>
        </p:blipFill>
        <p:spPr>
          <a:xfrm>
            <a:off x="5509524" y="1933171"/>
            <a:ext cx="817909" cy="1031474"/>
          </a:xfrm>
          <a:prstGeom prst="rect">
            <a:avLst/>
          </a:prstGeom>
        </p:spPr>
      </p:pic>
      <p:pic>
        <p:nvPicPr>
          <p:cNvPr id="7" name="Picture 6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7" t="40056" r="34705" b="49922"/>
          <a:stretch/>
        </p:blipFill>
        <p:spPr bwMode="auto">
          <a:xfrm>
            <a:off x="4112451" y="2632146"/>
            <a:ext cx="793918" cy="1035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/Users/stephencurto/Desktop/Prophets-infographic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56" t="39742" r="19176" b="49936"/>
          <a:stretch/>
        </p:blipFill>
        <p:spPr bwMode="auto">
          <a:xfrm>
            <a:off x="6408901" y="1933171"/>
            <a:ext cx="735702" cy="10314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91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Introductory Issues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6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</a:t>
            </a:r>
            <a:br>
              <a:rPr lang="en-US" dirty="0" smtClean="0"/>
            </a:br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Author: Jonah? (v1)  </a:t>
            </a:r>
          </a:p>
          <a:p>
            <a:pPr lvl="1"/>
            <a:r>
              <a:rPr lang="en-US" dirty="0" smtClean="0"/>
              <a:t>Jonah = “Dove”</a:t>
            </a:r>
          </a:p>
          <a:p>
            <a:r>
              <a:rPr lang="en-US" dirty="0" smtClean="0"/>
              <a:t>Date: </a:t>
            </a:r>
            <a:r>
              <a:rPr lang="en-US" dirty="0" err="1" smtClean="0"/>
              <a:t>approx</a:t>
            </a:r>
            <a:r>
              <a:rPr lang="en-US" dirty="0" smtClean="0"/>
              <a:t> 765 BC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(end of Jeroboam II’s Reign)</a:t>
            </a:r>
          </a:p>
          <a:p>
            <a:r>
              <a:rPr lang="en-US" dirty="0" smtClean="0"/>
              <a:t>Audience: Israel </a:t>
            </a:r>
          </a:p>
          <a:p>
            <a:r>
              <a:rPr lang="en-US" dirty="0" smtClean="0"/>
              <a:t>Purpose/Message: A call to Israel to repent of their wickedness to avoid coming judgment.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51" y="0"/>
            <a:ext cx="6137849" cy="4235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9242" y="4230909"/>
            <a:ext cx="6112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“Jonah Leaving the Whale” by Jan </a:t>
            </a:r>
            <a:r>
              <a:rPr lang="en-US" dirty="0">
                <a:solidFill>
                  <a:schemeClr val="bg1"/>
                </a:solidFill>
              </a:rPr>
              <a:t>Brueghel the Elder </a:t>
            </a:r>
            <a:r>
              <a:rPr lang="en-US" dirty="0" smtClean="0">
                <a:solidFill>
                  <a:schemeClr val="bg1"/>
                </a:solidFill>
              </a:rPr>
              <a:t> 1600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4791744"/>
          </a:xfrm>
        </p:spPr>
        <p:txBody>
          <a:bodyPr>
            <a:normAutofit/>
          </a:bodyPr>
          <a:lstStyle/>
          <a:p>
            <a:r>
              <a:rPr lang="en-US" dirty="0" smtClean="0"/>
              <a:t>Jeroboam II’s reign in Israel</a:t>
            </a:r>
          </a:p>
          <a:p>
            <a:pPr lvl="1"/>
            <a:r>
              <a:rPr lang="en-US" dirty="0" smtClean="0"/>
              <a:t>Most prosperous materially since Solomon</a:t>
            </a:r>
          </a:p>
          <a:p>
            <a:pPr lvl="1"/>
            <a:r>
              <a:rPr lang="en-US" dirty="0" smtClean="0"/>
              <a:t>Hosea and Amos ministering in Israel at this time</a:t>
            </a:r>
          </a:p>
          <a:p>
            <a:pPr lvl="1"/>
            <a:r>
              <a:rPr lang="en-US" dirty="0" smtClean="0"/>
              <a:t>Rampant idolatry mixed with self-reliance</a:t>
            </a:r>
          </a:p>
          <a:p>
            <a:r>
              <a:rPr lang="en-US" dirty="0" smtClean="0"/>
              <a:t>Similarities between Jonah, Hosea, Amos</a:t>
            </a:r>
          </a:p>
          <a:p>
            <a:pPr lvl="1"/>
            <a:r>
              <a:rPr lang="en-US" dirty="0" smtClean="0"/>
              <a:t>ministering under same king (Jeroboam II)</a:t>
            </a:r>
          </a:p>
          <a:p>
            <a:pPr lvl="1"/>
            <a:r>
              <a:rPr lang="en-US" dirty="0" smtClean="0"/>
              <a:t>all instructed to “go” and perform specific tasks (Hos 1:2; Am 7:15; Jon 1:2)</a:t>
            </a:r>
          </a:p>
          <a:p>
            <a:pPr lvl="1"/>
            <a:r>
              <a:rPr lang="en-US" dirty="0" smtClean="0"/>
              <a:t>Hosea characterizes </a:t>
            </a:r>
            <a:r>
              <a:rPr lang="en-US" dirty="0"/>
              <a:t>I</a:t>
            </a:r>
            <a:r>
              <a:rPr lang="en-US" dirty="0" smtClean="0"/>
              <a:t>srael as a </a:t>
            </a:r>
            <a:r>
              <a:rPr lang="en-US" i="1" dirty="0" err="1" smtClean="0"/>
              <a:t>yonah</a:t>
            </a:r>
            <a:r>
              <a:rPr lang="en-US" i="1" dirty="0" smtClean="0"/>
              <a:t> </a:t>
            </a:r>
            <a:r>
              <a:rPr lang="en-US" dirty="0" smtClean="0"/>
              <a:t>twice (Hos 7:11; 11:11)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14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Jonah Flees God (</a:t>
            </a:r>
            <a:r>
              <a:rPr lang="en-US" dirty="0" err="1"/>
              <a:t>C</a:t>
            </a:r>
            <a:r>
              <a:rPr lang="en-US" dirty="0" err="1" smtClean="0"/>
              <a:t>h</a:t>
            </a:r>
            <a:r>
              <a:rPr lang="en-US" dirty="0" smtClean="0"/>
              <a:t> 1)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Jonah Pray to God (</a:t>
            </a:r>
            <a:r>
              <a:rPr lang="en-US" dirty="0" err="1"/>
              <a:t>C</a:t>
            </a:r>
            <a:r>
              <a:rPr lang="en-US" dirty="0" err="1" smtClean="0"/>
              <a:t>h</a:t>
            </a:r>
            <a:r>
              <a:rPr lang="en-US" dirty="0" smtClean="0"/>
              <a:t> 2)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Jonah “Obeys” God (</a:t>
            </a:r>
            <a:r>
              <a:rPr lang="en-US" dirty="0" err="1"/>
              <a:t>C</a:t>
            </a:r>
            <a:r>
              <a:rPr lang="en-US" dirty="0" err="1" smtClean="0"/>
              <a:t>h</a:t>
            </a:r>
            <a:r>
              <a:rPr lang="en-US" dirty="0" smtClean="0"/>
              <a:t> 3)</a:t>
            </a:r>
          </a:p>
          <a:p>
            <a:pPr marL="857250" indent="-857250">
              <a:buFont typeface="+mj-lt"/>
              <a:buAutoNum type="romanUcPeriod"/>
            </a:pPr>
            <a:r>
              <a:rPr lang="en-US" dirty="0" smtClean="0"/>
              <a:t>Jonah Refuses God (</a:t>
            </a:r>
            <a:r>
              <a:rPr lang="en-US" dirty="0" err="1"/>
              <a:t>C</a:t>
            </a:r>
            <a:r>
              <a:rPr lang="en-US" dirty="0" err="1" smtClean="0"/>
              <a:t>h</a:t>
            </a:r>
            <a:r>
              <a:rPr lang="en-US" dirty="0" smtClean="0"/>
              <a:t>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9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Jonah Flees God (</a:t>
            </a:r>
            <a:r>
              <a:rPr lang="en-US" dirty="0" err="1" smtClean="0"/>
              <a:t>ch</a:t>
            </a:r>
            <a:r>
              <a:rPr lang="en-US" dirty="0" smtClean="0"/>
              <a:t>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“Their wickedness has come up before me” (v2)</a:t>
            </a:r>
          </a:p>
          <a:p>
            <a:pPr lvl="1"/>
            <a:r>
              <a:rPr lang="en-US" dirty="0" smtClean="0"/>
              <a:t>“wickedness” - </a:t>
            </a:r>
            <a:r>
              <a:rPr lang="en-US" i="1" dirty="0" err="1" smtClean="0"/>
              <a:t>raah</a:t>
            </a:r>
            <a:r>
              <a:rPr lang="en-US" i="1" dirty="0" smtClean="0"/>
              <a:t> </a:t>
            </a:r>
            <a:r>
              <a:rPr lang="en-US" dirty="0" smtClean="0"/>
              <a:t> “calamity” “destruction” “wickedness”</a:t>
            </a:r>
          </a:p>
          <a:p>
            <a:r>
              <a:rPr lang="en-US" dirty="0" smtClean="0"/>
              <a:t>“The sailors became afraid and every man cried to his god” (v5)</a:t>
            </a:r>
          </a:p>
          <a:p>
            <a:r>
              <a:rPr lang="en-US" dirty="0" smtClean="0"/>
              <a:t>“Let us cast lots so that we may learn on who’s account this </a:t>
            </a:r>
            <a:r>
              <a:rPr lang="en-US" i="1" dirty="0" err="1" smtClean="0"/>
              <a:t>raah</a:t>
            </a:r>
            <a:r>
              <a:rPr lang="en-US" dirty="0" smtClean="0"/>
              <a:t> has come upon us” (v7)</a:t>
            </a:r>
          </a:p>
          <a:p>
            <a:r>
              <a:rPr lang="en-US" dirty="0" smtClean="0"/>
              <a:t>“Then they called on YHWH” (14)</a:t>
            </a:r>
          </a:p>
          <a:p>
            <a:r>
              <a:rPr lang="en-US" dirty="0" smtClean="0"/>
              <a:t>“For you YHWH have done as you pleased” (v14)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9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Jonah Prays to God (</a:t>
            </a:r>
            <a:r>
              <a:rPr lang="en-US" dirty="0" err="1" smtClean="0"/>
              <a:t>ch</a:t>
            </a:r>
            <a:r>
              <a:rPr lang="en-US" dirty="0" smtClean="0"/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cried for help from the depth of </a:t>
            </a:r>
            <a:r>
              <a:rPr lang="en-US" dirty="0" err="1" smtClean="0"/>
              <a:t>sheol</a:t>
            </a:r>
            <a:r>
              <a:rPr lang="en-US" dirty="0" smtClean="0"/>
              <a:t>” (v2)</a:t>
            </a:r>
          </a:p>
          <a:p>
            <a:r>
              <a:rPr lang="en-US" dirty="0" smtClean="0"/>
              <a:t>“And I said, ’I am driven from your sight. Yet I will again look to your Holy Temple”  (v4)</a:t>
            </a:r>
          </a:p>
          <a:p>
            <a:r>
              <a:rPr lang="en-US" dirty="0" smtClean="0"/>
              <a:t>“Water surrounded me to my throat</a:t>
            </a:r>
            <a:r>
              <a:rPr lang="is-IS" dirty="0" smtClean="0"/>
              <a:t>… weeds surrounded me... I descended to the root of the mountain...” (v5-6)</a:t>
            </a:r>
          </a:p>
          <a:p>
            <a:r>
              <a:rPr lang="is-IS" dirty="0" smtClean="0"/>
              <a:t>“But you have brought my life up from the pit” (v6)</a:t>
            </a:r>
          </a:p>
          <a:p>
            <a:r>
              <a:rPr lang="is-IS" dirty="0" smtClean="0"/>
              <a:t>“Those who regard vain idols foresake their mercy” (v8)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96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Jonah “Obeys” God (</a:t>
            </a:r>
            <a:r>
              <a:rPr lang="en-US" dirty="0" err="1" smtClean="0"/>
              <a:t>ch</a:t>
            </a:r>
            <a:r>
              <a:rPr lang="en-US" dirty="0" smtClean="0"/>
              <a:t>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“Yet forty days and Nineveh will be overthrown” (v4)</a:t>
            </a:r>
          </a:p>
          <a:p>
            <a:r>
              <a:rPr lang="en-US" dirty="0" smtClean="0"/>
              <a:t>“Who knows? God may relent and turn from his fierce anger so that we will not perish” (v9)</a:t>
            </a:r>
          </a:p>
          <a:p>
            <a:r>
              <a:rPr lang="en-US" dirty="0" smtClean="0"/>
              <a:t>“God relented of the </a:t>
            </a:r>
            <a:r>
              <a:rPr lang="en-US" i="1" dirty="0" err="1" smtClean="0"/>
              <a:t>raah</a:t>
            </a:r>
            <a:r>
              <a:rPr lang="el-GR" i="1" dirty="0" smtClean="0"/>
              <a:t> </a:t>
            </a:r>
            <a:r>
              <a:rPr lang="en-US" dirty="0" smtClean="0"/>
              <a:t>that he had said he would do, and he did not do it.” (v10)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3252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IV. Jonah Refuses God (</a:t>
            </a:r>
            <a:r>
              <a:rPr lang="en-US" dirty="0" err="1" smtClean="0"/>
              <a:t>Ch</a:t>
            </a:r>
            <a:r>
              <a:rPr lang="en-US" dirty="0" smtClean="0"/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“But it </a:t>
            </a:r>
            <a:r>
              <a:rPr lang="en-US" i="1" dirty="0" err="1" smtClean="0"/>
              <a:t>raah’ed</a:t>
            </a:r>
            <a:r>
              <a:rPr lang="en-US" i="1" dirty="0" smtClean="0"/>
              <a:t> </a:t>
            </a:r>
            <a:r>
              <a:rPr lang="en-US" dirty="0" smtClean="0"/>
              <a:t>Jonah and he became angry” (v1)</a:t>
            </a:r>
          </a:p>
          <a:p>
            <a:r>
              <a:rPr lang="en-US" dirty="0" smtClean="0"/>
              <a:t>“For I knew that you are a gracious God and merciful, slow to anger and abounding in mercy (</a:t>
            </a:r>
            <a:r>
              <a:rPr lang="en-US" i="1" dirty="0" err="1" smtClean="0"/>
              <a:t>hesed</a:t>
            </a:r>
            <a:r>
              <a:rPr lang="en-US" dirty="0" smtClean="0"/>
              <a:t>) and relenting from </a:t>
            </a:r>
            <a:r>
              <a:rPr lang="en-US" i="1" dirty="0" err="1" smtClean="0"/>
              <a:t>raah</a:t>
            </a:r>
            <a:r>
              <a:rPr lang="en-US" dirty="0" smtClean="0"/>
              <a:t>.” (v2)</a:t>
            </a:r>
          </a:p>
          <a:p>
            <a:r>
              <a:rPr lang="en-US" i="1" dirty="0" smtClean="0"/>
              <a:t>“</a:t>
            </a:r>
            <a:r>
              <a:rPr lang="en-US" dirty="0" smtClean="0"/>
              <a:t>Therefore now YHWH, take my life from me for it is better for me to die than to live.” (v3)</a:t>
            </a:r>
          </a:p>
          <a:p>
            <a:r>
              <a:rPr lang="en-US" dirty="0" smtClean="0"/>
              <a:t>“Do you do well to be angry?” (v4)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9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740</Words>
  <Application>Microsoft Macintosh PowerPoint</Application>
  <PresentationFormat>Widescreen</PresentationFormat>
  <Paragraphs>66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Copperplate Gothic Bold</vt:lpstr>
      <vt:lpstr>Perpetua</vt:lpstr>
      <vt:lpstr>Office Theme</vt:lpstr>
      <vt:lpstr>Jonah</vt:lpstr>
      <vt:lpstr>Outline</vt:lpstr>
      <vt:lpstr>Introductory  Issues</vt:lpstr>
      <vt:lpstr>Background </vt:lpstr>
      <vt:lpstr>Text</vt:lpstr>
      <vt:lpstr>I. Jonah Flees God (ch 1)</vt:lpstr>
      <vt:lpstr>II. Jonah Prays to God (ch 2)</vt:lpstr>
      <vt:lpstr>III. Jonah “Obeys” God (ch 3)</vt:lpstr>
      <vt:lpstr>IV. Jonah Refuses God (Ch 4)</vt:lpstr>
      <vt:lpstr>IV. Jonah Refuses God (Ch 4)</vt:lpstr>
      <vt:lpstr>IV. Jonah Refuses God (Ch 4)</vt:lpstr>
      <vt:lpstr>Ordering the Prophets</vt:lpstr>
      <vt:lpstr>Ordering the Prophets</vt:lpstr>
      <vt:lpstr>Ordering the Prophets</vt:lpstr>
      <vt:lpstr>Ordering the Prophets</vt:lpstr>
      <vt:lpstr>Ordering the Prophets</vt:lpstr>
      <vt:lpstr>Ordering the Prophets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Jonah</dc:title>
  <dc:creator>meeeeeeewith7es@gmail.com</dc:creator>
  <cp:lastModifiedBy>meeeeeeewith7es@gmail.com</cp:lastModifiedBy>
  <cp:revision>13</cp:revision>
  <dcterms:created xsi:type="dcterms:W3CDTF">2017-10-21T17:28:29Z</dcterms:created>
  <dcterms:modified xsi:type="dcterms:W3CDTF">2017-12-05T17:20:48Z</dcterms:modified>
</cp:coreProperties>
</file>