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58" r:id="rId4"/>
    <p:sldId id="259" r:id="rId5"/>
    <p:sldId id="264" r:id="rId6"/>
    <p:sldId id="265" r:id="rId7"/>
    <p:sldId id="267" r:id="rId8"/>
    <p:sldId id="263" r:id="rId9"/>
    <p:sldId id="260" r:id="rId10"/>
    <p:sldId id="268" r:id="rId11"/>
    <p:sldId id="261" r:id="rId12"/>
    <p:sldId id="262" r:id="rId13"/>
    <p:sldId id="275" r:id="rId14"/>
    <p:sldId id="269" r:id="rId15"/>
    <p:sldId id="270" r:id="rId16"/>
    <p:sldId id="276" r:id="rId17"/>
    <p:sldId id="271" r:id="rId18"/>
    <p:sldId id="277" r:id="rId19"/>
    <p:sldId id="278" r:id="rId20"/>
    <p:sldId id="279" r:id="rId21"/>
    <p:sldId id="272" r:id="rId22"/>
    <p:sldId id="281" r:id="rId23"/>
    <p:sldId id="273" r:id="rId24"/>
    <p:sldId id="274" r:id="rId25"/>
    <p:sldId id="282"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61"/>
    <p:restoredTop sz="94551"/>
  </p:normalViewPr>
  <p:slideViewPr>
    <p:cSldViewPr snapToGrid="0" snapToObjects="1">
      <p:cViewPr varScale="1">
        <p:scale>
          <a:sx n="88" d="100"/>
          <a:sy n="88" d="100"/>
        </p:scale>
        <p:origin x="192"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E1C25-AD55-8043-BDD9-F9CFD30DACD4}" type="datetimeFigureOut">
              <a:rPr lang="en-US" smtClean="0"/>
              <a:t>12/16/17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AC722-37A2-9642-B3D9-12AF049E04A2}" type="slidenum">
              <a:rPr lang="en-US" smtClean="0"/>
              <a:t>‹#›</a:t>
            </a:fld>
            <a:endParaRPr lang="en-US"/>
          </a:p>
        </p:txBody>
      </p:sp>
    </p:spTree>
    <p:extLst>
      <p:ext uri="{BB962C8B-B14F-4D97-AF65-F5344CB8AC3E}">
        <p14:creationId xmlns:p14="http://schemas.microsoft.com/office/powerpoint/2010/main" val="1388334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microsoft.com/office/2007/relationships/hdphoto" Target="../media/hdphoto2.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A7B2C5-E8C8-444B-AC79-C910A5436AC8}" type="datetimeFigureOut">
              <a:rPr lang="en-US" smtClean="0"/>
              <a:t>12/16/17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800CC-91E3-494F-8103-60B42C69836D}" type="slidenum">
              <a:rPr lang="en-US" smtClean="0"/>
              <a:t>‹#›</a:t>
            </a:fld>
            <a:endParaRPr lang="en-US"/>
          </a:p>
        </p:txBody>
      </p:sp>
    </p:spTree>
    <p:extLst>
      <p:ext uri="{BB962C8B-B14F-4D97-AF65-F5344CB8AC3E}">
        <p14:creationId xmlns:p14="http://schemas.microsoft.com/office/powerpoint/2010/main" val="1127147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A7B2C5-E8C8-444B-AC79-C910A5436AC8}" type="datetimeFigureOut">
              <a:rPr lang="en-US" smtClean="0"/>
              <a:t>12/16/17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800CC-91E3-494F-8103-60B42C69836D}" type="slidenum">
              <a:rPr lang="en-US" smtClean="0"/>
              <a:t>‹#›</a:t>
            </a:fld>
            <a:endParaRPr lang="en-US"/>
          </a:p>
        </p:txBody>
      </p:sp>
    </p:spTree>
    <p:extLst>
      <p:ext uri="{BB962C8B-B14F-4D97-AF65-F5344CB8AC3E}">
        <p14:creationId xmlns:p14="http://schemas.microsoft.com/office/powerpoint/2010/main" val="542620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A7B2C5-E8C8-444B-AC79-C910A5436AC8}" type="datetimeFigureOut">
              <a:rPr lang="en-US" smtClean="0"/>
              <a:t>12/16/17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800CC-91E3-494F-8103-60B42C69836D}" type="slidenum">
              <a:rPr lang="en-US" smtClean="0"/>
              <a:t>‹#›</a:t>
            </a:fld>
            <a:endParaRPr lang="en-US"/>
          </a:p>
        </p:txBody>
      </p:sp>
    </p:spTree>
    <p:extLst>
      <p:ext uri="{BB962C8B-B14F-4D97-AF65-F5344CB8AC3E}">
        <p14:creationId xmlns:p14="http://schemas.microsoft.com/office/powerpoint/2010/main" val="161425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extLst>
              <a:ext uri="{BEBA8EAE-BF5A-486C-A8C5-ECC9F3942E4B}">
                <a14:imgProps xmlns:a14="http://schemas.microsoft.com/office/drawing/2010/main">
                  <a14:imgLayer r:embed="rId3">
                    <a14:imgEffect>
                      <a14:saturation sat="124000"/>
                    </a14:imgEffect>
                    <a14:imgEffect>
                      <a14:brightnessContrast bright="-42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DA7B2C5-E8C8-444B-AC79-C910A5436AC8}" type="datetimeFigureOut">
              <a:rPr lang="en-US" smtClean="0"/>
              <a:t>12/16/17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800CC-91E3-494F-8103-60B42C69836D}" type="slidenum">
              <a:rPr lang="en-US" smtClean="0"/>
              <a:t>‹#›</a:t>
            </a:fld>
            <a:endParaRPr lang="en-US"/>
          </a:p>
        </p:txBody>
      </p:sp>
    </p:spTree>
    <p:extLst>
      <p:ext uri="{BB962C8B-B14F-4D97-AF65-F5344CB8AC3E}">
        <p14:creationId xmlns:p14="http://schemas.microsoft.com/office/powerpoint/2010/main" val="1019202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A7B2C5-E8C8-444B-AC79-C910A5436AC8}" type="datetimeFigureOut">
              <a:rPr lang="en-US" smtClean="0"/>
              <a:t>12/16/17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800CC-91E3-494F-8103-60B42C69836D}" type="slidenum">
              <a:rPr lang="en-US" smtClean="0"/>
              <a:t>‹#›</a:t>
            </a:fld>
            <a:endParaRPr lang="en-US"/>
          </a:p>
        </p:txBody>
      </p:sp>
    </p:spTree>
    <p:extLst>
      <p:ext uri="{BB962C8B-B14F-4D97-AF65-F5344CB8AC3E}">
        <p14:creationId xmlns:p14="http://schemas.microsoft.com/office/powerpoint/2010/main" val="1407756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A7B2C5-E8C8-444B-AC79-C910A5436AC8}" type="datetimeFigureOut">
              <a:rPr lang="en-US" smtClean="0"/>
              <a:t>12/16/17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800CC-91E3-494F-8103-60B42C69836D}" type="slidenum">
              <a:rPr lang="en-US" smtClean="0"/>
              <a:t>‹#›</a:t>
            </a:fld>
            <a:endParaRPr lang="en-US"/>
          </a:p>
        </p:txBody>
      </p:sp>
    </p:spTree>
    <p:extLst>
      <p:ext uri="{BB962C8B-B14F-4D97-AF65-F5344CB8AC3E}">
        <p14:creationId xmlns:p14="http://schemas.microsoft.com/office/powerpoint/2010/main" val="1337938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A7B2C5-E8C8-444B-AC79-C910A5436AC8}" type="datetimeFigureOut">
              <a:rPr lang="en-US" smtClean="0"/>
              <a:t>12/16/17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C800CC-91E3-494F-8103-60B42C69836D}" type="slidenum">
              <a:rPr lang="en-US" smtClean="0"/>
              <a:t>‹#›</a:t>
            </a:fld>
            <a:endParaRPr lang="en-US"/>
          </a:p>
        </p:txBody>
      </p:sp>
    </p:spTree>
    <p:extLst>
      <p:ext uri="{BB962C8B-B14F-4D97-AF65-F5344CB8AC3E}">
        <p14:creationId xmlns:p14="http://schemas.microsoft.com/office/powerpoint/2010/main" val="423420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A7B2C5-E8C8-444B-AC79-C910A5436AC8}" type="datetimeFigureOut">
              <a:rPr lang="en-US" smtClean="0"/>
              <a:t>12/16/17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C800CC-91E3-494F-8103-60B42C69836D}" type="slidenum">
              <a:rPr lang="en-US" smtClean="0"/>
              <a:t>‹#›</a:t>
            </a:fld>
            <a:endParaRPr lang="en-US"/>
          </a:p>
        </p:txBody>
      </p:sp>
    </p:spTree>
    <p:extLst>
      <p:ext uri="{BB962C8B-B14F-4D97-AF65-F5344CB8AC3E}">
        <p14:creationId xmlns:p14="http://schemas.microsoft.com/office/powerpoint/2010/main" val="1822819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A7B2C5-E8C8-444B-AC79-C910A5436AC8}" type="datetimeFigureOut">
              <a:rPr lang="en-US" smtClean="0"/>
              <a:t>12/16/17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C800CC-91E3-494F-8103-60B42C69836D}" type="slidenum">
              <a:rPr lang="en-US" smtClean="0"/>
              <a:t>‹#›</a:t>
            </a:fld>
            <a:endParaRPr lang="en-US"/>
          </a:p>
        </p:txBody>
      </p:sp>
    </p:spTree>
    <p:extLst>
      <p:ext uri="{BB962C8B-B14F-4D97-AF65-F5344CB8AC3E}">
        <p14:creationId xmlns:p14="http://schemas.microsoft.com/office/powerpoint/2010/main" val="124569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A7B2C5-E8C8-444B-AC79-C910A5436AC8}" type="datetimeFigureOut">
              <a:rPr lang="en-US" smtClean="0"/>
              <a:t>12/16/17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800CC-91E3-494F-8103-60B42C69836D}" type="slidenum">
              <a:rPr lang="en-US" smtClean="0"/>
              <a:t>‹#›</a:t>
            </a:fld>
            <a:endParaRPr lang="en-US"/>
          </a:p>
        </p:txBody>
      </p:sp>
    </p:spTree>
    <p:extLst>
      <p:ext uri="{BB962C8B-B14F-4D97-AF65-F5344CB8AC3E}">
        <p14:creationId xmlns:p14="http://schemas.microsoft.com/office/powerpoint/2010/main" val="1991472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A7B2C5-E8C8-444B-AC79-C910A5436AC8}" type="datetimeFigureOut">
              <a:rPr lang="en-US" smtClean="0"/>
              <a:t>12/16/17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800CC-91E3-494F-8103-60B42C69836D}" type="slidenum">
              <a:rPr lang="en-US" smtClean="0"/>
              <a:t>‹#›</a:t>
            </a:fld>
            <a:endParaRPr lang="en-US"/>
          </a:p>
        </p:txBody>
      </p:sp>
    </p:spTree>
    <p:extLst>
      <p:ext uri="{BB962C8B-B14F-4D97-AF65-F5344CB8AC3E}">
        <p14:creationId xmlns:p14="http://schemas.microsoft.com/office/powerpoint/2010/main" val="21426605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28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A7B2C5-E8C8-444B-AC79-C910A5436AC8}" type="datetimeFigureOut">
              <a:rPr lang="en-US" smtClean="0"/>
              <a:t>12/16/17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800CC-91E3-494F-8103-60B42C69836D}" type="slidenum">
              <a:rPr lang="en-US" smtClean="0"/>
              <a:t>‹#›</a:t>
            </a:fld>
            <a:endParaRPr lang="en-US"/>
          </a:p>
        </p:txBody>
      </p:sp>
    </p:spTree>
    <p:extLst>
      <p:ext uri="{BB962C8B-B14F-4D97-AF65-F5344CB8AC3E}">
        <p14:creationId xmlns:p14="http://schemas.microsoft.com/office/powerpoint/2010/main" val="1899798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bg1"/>
          </a:solidFill>
          <a:effectLst>
            <a:outerShdw blurRad="12700" dist="88900" dir="2700000" algn="tl" rotWithShape="0">
              <a:prstClr val="black"/>
            </a:outerShdw>
          </a:effectLst>
          <a:latin typeface="Calisto MT" charset="0"/>
          <a:ea typeface="Calisto MT" charset="0"/>
          <a:cs typeface="Calisto MT" charset="0"/>
        </a:defRPr>
      </a:lvl1pPr>
    </p:titleStyle>
    <p:bodyStyle>
      <a:lvl1pPr marL="228600" indent="-228600" algn="l" defTabSz="914400" rtl="0" eaLnBrk="1" latinLnBrk="0" hangingPunct="1">
        <a:lnSpc>
          <a:spcPct val="90000"/>
        </a:lnSpc>
        <a:spcBef>
          <a:spcPts val="1000"/>
        </a:spcBef>
        <a:buFont typeface="Arial"/>
        <a:buChar char="•"/>
        <a:defRPr sz="3200" kern="1200">
          <a:solidFill>
            <a:schemeClr val="bg1"/>
          </a:solidFill>
          <a:effectLst>
            <a:outerShdw dist="76200" dir="2700000" algn="tl" rotWithShape="0">
              <a:prstClr val="black"/>
            </a:outerShdw>
          </a:effectLst>
          <a:latin typeface="Calisto MT" charset="0"/>
          <a:ea typeface="Calisto MT" charset="0"/>
          <a:cs typeface="Calisto MT" charset="0"/>
        </a:defRPr>
      </a:lvl1pPr>
      <a:lvl2pPr marL="685800" indent="-228600" algn="l" defTabSz="914400" rtl="0" eaLnBrk="1" latinLnBrk="0" hangingPunct="1">
        <a:lnSpc>
          <a:spcPct val="90000"/>
        </a:lnSpc>
        <a:spcBef>
          <a:spcPts val="500"/>
        </a:spcBef>
        <a:buFont typeface="Arial"/>
        <a:buChar char="•"/>
        <a:defRPr sz="3200" kern="1200">
          <a:solidFill>
            <a:schemeClr val="bg1"/>
          </a:solidFill>
          <a:effectLst>
            <a:outerShdw dist="76200" dir="2700000" algn="tl" rotWithShape="0">
              <a:prstClr val="black"/>
            </a:outerShdw>
          </a:effectLst>
          <a:latin typeface="Calisto MT" charset="0"/>
          <a:ea typeface="Calisto MT" charset="0"/>
          <a:cs typeface="Calisto MT" charset="0"/>
        </a:defRPr>
      </a:lvl2pPr>
      <a:lvl3pPr marL="1143000" indent="-228600" algn="l" defTabSz="914400" rtl="0" eaLnBrk="1" latinLnBrk="0" hangingPunct="1">
        <a:lnSpc>
          <a:spcPct val="90000"/>
        </a:lnSpc>
        <a:spcBef>
          <a:spcPts val="500"/>
        </a:spcBef>
        <a:buFont typeface="Arial"/>
        <a:buChar char="•"/>
        <a:defRPr sz="3200" kern="1200">
          <a:solidFill>
            <a:schemeClr val="bg1"/>
          </a:solidFill>
          <a:effectLst>
            <a:outerShdw dist="76200" dir="2700000" algn="tl" rotWithShape="0">
              <a:prstClr val="black"/>
            </a:outerShdw>
          </a:effectLst>
          <a:latin typeface="Calisto MT" charset="0"/>
          <a:ea typeface="Calisto MT" charset="0"/>
          <a:cs typeface="Calisto MT" charset="0"/>
        </a:defRPr>
      </a:lvl3pPr>
      <a:lvl4pPr marL="1600200" indent="-228600" algn="l" defTabSz="914400" rtl="0" eaLnBrk="1" latinLnBrk="0" hangingPunct="1">
        <a:lnSpc>
          <a:spcPct val="90000"/>
        </a:lnSpc>
        <a:spcBef>
          <a:spcPts val="500"/>
        </a:spcBef>
        <a:buFont typeface="Arial"/>
        <a:buChar char="•"/>
        <a:defRPr sz="2800" kern="1200">
          <a:solidFill>
            <a:schemeClr val="bg1"/>
          </a:solidFill>
          <a:effectLst>
            <a:outerShdw dist="76200" dir="2700000" algn="tl" rotWithShape="0">
              <a:prstClr val="black"/>
            </a:outerShdw>
          </a:effectLst>
          <a:latin typeface="Calisto MT" charset="0"/>
          <a:ea typeface="Calisto MT" charset="0"/>
          <a:cs typeface="Calisto MT" charset="0"/>
        </a:defRPr>
      </a:lvl4pPr>
      <a:lvl5pPr marL="2057400" indent="-228600" algn="l" defTabSz="914400" rtl="0" eaLnBrk="1" latinLnBrk="0" hangingPunct="1">
        <a:lnSpc>
          <a:spcPct val="90000"/>
        </a:lnSpc>
        <a:spcBef>
          <a:spcPts val="500"/>
        </a:spcBef>
        <a:buFont typeface="Arial"/>
        <a:buChar char="•"/>
        <a:defRPr sz="2800" kern="1200">
          <a:solidFill>
            <a:schemeClr val="bg1"/>
          </a:solidFill>
          <a:effectLst>
            <a:outerShdw dist="76200" dir="2700000" algn="tl" rotWithShape="0">
              <a:prstClr val="black"/>
            </a:outerShdw>
          </a:effectLst>
          <a:latin typeface="Calisto MT" charset="0"/>
          <a:ea typeface="Calisto MT" charset="0"/>
          <a:cs typeface="Calisto M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Micah</a:t>
            </a:r>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9509761" y="6110548"/>
            <a:ext cx="1767840" cy="74745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chemeClr val="bg1"/>
                </a:solidFill>
              </a:rPr>
              <a:t>By Stephen </a:t>
            </a:r>
            <a:r>
              <a:rPr lang="en-US" sz="1400" dirty="0" err="1" smtClean="0">
                <a:solidFill>
                  <a:schemeClr val="bg1"/>
                </a:solidFill>
              </a:rPr>
              <a:t>Curto</a:t>
            </a:r>
            <a:endParaRPr lang="en-US" sz="1400" dirty="0" smtClean="0">
              <a:solidFill>
                <a:schemeClr val="bg1"/>
              </a:solidFill>
            </a:endParaRPr>
          </a:p>
          <a:p>
            <a:pPr algn="r"/>
            <a:r>
              <a:rPr lang="en-US" sz="1400" dirty="0" smtClean="0">
                <a:solidFill>
                  <a:schemeClr val="bg1"/>
                </a:solidFill>
              </a:rPr>
              <a:t>For </a:t>
            </a:r>
            <a:r>
              <a:rPr lang="en-US" sz="1400" dirty="0" err="1" smtClean="0">
                <a:solidFill>
                  <a:schemeClr val="bg1"/>
                </a:solidFill>
              </a:rPr>
              <a:t>Homegroup</a:t>
            </a:r>
            <a:endParaRPr lang="en-US" sz="1400" dirty="0" smtClean="0">
              <a:solidFill>
                <a:schemeClr val="bg1"/>
              </a:solidFill>
            </a:endParaRPr>
          </a:p>
          <a:p>
            <a:pPr algn="r"/>
            <a:r>
              <a:rPr lang="en-US" sz="1400" smtClean="0">
                <a:solidFill>
                  <a:schemeClr val="bg1"/>
                </a:solidFill>
              </a:rPr>
              <a:t>December </a:t>
            </a:r>
            <a:r>
              <a:rPr lang="en-US" sz="1400" smtClean="0">
                <a:solidFill>
                  <a:schemeClr val="bg1"/>
                </a:solidFill>
              </a:rPr>
              <a:t>10, </a:t>
            </a:r>
            <a:r>
              <a:rPr lang="en-US" sz="1400" dirty="0" smtClean="0">
                <a:solidFill>
                  <a:schemeClr val="bg1"/>
                </a:solidFill>
              </a:rPr>
              <a:t>2017</a:t>
            </a:r>
            <a:endParaRPr lang="en-US" sz="1400" dirty="0">
              <a:solidFill>
                <a:schemeClr val="bg1"/>
              </a:solidFill>
            </a:endParaRPr>
          </a:p>
        </p:txBody>
      </p:sp>
      <p:pic>
        <p:nvPicPr>
          <p:cNvPr id="5" name="Picture 4" descr="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77600" y="6156535"/>
            <a:ext cx="626853" cy="62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4940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Micah </a:t>
            </a:r>
            <a:r>
              <a:rPr lang="en-US" dirty="0" err="1" smtClean="0"/>
              <a:t>Distinctives</a:t>
            </a:r>
            <a:endParaRPr lang="en-US" dirty="0"/>
          </a:p>
        </p:txBody>
      </p:sp>
      <p:sp>
        <p:nvSpPr>
          <p:cNvPr id="3" name="Content Placeholder 2"/>
          <p:cNvSpPr>
            <a:spLocks noGrp="1"/>
          </p:cNvSpPr>
          <p:nvPr>
            <p:ph idx="1"/>
          </p:nvPr>
        </p:nvSpPr>
        <p:spPr/>
        <p:txBody>
          <a:bodyPr/>
          <a:lstStyle/>
          <a:p>
            <a:r>
              <a:rPr lang="en-US" dirty="0" smtClean="0"/>
              <a:t>Mini Isaiah</a:t>
            </a:r>
          </a:p>
          <a:p>
            <a:r>
              <a:rPr lang="en-US" dirty="0" smtClean="0"/>
              <a:t>Prophesied naked (1:8) (As did Isaiah and Ezekiel) to lament the destruction coming from Assyria</a:t>
            </a:r>
          </a:p>
          <a:p>
            <a:r>
              <a:rPr lang="en-US" dirty="0" smtClean="0"/>
              <a:t>Key quotations and Messianic moments</a:t>
            </a:r>
          </a:p>
          <a:p>
            <a:pPr lvl="1"/>
            <a:r>
              <a:rPr lang="en-US" dirty="0" smtClean="0"/>
              <a:t>4:1-5; 5:2; 6:6-8</a:t>
            </a:r>
          </a:p>
          <a:p>
            <a:r>
              <a:rPr lang="en-US" dirty="0" smtClean="0"/>
              <a:t>Quoted by other prophets, even in exile 100 years later (cf. </a:t>
            </a:r>
            <a:r>
              <a:rPr lang="en-US" dirty="0" err="1" smtClean="0"/>
              <a:t>Jer</a:t>
            </a:r>
            <a:r>
              <a:rPr lang="en-US" dirty="0" smtClean="0"/>
              <a:t> 26:18)</a:t>
            </a:r>
            <a:endParaRPr lang="en-US" dirty="0"/>
          </a:p>
        </p:txBody>
      </p:sp>
    </p:spTree>
    <p:extLst>
      <p:ext uri="{BB962C8B-B14F-4D97-AF65-F5344CB8AC3E}">
        <p14:creationId xmlns:p14="http://schemas.microsoft.com/office/powerpoint/2010/main" val="2092826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a:t>
            </a:r>
            <a:endParaRPr lang="en-US" dirty="0"/>
          </a:p>
        </p:txBody>
      </p:sp>
      <p:sp>
        <p:nvSpPr>
          <p:cNvPr id="3" name="Content Placeholder 2"/>
          <p:cNvSpPr>
            <a:spLocks noGrp="1"/>
          </p:cNvSpPr>
          <p:nvPr>
            <p:ph idx="1"/>
          </p:nvPr>
        </p:nvSpPr>
        <p:spPr/>
        <p:txBody>
          <a:bodyPr/>
          <a:lstStyle/>
          <a:p>
            <a:pPr marL="857250" indent="-857250">
              <a:buFont typeface="+mj-lt"/>
              <a:buAutoNum type="romanUcPeriod"/>
            </a:pPr>
            <a:r>
              <a:rPr lang="en-US" dirty="0" smtClean="0"/>
              <a:t>Oracle Concerning Sin (1-2)</a:t>
            </a:r>
          </a:p>
          <a:p>
            <a:pPr marL="857250" indent="-857250">
              <a:buFont typeface="+mj-lt"/>
              <a:buAutoNum type="romanUcPeriod"/>
            </a:pPr>
            <a:r>
              <a:rPr lang="en-US" dirty="0" smtClean="0"/>
              <a:t>Oracle Concerning Leaders and Kingdom (3-5)</a:t>
            </a:r>
          </a:p>
          <a:p>
            <a:pPr marL="857250" indent="-857250">
              <a:buFont typeface="+mj-lt"/>
              <a:buAutoNum type="romanUcPeriod"/>
            </a:pPr>
            <a:r>
              <a:rPr lang="en-US" dirty="0" smtClean="0"/>
              <a:t>Oracle Concerning Idolatry (6)</a:t>
            </a:r>
          </a:p>
          <a:p>
            <a:pPr marL="857250" indent="-857250">
              <a:buFont typeface="+mj-lt"/>
              <a:buAutoNum type="romanUcPeriod"/>
            </a:pPr>
            <a:r>
              <a:rPr lang="en-US" dirty="0" smtClean="0"/>
              <a:t>Lament then Hope for the Nation (7)</a:t>
            </a:r>
          </a:p>
          <a:p>
            <a:pPr marL="857250" indent="-857250">
              <a:buFont typeface="+mj-lt"/>
              <a:buAutoNum type="romanUcPeriod"/>
            </a:pPr>
            <a:endParaRPr lang="en-US" dirty="0"/>
          </a:p>
        </p:txBody>
      </p:sp>
    </p:spTree>
    <p:extLst>
      <p:ext uri="{BB962C8B-B14F-4D97-AF65-F5344CB8AC3E}">
        <p14:creationId xmlns:p14="http://schemas.microsoft.com/office/powerpoint/2010/main" val="739941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Oracle </a:t>
            </a:r>
            <a:r>
              <a:rPr lang="en-US" dirty="0"/>
              <a:t>Concerning Sin (1-2</a:t>
            </a:r>
            <a:r>
              <a:rPr lang="en-US" dirty="0" smtClean="0"/>
              <a:t>)</a:t>
            </a:r>
            <a:endParaRPr lang="en-US" dirty="0"/>
          </a:p>
        </p:txBody>
      </p:sp>
      <p:sp>
        <p:nvSpPr>
          <p:cNvPr id="3" name="Content Placeholder 2"/>
          <p:cNvSpPr>
            <a:spLocks noGrp="1"/>
          </p:cNvSpPr>
          <p:nvPr>
            <p:ph idx="1"/>
          </p:nvPr>
        </p:nvSpPr>
        <p:spPr>
          <a:xfrm>
            <a:off x="838200" y="1825624"/>
            <a:ext cx="10515600" cy="4695097"/>
          </a:xfrm>
        </p:spPr>
        <p:txBody>
          <a:bodyPr>
            <a:normAutofit/>
          </a:bodyPr>
          <a:lstStyle/>
          <a:p>
            <a:pPr marL="571500" indent="-571500">
              <a:buFont typeface="+mj-lt"/>
              <a:buAutoNum type="romanUcPeriod"/>
            </a:pPr>
            <a:r>
              <a:rPr lang="en-US" dirty="0" smtClean="0"/>
              <a:t>Oracle Concerning Iniquity and Sin (1-2)</a:t>
            </a:r>
          </a:p>
          <a:p>
            <a:pPr marL="1028700" lvl="1" indent="-571500">
              <a:buFont typeface="+mj-lt"/>
              <a:buAutoNum type="alphaUcPeriod"/>
            </a:pPr>
            <a:r>
              <a:rPr lang="en-US" dirty="0" smtClean="0"/>
              <a:t>Introduction (1:1)</a:t>
            </a:r>
          </a:p>
          <a:p>
            <a:pPr marL="1028700" lvl="1" indent="-571500">
              <a:buFont typeface="+mj-lt"/>
              <a:buAutoNum type="alphaUcPeriod"/>
            </a:pPr>
            <a:r>
              <a:rPr lang="en-US" dirty="0" smtClean="0"/>
              <a:t>Indictment and Judgment against the People (1:2-2:11)</a:t>
            </a:r>
          </a:p>
          <a:p>
            <a:pPr marL="1485900" lvl="2" indent="-571500">
              <a:buFont typeface="+mj-lt"/>
              <a:buAutoNum type="arabicPeriod"/>
            </a:pPr>
            <a:r>
              <a:rPr lang="en-US" dirty="0" smtClean="0"/>
              <a:t>The coming of the Lord (1:2-5)</a:t>
            </a:r>
          </a:p>
          <a:p>
            <a:pPr marL="1485900" lvl="2" indent="-571500">
              <a:buFont typeface="+mj-lt"/>
              <a:buAutoNum type="arabicPeriod"/>
            </a:pPr>
            <a:r>
              <a:rPr lang="en-US" dirty="0" smtClean="0"/>
              <a:t>The Condemnation on Israel (1:6-16)</a:t>
            </a:r>
          </a:p>
          <a:p>
            <a:pPr marL="1485900" lvl="2" indent="-571500">
              <a:buFont typeface="+mj-lt"/>
              <a:buAutoNum type="arabicPeriod"/>
            </a:pPr>
            <a:r>
              <a:rPr lang="en-US" dirty="0" smtClean="0"/>
              <a:t>The Woe against Evildoers (2:1-11)</a:t>
            </a:r>
          </a:p>
          <a:p>
            <a:pPr marL="1028700" lvl="1" indent="-571500">
              <a:buFont typeface="+mj-lt"/>
              <a:buAutoNum type="alphaUcPeriod"/>
            </a:pPr>
            <a:r>
              <a:rPr lang="en-US" dirty="0" smtClean="0"/>
              <a:t>Hope for the people (2:12-13)</a:t>
            </a:r>
            <a:endParaRPr lang="en-US" dirty="0"/>
          </a:p>
        </p:txBody>
      </p:sp>
    </p:spTree>
    <p:extLst>
      <p:ext uri="{BB962C8B-B14F-4D97-AF65-F5344CB8AC3E}">
        <p14:creationId xmlns:p14="http://schemas.microsoft.com/office/powerpoint/2010/main" val="1127721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Oracle </a:t>
            </a:r>
            <a:r>
              <a:rPr lang="en-US" dirty="0"/>
              <a:t>Concerning Sin (1-2</a:t>
            </a:r>
            <a:r>
              <a:rPr lang="en-US" dirty="0" smtClean="0"/>
              <a:t>)</a:t>
            </a:r>
            <a:endParaRPr lang="en-US" dirty="0"/>
          </a:p>
        </p:txBody>
      </p:sp>
      <p:sp>
        <p:nvSpPr>
          <p:cNvPr id="3" name="Content Placeholder 2"/>
          <p:cNvSpPr>
            <a:spLocks noGrp="1"/>
          </p:cNvSpPr>
          <p:nvPr>
            <p:ph idx="1"/>
          </p:nvPr>
        </p:nvSpPr>
        <p:spPr>
          <a:xfrm>
            <a:off x="838200" y="1825624"/>
            <a:ext cx="10515600" cy="4695097"/>
          </a:xfrm>
        </p:spPr>
        <p:txBody>
          <a:bodyPr>
            <a:normAutofit lnSpcReduction="10000"/>
          </a:bodyPr>
          <a:lstStyle/>
          <a:p>
            <a:r>
              <a:rPr lang="en-US" dirty="0" smtClean="0"/>
              <a:t>“Hear oh peoples” (1:2) </a:t>
            </a:r>
          </a:p>
          <a:p>
            <a:pPr lvl="1"/>
            <a:r>
              <a:rPr lang="en-US" i="1" dirty="0" err="1" smtClean="0"/>
              <a:t>shema</a:t>
            </a:r>
            <a:r>
              <a:rPr lang="en-US" dirty="0" smtClean="0"/>
              <a:t> = “hear”, introduction of new Oracle, gives outline of book (1:2; 3:1; 6:1)</a:t>
            </a:r>
          </a:p>
          <a:p>
            <a:r>
              <a:rPr lang="en-US" dirty="0" smtClean="0"/>
              <a:t>“I will make Samaria a heap of ruins in the open country” (1:6)</a:t>
            </a:r>
          </a:p>
          <a:p>
            <a:r>
              <a:rPr lang="en-US" dirty="0" smtClean="0"/>
              <a:t>“I must lament, I will go barefoot and naked” (1:8)</a:t>
            </a:r>
          </a:p>
          <a:p>
            <a:r>
              <a:rPr lang="en-US" dirty="0" smtClean="0"/>
              <a:t>“Harness the Chariots to the team of horses Oh inhabitants </a:t>
            </a:r>
            <a:r>
              <a:rPr lang="en-US" dirty="0"/>
              <a:t>of Lachish; She was the beginning of </a:t>
            </a:r>
            <a:r>
              <a:rPr lang="en-US" dirty="0" smtClean="0"/>
              <a:t>sin </a:t>
            </a:r>
            <a:r>
              <a:rPr lang="en-US" dirty="0"/>
              <a:t>To the daughter of Zion— </a:t>
            </a:r>
            <a:r>
              <a:rPr lang="en-US" dirty="0" smtClean="0"/>
              <a:t>Because </a:t>
            </a:r>
            <a:r>
              <a:rPr lang="en-US" dirty="0"/>
              <a:t>in you were found </a:t>
            </a:r>
            <a:r>
              <a:rPr lang="en-US" dirty="0" smtClean="0"/>
              <a:t>The </a:t>
            </a:r>
            <a:r>
              <a:rPr lang="en-US" dirty="0"/>
              <a:t>rebellious acts of Israel</a:t>
            </a:r>
            <a:r>
              <a:rPr lang="en-US" dirty="0" smtClean="0"/>
              <a:t>.” (1:13)</a:t>
            </a:r>
            <a:endParaRPr lang="en-US" dirty="0"/>
          </a:p>
        </p:txBody>
      </p:sp>
    </p:spTree>
    <p:extLst>
      <p:ext uri="{BB962C8B-B14F-4D97-AF65-F5344CB8AC3E}">
        <p14:creationId xmlns:p14="http://schemas.microsoft.com/office/powerpoint/2010/main" val="18029228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057" r="11970"/>
          <a:stretch/>
        </p:blipFill>
        <p:spPr>
          <a:xfrm>
            <a:off x="0" y="746724"/>
            <a:ext cx="12201754" cy="5264332"/>
          </a:xfrm>
        </p:spPr>
      </p:pic>
    </p:spTree>
    <p:extLst>
      <p:ext uri="{BB962C8B-B14F-4D97-AF65-F5344CB8AC3E}">
        <p14:creationId xmlns:p14="http://schemas.microsoft.com/office/powerpoint/2010/main" val="648834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Oracle Concerning Sin (1-2)</a:t>
            </a:r>
          </a:p>
        </p:txBody>
      </p:sp>
      <p:sp>
        <p:nvSpPr>
          <p:cNvPr id="3" name="Content Placeholder 2"/>
          <p:cNvSpPr>
            <a:spLocks noGrp="1"/>
          </p:cNvSpPr>
          <p:nvPr>
            <p:ph idx="1"/>
          </p:nvPr>
        </p:nvSpPr>
        <p:spPr/>
        <p:txBody>
          <a:bodyPr>
            <a:normAutofit lnSpcReduction="10000"/>
          </a:bodyPr>
          <a:lstStyle/>
          <a:p>
            <a:r>
              <a:rPr lang="en-US" dirty="0" smtClean="0"/>
              <a:t>“Woe to those who scheme iniquity” (2:1)</a:t>
            </a:r>
          </a:p>
          <a:p>
            <a:pPr lvl="1"/>
            <a:r>
              <a:rPr lang="en-US" i="1" dirty="0" smtClean="0"/>
              <a:t>hoy</a:t>
            </a:r>
            <a:r>
              <a:rPr lang="en-US" dirty="0" smtClean="0"/>
              <a:t> = “woe” a common onomatopoeic word used at funeral processions</a:t>
            </a:r>
            <a:endParaRPr lang="en-US" i="1" dirty="0" smtClean="0"/>
          </a:p>
          <a:p>
            <a:r>
              <a:rPr lang="en-US" dirty="0" smtClean="0"/>
              <a:t>Woe to those who</a:t>
            </a:r>
            <a:r>
              <a:rPr lang="is-IS" dirty="0" smtClean="0"/>
              <a:t>…</a:t>
            </a:r>
          </a:p>
          <a:p>
            <a:pPr lvl="1"/>
            <a:r>
              <a:rPr lang="is-IS" dirty="0" smtClean="0"/>
              <a:t>covet fields... therefore I will “apportion your field to the apostate” (2:2, 4-5)</a:t>
            </a:r>
          </a:p>
          <a:p>
            <a:pPr lvl="1"/>
            <a:r>
              <a:rPr lang="is-IS" dirty="0" smtClean="0"/>
              <a:t>tell prophets to stop speaking out... “Do not my words to good to the just?” (2:6-7)</a:t>
            </a:r>
          </a:p>
          <a:p>
            <a:pPr lvl="1"/>
            <a:r>
              <a:rPr lang="is-IS" dirty="0" smtClean="0"/>
              <a:t>rob the poor... painful destruction (2:8-10)</a:t>
            </a:r>
            <a:endParaRPr lang="en-US" dirty="0" smtClean="0"/>
          </a:p>
        </p:txBody>
      </p:sp>
    </p:spTree>
    <p:extLst>
      <p:ext uri="{BB962C8B-B14F-4D97-AF65-F5344CB8AC3E}">
        <p14:creationId xmlns:p14="http://schemas.microsoft.com/office/powerpoint/2010/main" val="320869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Oracle Concerning Sin (1-2)</a:t>
            </a:r>
          </a:p>
        </p:txBody>
      </p:sp>
      <p:sp>
        <p:nvSpPr>
          <p:cNvPr id="3" name="Content Placeholder 2"/>
          <p:cNvSpPr>
            <a:spLocks noGrp="1"/>
          </p:cNvSpPr>
          <p:nvPr>
            <p:ph idx="1"/>
          </p:nvPr>
        </p:nvSpPr>
        <p:spPr/>
        <p:txBody>
          <a:bodyPr>
            <a:normAutofit/>
          </a:bodyPr>
          <a:lstStyle/>
          <a:p>
            <a:r>
              <a:rPr lang="en-US" dirty="0"/>
              <a:t>“I will surely gather the remnant of </a:t>
            </a:r>
            <a:r>
              <a:rPr lang="en-US" dirty="0" smtClean="0"/>
              <a:t>Israel. I </a:t>
            </a:r>
            <a:r>
              <a:rPr lang="en-US" dirty="0"/>
              <a:t>will put them together like sheep in the fold</a:t>
            </a:r>
            <a:r>
              <a:rPr lang="en-US" dirty="0" smtClean="0"/>
              <a:t>;” (2:12)</a:t>
            </a:r>
          </a:p>
          <a:p>
            <a:r>
              <a:rPr lang="en-US" dirty="0"/>
              <a:t> </a:t>
            </a:r>
            <a:r>
              <a:rPr lang="en-US" dirty="0" smtClean="0"/>
              <a:t>“They </a:t>
            </a:r>
            <a:r>
              <a:rPr lang="en-US" dirty="0"/>
              <a:t>break out, pass through the gate and go out by it.         So their king goes on before them, </a:t>
            </a:r>
            <a:r>
              <a:rPr lang="en-US" dirty="0" smtClean="0"/>
              <a:t>And </a:t>
            </a:r>
            <a:r>
              <a:rPr lang="en-US" dirty="0"/>
              <a:t>the </a:t>
            </a:r>
            <a:r>
              <a:rPr lang="en-US" dirty="0" smtClean="0"/>
              <a:t>Lord </a:t>
            </a:r>
            <a:r>
              <a:rPr lang="en-US" dirty="0"/>
              <a:t>at their head</a:t>
            </a:r>
            <a:r>
              <a:rPr lang="en-US" dirty="0" smtClean="0"/>
              <a:t>.” (2:13)</a:t>
            </a:r>
          </a:p>
          <a:p>
            <a:pPr lvl="1"/>
            <a:r>
              <a:rPr lang="en-US" dirty="0" smtClean="0"/>
              <a:t>Who and what is being described? </a:t>
            </a:r>
          </a:p>
        </p:txBody>
      </p:sp>
    </p:spTree>
    <p:extLst>
      <p:ext uri="{BB962C8B-B14F-4D97-AF65-F5344CB8AC3E}">
        <p14:creationId xmlns:p14="http://schemas.microsoft.com/office/powerpoint/2010/main" val="658878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II. Oracle </a:t>
            </a:r>
            <a:r>
              <a:rPr lang="en-US" sz="3800" dirty="0"/>
              <a:t>Concerning Leaders and Kingdom (3-5</a:t>
            </a:r>
            <a:r>
              <a:rPr lang="en-US" sz="3800" dirty="0" smtClean="0"/>
              <a:t>)</a:t>
            </a:r>
            <a:endParaRPr lang="en-US" sz="3800" dirty="0"/>
          </a:p>
        </p:txBody>
      </p:sp>
      <p:sp>
        <p:nvSpPr>
          <p:cNvPr id="3" name="Content Placeholder 2"/>
          <p:cNvSpPr>
            <a:spLocks noGrp="1"/>
          </p:cNvSpPr>
          <p:nvPr>
            <p:ph idx="1"/>
          </p:nvPr>
        </p:nvSpPr>
        <p:spPr>
          <a:xfrm>
            <a:off x="838200" y="1825625"/>
            <a:ext cx="10884108" cy="4351338"/>
          </a:xfrm>
        </p:spPr>
        <p:txBody>
          <a:bodyPr/>
          <a:lstStyle/>
          <a:p>
            <a:pPr marL="571500" indent="-571500">
              <a:buFont typeface="+mj-lt"/>
              <a:buAutoNum type="romanUcPeriod" startAt="2"/>
            </a:pPr>
            <a:r>
              <a:rPr lang="en-US" dirty="0" smtClean="0"/>
              <a:t>Oracle Concerning Leaders and Kingdom (3-5)</a:t>
            </a:r>
          </a:p>
          <a:p>
            <a:pPr marL="1028700" lvl="1" indent="-571500">
              <a:buFont typeface="+mj-lt"/>
              <a:buAutoNum type="alphaUcPeriod"/>
            </a:pPr>
            <a:r>
              <a:rPr lang="en-US" dirty="0" smtClean="0"/>
              <a:t>Indictment and judgment against the leaders (</a:t>
            </a:r>
            <a:r>
              <a:rPr lang="en-US" dirty="0" err="1" smtClean="0"/>
              <a:t>ch</a:t>
            </a:r>
            <a:r>
              <a:rPr lang="en-US" dirty="0" smtClean="0"/>
              <a:t> 3)</a:t>
            </a:r>
          </a:p>
          <a:p>
            <a:pPr marL="1028700" lvl="1" indent="-571500">
              <a:buFont typeface="+mj-lt"/>
              <a:buAutoNum type="alphaUcPeriod"/>
            </a:pPr>
            <a:r>
              <a:rPr lang="en-US" dirty="0" smtClean="0"/>
              <a:t>Hope for the Lord’s Leadership and Restoration (</a:t>
            </a:r>
            <a:r>
              <a:rPr lang="en-US" dirty="0" err="1" smtClean="0"/>
              <a:t>ch</a:t>
            </a:r>
            <a:r>
              <a:rPr lang="en-US" dirty="0" smtClean="0"/>
              <a:t> 4-5)</a:t>
            </a:r>
          </a:p>
          <a:p>
            <a:pPr marL="1485900" lvl="2" indent="-571500">
              <a:buFont typeface="+mj-lt"/>
              <a:buAutoNum type="arabicPeriod"/>
            </a:pPr>
            <a:r>
              <a:rPr lang="en-US" dirty="0" smtClean="0"/>
              <a:t>The Elevation of Jerusalem (4:1-5)</a:t>
            </a:r>
          </a:p>
          <a:p>
            <a:pPr marL="1485900" lvl="2" indent="-571500">
              <a:buFont typeface="+mj-lt"/>
              <a:buAutoNum type="arabicPeriod"/>
            </a:pPr>
            <a:r>
              <a:rPr lang="en-US" dirty="0" smtClean="0"/>
              <a:t>The Restoration of the Nation (4:6-8)</a:t>
            </a:r>
          </a:p>
          <a:p>
            <a:pPr marL="1485900" lvl="2" indent="-571500">
              <a:buFont typeface="+mj-lt"/>
              <a:buAutoNum type="arabicPeriod"/>
            </a:pPr>
            <a:r>
              <a:rPr lang="en-US" dirty="0" smtClean="0"/>
              <a:t>Events preceding the coming Kingdom (4:9-5:6)</a:t>
            </a:r>
          </a:p>
          <a:p>
            <a:pPr marL="1485900" lvl="2" indent="-571500">
              <a:buFont typeface="+mj-lt"/>
              <a:buAutoNum type="arabicPeriod"/>
            </a:pPr>
            <a:r>
              <a:rPr lang="en-US" dirty="0" smtClean="0"/>
              <a:t>The Characteristics of the Coming Kingdom (5:7-15)</a:t>
            </a:r>
          </a:p>
          <a:p>
            <a:pPr marL="571500" indent="-571500">
              <a:buFont typeface="+mj-lt"/>
              <a:buAutoNum type="romanUcPeriod" startAt="2"/>
            </a:pPr>
            <a:endParaRPr lang="en-US" dirty="0"/>
          </a:p>
        </p:txBody>
      </p:sp>
    </p:spTree>
    <p:extLst>
      <p:ext uri="{BB962C8B-B14F-4D97-AF65-F5344CB8AC3E}">
        <p14:creationId xmlns:p14="http://schemas.microsoft.com/office/powerpoint/2010/main" val="2670404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II. Oracle </a:t>
            </a:r>
            <a:r>
              <a:rPr lang="en-US" sz="3800" dirty="0"/>
              <a:t>Concerning Leaders and Kingdom (3-5</a:t>
            </a:r>
            <a:r>
              <a:rPr lang="en-US" sz="3800" dirty="0" smtClean="0"/>
              <a:t>)</a:t>
            </a:r>
            <a:endParaRPr lang="en-US" sz="3800" dirty="0"/>
          </a:p>
        </p:txBody>
      </p:sp>
      <p:sp>
        <p:nvSpPr>
          <p:cNvPr id="3" name="Content Placeholder 2"/>
          <p:cNvSpPr>
            <a:spLocks noGrp="1"/>
          </p:cNvSpPr>
          <p:nvPr>
            <p:ph idx="1"/>
          </p:nvPr>
        </p:nvSpPr>
        <p:spPr>
          <a:xfrm>
            <a:off x="838200" y="1825624"/>
            <a:ext cx="10674246" cy="4590165"/>
          </a:xfrm>
        </p:spPr>
        <p:txBody>
          <a:bodyPr>
            <a:normAutofit/>
          </a:bodyPr>
          <a:lstStyle/>
          <a:p>
            <a:pPr>
              <a:lnSpc>
                <a:spcPct val="100000"/>
              </a:lnSpc>
              <a:spcBef>
                <a:spcPts val="0"/>
              </a:spcBef>
            </a:pPr>
            <a:r>
              <a:rPr lang="en-US" dirty="0" smtClean="0"/>
              <a:t>Indictment on rulers (</a:t>
            </a:r>
            <a:r>
              <a:rPr lang="en-US" u="sng" dirty="0" smtClean="0"/>
              <a:t>3:1-4</a:t>
            </a:r>
            <a:r>
              <a:rPr lang="en-US" dirty="0" smtClean="0"/>
              <a:t>)</a:t>
            </a:r>
          </a:p>
          <a:p>
            <a:pPr>
              <a:lnSpc>
                <a:spcPct val="100000"/>
              </a:lnSpc>
              <a:spcBef>
                <a:spcPts val="0"/>
              </a:spcBef>
            </a:pPr>
            <a:r>
              <a:rPr lang="en-US" dirty="0" smtClean="0"/>
              <a:t>Indictment on false Prophets (</a:t>
            </a:r>
            <a:r>
              <a:rPr lang="en-US" u="sng" dirty="0" smtClean="0"/>
              <a:t>3:5-8</a:t>
            </a:r>
            <a:r>
              <a:rPr lang="en-US" dirty="0" smtClean="0"/>
              <a:t>)</a:t>
            </a:r>
          </a:p>
          <a:p>
            <a:pPr lvl="1">
              <a:lnSpc>
                <a:spcPct val="100000"/>
              </a:lnSpc>
              <a:spcBef>
                <a:spcPts val="0"/>
              </a:spcBef>
            </a:pPr>
            <a:r>
              <a:rPr lang="en-US" dirty="0" smtClean="0"/>
              <a:t>“On the other hand, I am filled with Power” (v8)</a:t>
            </a:r>
          </a:p>
          <a:p>
            <a:pPr>
              <a:lnSpc>
                <a:spcPct val="100000"/>
              </a:lnSpc>
              <a:spcBef>
                <a:spcPts val="0"/>
              </a:spcBef>
            </a:pPr>
            <a:r>
              <a:rPr lang="en-US" dirty="0" smtClean="0"/>
              <a:t>Indictment on leaders who kill and corrupt and extort, and at the same time say “The Lord is with us” (</a:t>
            </a:r>
            <a:r>
              <a:rPr lang="en-US" u="sng" dirty="0" smtClean="0"/>
              <a:t>3:9-12</a:t>
            </a:r>
            <a:r>
              <a:rPr lang="en-US" dirty="0" smtClean="0"/>
              <a:t>)</a:t>
            </a:r>
          </a:p>
          <a:p>
            <a:pPr lvl="1">
              <a:lnSpc>
                <a:spcPct val="100000"/>
              </a:lnSpc>
              <a:spcBef>
                <a:spcPts val="0"/>
              </a:spcBef>
            </a:pPr>
            <a:r>
              <a:rPr lang="en-US" dirty="0" smtClean="0"/>
              <a:t>“On your account Zion will be plowed like a field” (v12)</a:t>
            </a:r>
          </a:p>
          <a:p>
            <a:pPr lvl="1">
              <a:lnSpc>
                <a:spcPct val="100000"/>
              </a:lnSpc>
              <a:spcBef>
                <a:spcPts val="0"/>
              </a:spcBef>
            </a:pPr>
            <a:r>
              <a:rPr lang="en-US" dirty="0" smtClean="0"/>
              <a:t>“Jerusalem will be a heap of ruin and the temple mount will become a high place of forest” (v12)</a:t>
            </a:r>
          </a:p>
          <a:p>
            <a:pPr lvl="2">
              <a:lnSpc>
                <a:spcPct val="100000"/>
              </a:lnSpc>
              <a:spcBef>
                <a:spcPts val="0"/>
              </a:spcBef>
            </a:pPr>
            <a:r>
              <a:rPr lang="en-US" dirty="0" smtClean="0"/>
              <a:t>When was this prophecy fulfilled?</a:t>
            </a:r>
          </a:p>
        </p:txBody>
      </p:sp>
    </p:spTree>
    <p:extLst>
      <p:ext uri="{BB962C8B-B14F-4D97-AF65-F5344CB8AC3E}">
        <p14:creationId xmlns:p14="http://schemas.microsoft.com/office/powerpoint/2010/main" val="18692077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II. Oracle </a:t>
            </a:r>
            <a:r>
              <a:rPr lang="en-US" sz="3800" dirty="0"/>
              <a:t>Concerning Leaders and Kingdom (3-5</a:t>
            </a:r>
            <a:r>
              <a:rPr lang="en-US" sz="3800" dirty="0" smtClean="0"/>
              <a:t>)</a:t>
            </a:r>
            <a:endParaRPr lang="en-US" sz="3800" dirty="0"/>
          </a:p>
        </p:txBody>
      </p:sp>
      <p:sp>
        <p:nvSpPr>
          <p:cNvPr id="3" name="Content Placeholder 2"/>
          <p:cNvSpPr>
            <a:spLocks noGrp="1"/>
          </p:cNvSpPr>
          <p:nvPr>
            <p:ph idx="1"/>
          </p:nvPr>
        </p:nvSpPr>
        <p:spPr>
          <a:xfrm>
            <a:off x="838199" y="1825625"/>
            <a:ext cx="10918371" cy="4351338"/>
          </a:xfrm>
        </p:spPr>
        <p:txBody>
          <a:bodyPr>
            <a:normAutofit lnSpcReduction="10000"/>
          </a:bodyPr>
          <a:lstStyle/>
          <a:p>
            <a:pPr>
              <a:lnSpc>
                <a:spcPct val="100000"/>
              </a:lnSpc>
              <a:spcBef>
                <a:spcPts val="0"/>
              </a:spcBef>
            </a:pPr>
            <a:r>
              <a:rPr lang="en-US" dirty="0" smtClean="0"/>
              <a:t>“It will come about in the last days</a:t>
            </a:r>
            <a:r>
              <a:rPr lang="is-IS" dirty="0" smtClean="0"/>
              <a:t>…” (4:1)</a:t>
            </a:r>
          </a:p>
          <a:p>
            <a:pPr lvl="1">
              <a:lnSpc>
                <a:spcPct val="100000"/>
              </a:lnSpc>
              <a:spcBef>
                <a:spcPts val="0"/>
              </a:spcBef>
            </a:pPr>
            <a:r>
              <a:rPr lang="is-IS" dirty="0" smtClean="0"/>
              <a:t>Jerusalem chief mountain (v1)</a:t>
            </a:r>
          </a:p>
          <a:p>
            <a:pPr lvl="1">
              <a:lnSpc>
                <a:spcPct val="100000"/>
              </a:lnSpc>
              <a:spcBef>
                <a:spcPts val="0"/>
              </a:spcBef>
            </a:pPr>
            <a:r>
              <a:rPr lang="is-IS" dirty="0" smtClean="0"/>
              <a:t>nations will come to Jerusalem to walk in God’s ways (v2)</a:t>
            </a:r>
          </a:p>
          <a:p>
            <a:pPr lvl="1">
              <a:lnSpc>
                <a:spcPct val="100000"/>
              </a:lnSpc>
              <a:spcBef>
                <a:spcPts val="0"/>
              </a:spcBef>
            </a:pPr>
            <a:r>
              <a:rPr lang="is-IS" dirty="0" smtClean="0"/>
              <a:t>Law/Word of Lord will come from Zion (v2)</a:t>
            </a:r>
          </a:p>
          <a:p>
            <a:pPr lvl="1">
              <a:lnSpc>
                <a:spcPct val="100000"/>
              </a:lnSpc>
              <a:spcBef>
                <a:spcPts val="0"/>
              </a:spcBef>
            </a:pPr>
            <a:r>
              <a:rPr lang="en-US" dirty="0" smtClean="0"/>
              <a:t>YHWH will judge for the nations (v3)</a:t>
            </a:r>
          </a:p>
          <a:p>
            <a:pPr lvl="1">
              <a:lnSpc>
                <a:spcPct val="100000"/>
              </a:lnSpc>
              <a:spcBef>
                <a:spcPts val="0"/>
              </a:spcBef>
            </a:pPr>
            <a:r>
              <a:rPr lang="en-US" dirty="0" smtClean="0"/>
              <a:t>Swords beat into plowshares, spears &gt; pruning hooks (v4)</a:t>
            </a:r>
          </a:p>
          <a:p>
            <a:pPr lvl="1">
              <a:lnSpc>
                <a:spcPct val="100000"/>
              </a:lnSpc>
              <a:spcBef>
                <a:spcPts val="0"/>
              </a:spcBef>
            </a:pPr>
            <a:r>
              <a:rPr lang="en-US" dirty="0" smtClean="0"/>
              <a:t>no war (v3)</a:t>
            </a:r>
          </a:p>
          <a:p>
            <a:pPr lvl="1">
              <a:lnSpc>
                <a:spcPct val="100000"/>
              </a:lnSpc>
              <a:spcBef>
                <a:spcPts val="0"/>
              </a:spcBef>
            </a:pPr>
            <a:r>
              <a:rPr lang="en-US" dirty="0" smtClean="0"/>
              <a:t>no fear (v4)</a:t>
            </a:r>
          </a:p>
          <a:p>
            <a:pPr lvl="1">
              <a:lnSpc>
                <a:spcPct val="100000"/>
              </a:lnSpc>
              <a:spcBef>
                <a:spcPts val="0"/>
              </a:spcBef>
            </a:pPr>
            <a:r>
              <a:rPr lang="en-US" dirty="0" smtClean="0"/>
              <a:t>walk in the name of YHWH our God forever (v5) </a:t>
            </a:r>
            <a:endParaRPr lang="en-US" dirty="0"/>
          </a:p>
        </p:txBody>
      </p:sp>
    </p:spTree>
    <p:extLst>
      <p:ext uri="{BB962C8B-B14F-4D97-AF65-F5344CB8AC3E}">
        <p14:creationId xmlns:p14="http://schemas.microsoft.com/office/powerpoint/2010/main" val="1489748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Introductory Issues</a:t>
            </a:r>
          </a:p>
          <a:p>
            <a:r>
              <a:rPr lang="en-US" dirty="0" smtClean="0"/>
              <a:t>Background</a:t>
            </a:r>
          </a:p>
          <a:p>
            <a:r>
              <a:rPr lang="en-US" dirty="0" smtClean="0"/>
              <a:t>Text</a:t>
            </a:r>
          </a:p>
          <a:p>
            <a:endParaRPr lang="en-US" dirty="0"/>
          </a:p>
        </p:txBody>
      </p:sp>
    </p:spTree>
    <p:extLst>
      <p:ext uri="{BB962C8B-B14F-4D97-AF65-F5344CB8AC3E}">
        <p14:creationId xmlns:p14="http://schemas.microsoft.com/office/powerpoint/2010/main" val="6707747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II. Oracle </a:t>
            </a:r>
            <a:r>
              <a:rPr lang="en-US" sz="3800" dirty="0"/>
              <a:t>Concerning Leaders and Kingdom (3-5</a:t>
            </a:r>
            <a:r>
              <a:rPr lang="en-US" sz="3800" dirty="0" smtClean="0"/>
              <a:t>)</a:t>
            </a:r>
            <a:endParaRPr lang="en-US" sz="3800" dirty="0"/>
          </a:p>
        </p:txBody>
      </p:sp>
      <p:sp>
        <p:nvSpPr>
          <p:cNvPr id="3" name="Content Placeholder 2"/>
          <p:cNvSpPr>
            <a:spLocks noGrp="1"/>
          </p:cNvSpPr>
          <p:nvPr>
            <p:ph idx="1"/>
          </p:nvPr>
        </p:nvSpPr>
        <p:spPr>
          <a:xfrm>
            <a:off x="838199" y="1825625"/>
            <a:ext cx="10918371" cy="4351338"/>
          </a:xfrm>
        </p:spPr>
        <p:txBody>
          <a:bodyPr>
            <a:normAutofit lnSpcReduction="10000"/>
          </a:bodyPr>
          <a:lstStyle/>
          <a:p>
            <a:pPr>
              <a:lnSpc>
                <a:spcPct val="100000"/>
              </a:lnSpc>
              <a:spcBef>
                <a:spcPts val="0"/>
              </a:spcBef>
            </a:pPr>
            <a:r>
              <a:rPr lang="en-US" dirty="0" smtClean="0"/>
              <a:t>“In that day</a:t>
            </a:r>
            <a:r>
              <a:rPr lang="is-IS" dirty="0" smtClean="0"/>
              <a:t>…” (4:6)</a:t>
            </a:r>
          </a:p>
          <a:p>
            <a:pPr lvl="1">
              <a:lnSpc>
                <a:spcPct val="100000"/>
              </a:lnSpc>
              <a:spcBef>
                <a:spcPts val="0"/>
              </a:spcBef>
            </a:pPr>
            <a:r>
              <a:rPr lang="en-US" dirty="0" smtClean="0"/>
              <a:t>gather the lame and the remnant (v7)</a:t>
            </a:r>
          </a:p>
          <a:p>
            <a:pPr lvl="1">
              <a:lnSpc>
                <a:spcPct val="100000"/>
              </a:lnSpc>
              <a:spcBef>
                <a:spcPts val="0"/>
              </a:spcBef>
            </a:pPr>
            <a:r>
              <a:rPr lang="en-US" dirty="0" smtClean="0"/>
              <a:t>kingship for the daughter of Jerusalem (v8)</a:t>
            </a:r>
          </a:p>
          <a:p>
            <a:pPr>
              <a:lnSpc>
                <a:spcPct val="100000"/>
              </a:lnSpc>
              <a:spcBef>
                <a:spcPts val="0"/>
              </a:spcBef>
            </a:pPr>
            <a:r>
              <a:rPr lang="en-US" dirty="0" smtClean="0"/>
              <a:t>“Why do you cry aloud? Is there no king in you?” (4:9)</a:t>
            </a:r>
          </a:p>
          <a:p>
            <a:pPr>
              <a:lnSpc>
                <a:spcPct val="100000"/>
              </a:lnSpc>
              <a:spcBef>
                <a:spcPts val="0"/>
              </a:spcBef>
            </a:pPr>
            <a:r>
              <a:rPr lang="en-US" dirty="0" smtClean="0"/>
              <a:t>“You shall go to Babylon” (4:10)</a:t>
            </a:r>
          </a:p>
          <a:p>
            <a:pPr lvl="1">
              <a:lnSpc>
                <a:spcPct val="100000"/>
              </a:lnSpc>
              <a:spcBef>
                <a:spcPts val="0"/>
              </a:spcBef>
            </a:pPr>
            <a:r>
              <a:rPr lang="en-US" dirty="0" smtClean="0"/>
              <a:t>”</a:t>
            </a:r>
            <a:r>
              <a:rPr lang="is-IS" dirty="0" smtClean="0"/>
              <a:t>…There you shall be rescued. There YHWH will redeem you from your enemies” (4:10)</a:t>
            </a:r>
          </a:p>
          <a:p>
            <a:pPr>
              <a:lnSpc>
                <a:spcPct val="100000"/>
              </a:lnSpc>
              <a:spcBef>
                <a:spcPts val="0"/>
              </a:spcBef>
            </a:pPr>
            <a:r>
              <a:rPr lang="en-US" dirty="0" smtClean="0"/>
              <a:t>Nations will gather against you, but I’m in charge (4:11-13)</a:t>
            </a:r>
          </a:p>
          <a:p>
            <a:pPr lvl="1">
              <a:lnSpc>
                <a:spcPct val="100000"/>
              </a:lnSpc>
              <a:spcBef>
                <a:spcPts val="0"/>
              </a:spcBef>
            </a:pPr>
            <a:r>
              <a:rPr lang="en-US" dirty="0" smtClean="0"/>
              <a:t>“They will gather as sheaves to the threshing floor” (v12)</a:t>
            </a:r>
            <a:endParaRPr lang="en-US" dirty="0"/>
          </a:p>
        </p:txBody>
      </p:sp>
    </p:spTree>
    <p:extLst>
      <p:ext uri="{BB962C8B-B14F-4D97-AF65-F5344CB8AC3E}">
        <p14:creationId xmlns:p14="http://schemas.microsoft.com/office/powerpoint/2010/main" val="18456161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560255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II. Oracle </a:t>
            </a:r>
            <a:r>
              <a:rPr lang="en-US" sz="3800" dirty="0"/>
              <a:t>Concerning Leaders and Kingdom (3-5</a:t>
            </a:r>
            <a:r>
              <a:rPr lang="en-US" sz="3800" dirty="0" smtClean="0"/>
              <a:t>)</a:t>
            </a:r>
            <a:endParaRPr lang="en-US" sz="3800" dirty="0"/>
          </a:p>
        </p:txBody>
      </p:sp>
      <p:sp>
        <p:nvSpPr>
          <p:cNvPr id="3" name="Content Placeholder 2"/>
          <p:cNvSpPr>
            <a:spLocks noGrp="1"/>
          </p:cNvSpPr>
          <p:nvPr>
            <p:ph idx="1"/>
          </p:nvPr>
        </p:nvSpPr>
        <p:spPr>
          <a:xfrm>
            <a:off x="838199" y="1825625"/>
            <a:ext cx="10918371" cy="4351338"/>
          </a:xfrm>
        </p:spPr>
        <p:txBody>
          <a:bodyPr>
            <a:normAutofit fontScale="92500"/>
          </a:bodyPr>
          <a:lstStyle/>
          <a:p>
            <a:pPr>
              <a:lnSpc>
                <a:spcPct val="100000"/>
              </a:lnSpc>
              <a:spcBef>
                <a:spcPts val="0"/>
              </a:spcBef>
            </a:pPr>
            <a:r>
              <a:rPr lang="en-US" dirty="0" smtClean="0"/>
              <a:t>”But you, O Bethlehem </a:t>
            </a:r>
            <a:r>
              <a:rPr lang="en-US" dirty="0" err="1" smtClean="0"/>
              <a:t>Ephrathah</a:t>
            </a:r>
            <a:r>
              <a:rPr lang="en-US" dirty="0" smtClean="0"/>
              <a:t>, who are too little to be among the clans of Judah, from you shall come forth for me one who is to be ruler in Israel whose coming forth is from ancient days” (5:2)</a:t>
            </a:r>
          </a:p>
          <a:p>
            <a:pPr>
              <a:lnSpc>
                <a:spcPct val="100000"/>
              </a:lnSpc>
              <a:spcBef>
                <a:spcPts val="0"/>
              </a:spcBef>
            </a:pPr>
            <a:r>
              <a:rPr lang="en-US" dirty="0" smtClean="0"/>
              <a:t>read 5:3-5 What does this sound like?</a:t>
            </a:r>
          </a:p>
          <a:p>
            <a:pPr>
              <a:lnSpc>
                <a:spcPct val="100000"/>
              </a:lnSpc>
              <a:spcBef>
                <a:spcPts val="0"/>
              </a:spcBef>
            </a:pPr>
            <a:r>
              <a:rPr lang="en-US" dirty="0" smtClean="0"/>
              <a:t>“We will raise seven shepherds and eight princes of men” (5:5)</a:t>
            </a:r>
          </a:p>
          <a:p>
            <a:pPr>
              <a:lnSpc>
                <a:spcPct val="100000"/>
              </a:lnSpc>
              <a:spcBef>
                <a:spcPts val="0"/>
              </a:spcBef>
            </a:pPr>
            <a:r>
              <a:rPr lang="en-US" dirty="0" smtClean="0"/>
              <a:t>“They shall shepherd the land of </a:t>
            </a:r>
            <a:r>
              <a:rPr lang="en-US" dirty="0"/>
              <a:t>A</a:t>
            </a:r>
            <a:r>
              <a:rPr lang="en-US" dirty="0" smtClean="0"/>
              <a:t>ssyria with the sword and the land of Nimrod at its entrances”(5:6)</a:t>
            </a:r>
          </a:p>
          <a:p>
            <a:pPr>
              <a:lnSpc>
                <a:spcPct val="100000"/>
              </a:lnSpc>
              <a:spcBef>
                <a:spcPts val="0"/>
              </a:spcBef>
            </a:pPr>
            <a:r>
              <a:rPr lang="en-US" dirty="0" smtClean="0"/>
              <a:t>Read 5:10-15, what time period is being described? </a:t>
            </a:r>
          </a:p>
          <a:p>
            <a:pPr>
              <a:lnSpc>
                <a:spcPct val="100000"/>
              </a:lnSpc>
              <a:spcBef>
                <a:spcPts val="0"/>
              </a:spcBef>
            </a:pPr>
            <a:endParaRPr lang="en-US" dirty="0"/>
          </a:p>
        </p:txBody>
      </p:sp>
    </p:spTree>
    <p:extLst>
      <p:ext uri="{BB962C8B-B14F-4D97-AF65-F5344CB8AC3E}">
        <p14:creationId xmlns:p14="http://schemas.microsoft.com/office/powerpoint/2010/main" val="15923324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III. Oracle </a:t>
            </a:r>
            <a:r>
              <a:rPr lang="en-US" dirty="0"/>
              <a:t>Concerning Idolatry (6</a:t>
            </a:r>
            <a:r>
              <a:rPr lang="en-US" dirty="0" smtClean="0"/>
              <a:t>)</a:t>
            </a:r>
            <a:endParaRPr lang="en-US" dirty="0"/>
          </a:p>
        </p:txBody>
      </p:sp>
      <p:sp>
        <p:nvSpPr>
          <p:cNvPr id="3" name="Content Placeholder 2"/>
          <p:cNvSpPr>
            <a:spLocks noGrp="1"/>
          </p:cNvSpPr>
          <p:nvPr>
            <p:ph idx="1"/>
          </p:nvPr>
        </p:nvSpPr>
        <p:spPr/>
        <p:txBody>
          <a:bodyPr>
            <a:normAutofit/>
          </a:bodyPr>
          <a:lstStyle/>
          <a:p>
            <a:r>
              <a:rPr lang="en-US" dirty="0" smtClean="0"/>
              <a:t>“Hear now what the lord is saying</a:t>
            </a:r>
            <a:r>
              <a:rPr lang="is-IS" dirty="0" smtClean="0"/>
              <a:t>…” (6:1)</a:t>
            </a:r>
          </a:p>
          <a:p>
            <a:r>
              <a:rPr lang="is-IS" dirty="0" smtClean="0"/>
              <a:t>God recounts his faithfulness (v3-5)</a:t>
            </a:r>
          </a:p>
          <a:p>
            <a:r>
              <a:rPr lang="is-IS" dirty="0" smtClean="0"/>
              <a:t>God expresses what pleases him (v7-8)</a:t>
            </a:r>
          </a:p>
          <a:p>
            <a:r>
              <a:rPr lang="en-US" dirty="0"/>
              <a:t> </a:t>
            </a:r>
            <a:r>
              <a:rPr lang="en-US" dirty="0" smtClean="0"/>
              <a:t>Promise of Judgment</a:t>
            </a:r>
          </a:p>
          <a:p>
            <a:pPr lvl="1"/>
            <a:r>
              <a:rPr lang="en-US" sz="2800" dirty="0" smtClean="0"/>
              <a:t>“The </a:t>
            </a:r>
            <a:r>
              <a:rPr lang="en-US" sz="2800" dirty="0"/>
              <a:t>statutes of </a:t>
            </a:r>
            <a:r>
              <a:rPr lang="en-US" sz="2800" dirty="0" err="1"/>
              <a:t>Omri</a:t>
            </a:r>
            <a:r>
              <a:rPr lang="en-US" sz="2800" dirty="0"/>
              <a:t> </a:t>
            </a:r>
            <a:r>
              <a:rPr lang="en-US" sz="2800" dirty="0" smtClean="0"/>
              <a:t>And </a:t>
            </a:r>
            <a:r>
              <a:rPr lang="en-US" sz="2800" dirty="0"/>
              <a:t>all the works of the house of Ahab are observed; </a:t>
            </a:r>
            <a:r>
              <a:rPr lang="en-US" sz="2800" dirty="0" smtClean="0"/>
              <a:t>And </a:t>
            </a:r>
            <a:r>
              <a:rPr lang="en-US" sz="2800" dirty="0"/>
              <a:t>in their devices you walk. </a:t>
            </a:r>
            <a:r>
              <a:rPr lang="en-US" sz="2800" dirty="0" smtClean="0"/>
              <a:t>Therefore </a:t>
            </a:r>
            <a:r>
              <a:rPr lang="en-US" sz="2800" dirty="0"/>
              <a:t>I will give you up for destruction </a:t>
            </a:r>
            <a:r>
              <a:rPr lang="en-US" sz="2800" dirty="0" smtClean="0"/>
              <a:t>And </a:t>
            </a:r>
            <a:r>
              <a:rPr lang="en-US" sz="2800" dirty="0"/>
              <a:t>your inhabitants for derision, </a:t>
            </a:r>
            <a:r>
              <a:rPr lang="en-US" sz="2800" dirty="0" smtClean="0"/>
              <a:t>And </a:t>
            </a:r>
            <a:r>
              <a:rPr lang="en-US" sz="2800" dirty="0"/>
              <a:t>you will bear the reproach of My people</a:t>
            </a:r>
            <a:r>
              <a:rPr lang="en-US" sz="2800" dirty="0" smtClean="0"/>
              <a:t>.” (v16)</a:t>
            </a:r>
            <a:endParaRPr lang="en-US" sz="2800" dirty="0"/>
          </a:p>
        </p:txBody>
      </p:sp>
    </p:spTree>
    <p:extLst>
      <p:ext uri="{BB962C8B-B14F-4D97-AF65-F5344CB8AC3E}">
        <p14:creationId xmlns:p14="http://schemas.microsoft.com/office/powerpoint/2010/main" val="4626264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IV. </a:t>
            </a:r>
            <a:r>
              <a:rPr lang="en-US" dirty="0"/>
              <a:t>Lament then Hope for the Nation (7</a:t>
            </a:r>
            <a:r>
              <a:rPr lang="en-US" dirty="0" smtClean="0"/>
              <a:t>)</a:t>
            </a:r>
            <a:endParaRPr lang="en-US" dirty="0"/>
          </a:p>
        </p:txBody>
      </p:sp>
      <p:sp>
        <p:nvSpPr>
          <p:cNvPr id="3" name="Content Placeholder 2"/>
          <p:cNvSpPr>
            <a:spLocks noGrp="1"/>
          </p:cNvSpPr>
          <p:nvPr>
            <p:ph idx="1"/>
          </p:nvPr>
        </p:nvSpPr>
        <p:spPr>
          <a:xfrm>
            <a:off x="838200" y="1825624"/>
            <a:ext cx="10515600" cy="4724465"/>
          </a:xfrm>
        </p:spPr>
        <p:txBody>
          <a:bodyPr>
            <a:normAutofit/>
          </a:bodyPr>
          <a:lstStyle/>
          <a:p>
            <a:r>
              <a:rPr lang="en-US" dirty="0" smtClean="0"/>
              <a:t>Micah Laments (7:1-6)</a:t>
            </a:r>
          </a:p>
          <a:p>
            <a:pPr lvl="1"/>
            <a:r>
              <a:rPr lang="en-US" dirty="0" smtClean="0"/>
              <a:t>“Woe is me, for I am like a fruit-picker with no ripe fruit!”  (v1-2)</a:t>
            </a:r>
          </a:p>
          <a:p>
            <a:pPr lvl="1"/>
            <a:r>
              <a:rPr lang="en-US" dirty="0" smtClean="0"/>
              <a:t>“The best of them is like a briar” (v4)</a:t>
            </a:r>
          </a:p>
          <a:p>
            <a:pPr lvl="1"/>
            <a:r>
              <a:rPr lang="en-US" dirty="0" smtClean="0"/>
              <a:t>“A man’s enemies are the men of his own household” (v6)</a:t>
            </a:r>
          </a:p>
        </p:txBody>
      </p:sp>
    </p:spTree>
    <p:extLst>
      <p:ext uri="{BB962C8B-B14F-4D97-AF65-F5344CB8AC3E}">
        <p14:creationId xmlns:p14="http://schemas.microsoft.com/office/powerpoint/2010/main" val="1471287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IV. </a:t>
            </a:r>
            <a:r>
              <a:rPr lang="en-US" dirty="0"/>
              <a:t>Lament then Hope for the Nation (7</a:t>
            </a:r>
            <a:r>
              <a:rPr lang="en-US" dirty="0" smtClean="0"/>
              <a:t>)</a:t>
            </a:r>
            <a:endParaRPr lang="en-US" dirty="0"/>
          </a:p>
        </p:txBody>
      </p:sp>
      <p:sp>
        <p:nvSpPr>
          <p:cNvPr id="3" name="Content Placeholder 2"/>
          <p:cNvSpPr>
            <a:spLocks noGrp="1"/>
          </p:cNvSpPr>
          <p:nvPr>
            <p:ph idx="1"/>
          </p:nvPr>
        </p:nvSpPr>
        <p:spPr>
          <a:xfrm>
            <a:off x="838200" y="1825624"/>
            <a:ext cx="10515600" cy="4724465"/>
          </a:xfrm>
        </p:spPr>
        <p:txBody>
          <a:bodyPr>
            <a:normAutofit/>
          </a:bodyPr>
          <a:lstStyle/>
          <a:p>
            <a:r>
              <a:rPr lang="en-US" dirty="0" smtClean="0"/>
              <a:t>Hope: Confident expectation based on Promise of God. (7:7-20)</a:t>
            </a:r>
          </a:p>
          <a:p>
            <a:pPr lvl="1"/>
            <a:r>
              <a:rPr lang="en-US" dirty="0" smtClean="0"/>
              <a:t> “But as for me, I will watch expectantly for the LORD; I will wait for the God of my salvation. My God will hear me.” (v7)</a:t>
            </a:r>
          </a:p>
          <a:p>
            <a:pPr lvl="1"/>
            <a:r>
              <a:rPr lang="en-US" dirty="0"/>
              <a:t>R</a:t>
            </a:r>
            <a:r>
              <a:rPr lang="en-US" dirty="0" smtClean="0"/>
              <a:t>ead 18-20. What two things are promised and why does Micah rely on them? </a:t>
            </a:r>
            <a:endParaRPr lang="en-US" dirty="0"/>
          </a:p>
        </p:txBody>
      </p:sp>
    </p:spTree>
    <p:extLst>
      <p:ext uri="{BB962C8B-B14F-4D97-AF65-F5344CB8AC3E}">
        <p14:creationId xmlns:p14="http://schemas.microsoft.com/office/powerpoint/2010/main" val="1617708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82573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Introductory Issues</a:t>
            </a:r>
            <a:endParaRPr lang="en-US" dirty="0"/>
          </a:p>
        </p:txBody>
      </p:sp>
      <p:sp>
        <p:nvSpPr>
          <p:cNvPr id="3" name="Content Placeholder 2"/>
          <p:cNvSpPr>
            <a:spLocks noGrp="1"/>
          </p:cNvSpPr>
          <p:nvPr>
            <p:ph idx="1"/>
          </p:nvPr>
        </p:nvSpPr>
        <p:spPr/>
        <p:txBody>
          <a:bodyPr/>
          <a:lstStyle/>
          <a:p>
            <a:r>
              <a:rPr lang="en-US" dirty="0" smtClean="0"/>
              <a:t>Author: Micah (1:1)</a:t>
            </a:r>
          </a:p>
          <a:p>
            <a:r>
              <a:rPr lang="en-US" dirty="0" smtClean="0"/>
              <a:t>Date: 730-670BC “reign of </a:t>
            </a:r>
            <a:r>
              <a:rPr lang="en-US" dirty="0" err="1" smtClean="0"/>
              <a:t>Jotham</a:t>
            </a:r>
            <a:r>
              <a:rPr lang="en-US" dirty="0" smtClean="0"/>
              <a:t>, Ahaz, and Hezekiah” (1:1)</a:t>
            </a:r>
          </a:p>
          <a:p>
            <a:r>
              <a:rPr lang="en-US" dirty="0" smtClean="0"/>
              <a:t>Purpose/Message: To proclaim to all Israel its sins, using Assyrian invasion in North as evidence of coming judgment and to encourage repentance. (3:8=key verse)</a:t>
            </a:r>
            <a:endParaRPr lang="en-US" dirty="0"/>
          </a:p>
        </p:txBody>
      </p:sp>
    </p:spTree>
    <p:extLst>
      <p:ext uri="{BB962C8B-B14F-4D97-AF65-F5344CB8AC3E}">
        <p14:creationId xmlns:p14="http://schemas.microsoft.com/office/powerpoint/2010/main" val="15695265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a:bodyPr>
          <a:lstStyle/>
          <a:p>
            <a:r>
              <a:rPr lang="en-US" dirty="0" smtClean="0"/>
              <a:t>2 Kings 15:32-20:21; 2 Chronicles </a:t>
            </a:r>
            <a:r>
              <a:rPr lang="en-US" dirty="0" err="1" smtClean="0"/>
              <a:t>ch.</a:t>
            </a:r>
            <a:r>
              <a:rPr lang="en-US" dirty="0" smtClean="0"/>
              <a:t> 27-32</a:t>
            </a:r>
          </a:p>
          <a:p>
            <a:r>
              <a:rPr lang="en-US" dirty="0" err="1" smtClean="0"/>
              <a:t>Jotham</a:t>
            </a:r>
            <a:r>
              <a:rPr lang="en-US" dirty="0" smtClean="0"/>
              <a:t>:</a:t>
            </a:r>
          </a:p>
          <a:p>
            <a:pPr lvl="1"/>
            <a:r>
              <a:rPr lang="en-US" dirty="0" smtClean="0"/>
              <a:t>“did what was right in eyes of Lord” </a:t>
            </a:r>
          </a:p>
          <a:p>
            <a:pPr lvl="1"/>
            <a:r>
              <a:rPr lang="en-US" dirty="0" smtClean="0"/>
              <a:t>coregent with son, Ahaz in latter years</a:t>
            </a:r>
          </a:p>
          <a:p>
            <a:pPr lvl="1"/>
            <a:r>
              <a:rPr lang="en-US" dirty="0" smtClean="0"/>
              <a:t>when offered a treaty with </a:t>
            </a:r>
            <a:r>
              <a:rPr lang="en-US" dirty="0" err="1" smtClean="0"/>
              <a:t>Syro-Ephraimitic</a:t>
            </a:r>
            <a:r>
              <a:rPr lang="en-US" dirty="0" smtClean="0"/>
              <a:t> coalition (Northern kingdom of Israel, in league with Syria), rejected treaty, Ahaz requested help from Assyrians</a:t>
            </a:r>
          </a:p>
          <a:p>
            <a:pPr lvl="1"/>
            <a:r>
              <a:rPr lang="en-US" dirty="0" smtClean="0"/>
              <a:t>result: war between northern and southern kingdom</a:t>
            </a:r>
          </a:p>
          <a:p>
            <a:pPr lvl="1"/>
            <a:endParaRPr lang="en-US" dirty="0"/>
          </a:p>
        </p:txBody>
      </p:sp>
    </p:spTree>
    <p:extLst>
      <p:ext uri="{BB962C8B-B14F-4D97-AF65-F5344CB8AC3E}">
        <p14:creationId xmlns:p14="http://schemas.microsoft.com/office/powerpoint/2010/main" val="14908040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a:bodyPr>
          <a:lstStyle/>
          <a:p>
            <a:r>
              <a:rPr lang="en-US" dirty="0" smtClean="0"/>
              <a:t>2 Kings 15:32-20:21; 2 Chronicles </a:t>
            </a:r>
            <a:r>
              <a:rPr lang="en-US" dirty="0" err="1" smtClean="0"/>
              <a:t>ch.</a:t>
            </a:r>
            <a:r>
              <a:rPr lang="en-US" dirty="0" smtClean="0"/>
              <a:t> 27-32</a:t>
            </a:r>
          </a:p>
          <a:p>
            <a:r>
              <a:rPr lang="en-US" dirty="0" smtClean="0"/>
              <a:t>Ahaz:</a:t>
            </a:r>
          </a:p>
          <a:p>
            <a:pPr lvl="1"/>
            <a:r>
              <a:rPr lang="en-US" dirty="0" smtClean="0"/>
              <a:t>militarily failed in battle war with northern kingdom and left Judah crumbling</a:t>
            </a:r>
          </a:p>
          <a:p>
            <a:pPr lvl="1"/>
            <a:r>
              <a:rPr lang="en-US" dirty="0" smtClean="0"/>
              <a:t>When </a:t>
            </a:r>
            <a:r>
              <a:rPr lang="en-US" dirty="0"/>
              <a:t>A</a:t>
            </a:r>
            <a:r>
              <a:rPr lang="en-US" dirty="0" smtClean="0"/>
              <a:t>ssyrians finally attacked, Ahaz plundered the temple to pay them off</a:t>
            </a:r>
          </a:p>
          <a:p>
            <a:pPr lvl="1"/>
            <a:r>
              <a:rPr lang="en-US" dirty="0" smtClean="0"/>
              <a:t>sacrificed son to false God</a:t>
            </a:r>
          </a:p>
          <a:p>
            <a:pPr lvl="1"/>
            <a:r>
              <a:rPr lang="en-US" dirty="0" smtClean="0"/>
              <a:t>“walked in the ways of the kings of Israel” (2 Kgs 16:3)</a:t>
            </a:r>
          </a:p>
          <a:p>
            <a:pPr lvl="1"/>
            <a:endParaRPr lang="en-US" dirty="0"/>
          </a:p>
        </p:txBody>
      </p:sp>
    </p:spTree>
    <p:extLst>
      <p:ext uri="{BB962C8B-B14F-4D97-AF65-F5344CB8AC3E}">
        <p14:creationId xmlns:p14="http://schemas.microsoft.com/office/powerpoint/2010/main" val="1326368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a:bodyPr>
          <a:lstStyle/>
          <a:p>
            <a:r>
              <a:rPr lang="en-US" dirty="0" smtClean="0"/>
              <a:t>2 Kings 15:32-20:21; 2 Chronicles </a:t>
            </a:r>
            <a:r>
              <a:rPr lang="en-US" dirty="0" err="1" smtClean="0"/>
              <a:t>ch.</a:t>
            </a:r>
            <a:r>
              <a:rPr lang="en-US" dirty="0" smtClean="0"/>
              <a:t> 27-32</a:t>
            </a:r>
          </a:p>
          <a:p>
            <a:r>
              <a:rPr lang="en-US" dirty="0" smtClean="0"/>
              <a:t>Hezekiah:</a:t>
            </a:r>
          </a:p>
          <a:p>
            <a:pPr lvl="1"/>
            <a:r>
              <a:rPr lang="en-US" dirty="0" smtClean="0"/>
              <a:t>“Did right in the eyes of the Lord” </a:t>
            </a:r>
          </a:p>
          <a:p>
            <a:pPr lvl="1"/>
            <a:r>
              <a:rPr lang="en-US" dirty="0" smtClean="0"/>
              <a:t>Defended Judah against Assyrian attack from </a:t>
            </a:r>
            <a:r>
              <a:rPr lang="en-US" dirty="0" err="1" smtClean="0"/>
              <a:t>Shalmaneser</a:t>
            </a:r>
            <a:r>
              <a:rPr lang="en-US" dirty="0" smtClean="0"/>
              <a:t> V (727-722BC) where Northern Kingdom fell to him and Sargon</a:t>
            </a:r>
          </a:p>
          <a:p>
            <a:pPr lvl="1"/>
            <a:r>
              <a:rPr lang="en-US" dirty="0" smtClean="0"/>
              <a:t>Became sole regent in 715 and purified temple, offered sacrifices for people. </a:t>
            </a:r>
          </a:p>
          <a:p>
            <a:pPr lvl="1"/>
            <a:endParaRPr lang="en-US" dirty="0"/>
          </a:p>
        </p:txBody>
      </p:sp>
    </p:spTree>
    <p:extLst>
      <p:ext uri="{BB962C8B-B14F-4D97-AF65-F5344CB8AC3E}">
        <p14:creationId xmlns:p14="http://schemas.microsoft.com/office/powerpoint/2010/main" val="73998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a:bodyPr>
          <a:lstStyle/>
          <a:p>
            <a:r>
              <a:rPr lang="en-US" dirty="0" smtClean="0"/>
              <a:t>2 Kings 15:32-20:21; 2 Chronicles </a:t>
            </a:r>
            <a:r>
              <a:rPr lang="en-US" dirty="0" err="1" smtClean="0"/>
              <a:t>ch.</a:t>
            </a:r>
            <a:r>
              <a:rPr lang="en-US" dirty="0" smtClean="0"/>
              <a:t> 27-32</a:t>
            </a:r>
          </a:p>
          <a:p>
            <a:r>
              <a:rPr lang="en-US" dirty="0" smtClean="0"/>
              <a:t>Hezekiah:</a:t>
            </a:r>
          </a:p>
          <a:p>
            <a:pPr lvl="1"/>
            <a:r>
              <a:rPr lang="en-US" dirty="0" smtClean="0"/>
              <a:t>Destroyed Bronze serpent of Moses (which had become an idolatrous symbol)</a:t>
            </a:r>
          </a:p>
          <a:p>
            <a:pPr lvl="1"/>
            <a:r>
              <a:rPr lang="en-US" dirty="0" smtClean="0"/>
              <a:t>during </a:t>
            </a:r>
            <a:r>
              <a:rPr lang="en-US" dirty="0" err="1" smtClean="0"/>
              <a:t>Sennachrib’s</a:t>
            </a:r>
            <a:r>
              <a:rPr lang="en-US" dirty="0" smtClean="0"/>
              <a:t> (Assyrian king after Sargon) campaign which destroyed 46 Judean cities, famously including Lachish, Hezekiah prayed and God struck down 185,000 Assyrians in single night before they could pillage Jerusalem</a:t>
            </a:r>
          </a:p>
          <a:p>
            <a:pPr lvl="1"/>
            <a:endParaRPr lang="en-US" dirty="0"/>
          </a:p>
        </p:txBody>
      </p:sp>
    </p:spTree>
    <p:extLst>
      <p:ext uri="{BB962C8B-B14F-4D97-AF65-F5344CB8AC3E}">
        <p14:creationId xmlns:p14="http://schemas.microsoft.com/office/powerpoint/2010/main" val="16264943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50845" y="0"/>
            <a:ext cx="9195051" cy="6837890"/>
          </a:xfrm>
          <a:prstGeom prst="rect">
            <a:avLst/>
          </a:prstGeom>
        </p:spPr>
      </p:pic>
    </p:spTree>
    <p:extLst>
      <p:ext uri="{BB962C8B-B14F-4D97-AF65-F5344CB8AC3E}">
        <p14:creationId xmlns:p14="http://schemas.microsoft.com/office/powerpoint/2010/main" val="11385415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0"/>
            <a:ext cx="9727659" cy="6858000"/>
          </a:xfrm>
        </p:spPr>
      </p:pic>
    </p:spTree>
    <p:extLst>
      <p:ext uri="{BB962C8B-B14F-4D97-AF65-F5344CB8AC3E}">
        <p14:creationId xmlns:p14="http://schemas.microsoft.com/office/powerpoint/2010/main" val="1251622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1030</TotalTime>
  <Words>1434</Words>
  <Application>Microsoft Macintosh PowerPoint</Application>
  <PresentationFormat>Widescreen</PresentationFormat>
  <Paragraphs>130</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Calisto MT</vt:lpstr>
      <vt:lpstr>Office Theme</vt:lpstr>
      <vt:lpstr>Micah</vt:lpstr>
      <vt:lpstr>Outline</vt:lpstr>
      <vt:lpstr>Introductory Issues</vt:lpstr>
      <vt:lpstr>Background</vt:lpstr>
      <vt:lpstr>Background</vt:lpstr>
      <vt:lpstr>Background</vt:lpstr>
      <vt:lpstr>Background</vt:lpstr>
      <vt:lpstr>PowerPoint Presentation</vt:lpstr>
      <vt:lpstr>Background</vt:lpstr>
      <vt:lpstr>Micah Distinctives</vt:lpstr>
      <vt:lpstr>Text</vt:lpstr>
      <vt:lpstr>I. Oracle Concerning Sin (1-2)</vt:lpstr>
      <vt:lpstr>I. Oracle Concerning Sin (1-2)</vt:lpstr>
      <vt:lpstr>PowerPoint Presentation</vt:lpstr>
      <vt:lpstr>I. Oracle Concerning Sin (1-2)</vt:lpstr>
      <vt:lpstr>I. Oracle Concerning Sin (1-2)</vt:lpstr>
      <vt:lpstr>II. Oracle Concerning Leaders and Kingdom (3-5)</vt:lpstr>
      <vt:lpstr>II. Oracle Concerning Leaders and Kingdom (3-5)</vt:lpstr>
      <vt:lpstr>II. Oracle Concerning Leaders and Kingdom (3-5)</vt:lpstr>
      <vt:lpstr>II. Oracle Concerning Leaders and Kingdom (3-5)</vt:lpstr>
      <vt:lpstr>PowerPoint Presentation</vt:lpstr>
      <vt:lpstr>II. Oracle Concerning Leaders and Kingdom (3-5)</vt:lpstr>
      <vt:lpstr>III. Oracle Concerning Idolatry (6)</vt:lpstr>
      <vt:lpstr>IV. Lament then Hope for the Nation (7)</vt:lpstr>
      <vt:lpstr>IV. Lament then Hope for the Nation (7)</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Micah</dc:title>
  <dc:creator>meeeeeeewith7es@gmail.com</dc:creator>
  <cp:lastModifiedBy>meeeeeeewith7es@gmail.com</cp:lastModifiedBy>
  <cp:revision>20</cp:revision>
  <dcterms:created xsi:type="dcterms:W3CDTF">2017-10-21T18:00:13Z</dcterms:created>
  <dcterms:modified xsi:type="dcterms:W3CDTF">2017-12-16T16:43:35Z</dcterms:modified>
</cp:coreProperties>
</file>