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8" r:id="rId7"/>
    <p:sldId id="260" r:id="rId8"/>
    <p:sldId id="262" r:id="rId9"/>
    <p:sldId id="265" r:id="rId10"/>
    <p:sldId id="263" r:id="rId11"/>
    <p:sldId id="266" r:id="rId12"/>
    <p:sldId id="26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F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33"/>
    <p:restoredTop sz="94702"/>
  </p:normalViewPr>
  <p:slideViewPr>
    <p:cSldViewPr snapToGrid="0" snapToObjects="1">
      <p:cViewPr>
        <p:scale>
          <a:sx n="54" d="100"/>
          <a:sy n="54" d="100"/>
        </p:scale>
        <p:origin x="177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93002-EF5E-044F-977E-1A1BBD1847CF}" type="datetimeFigureOut">
              <a:rPr lang="en-US" smtClean="0"/>
              <a:t>12/5/17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3E5A4-DD50-8441-9231-8359148C4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1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9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6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5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0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7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9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0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3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4A0EE-BC12-AD49-AB00-78B75EB1D941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200D6-11C4-C748-80D3-660F627FB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8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12700" dist="101600" dir="2700000" algn="tl" rotWithShape="0">
              <a:prstClr val="black"/>
            </a:outerShdw>
          </a:effectLst>
          <a:latin typeface="Didot" charset="0"/>
          <a:ea typeface="Didot" charset="0"/>
          <a:cs typeface="Dido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b="1" i="0" kern="1200">
          <a:solidFill>
            <a:schemeClr val="bg1"/>
          </a:solidFill>
          <a:effectLst>
            <a:outerShdw blurRad="12700" dist="76200" dir="2700000" algn="tl" rotWithShape="0">
              <a:prstClr val="black"/>
            </a:outerShdw>
          </a:effectLst>
          <a:latin typeface="Didot" charset="0"/>
          <a:ea typeface="Didot" charset="0"/>
          <a:cs typeface="Dido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b="1" i="0" kern="1200">
          <a:solidFill>
            <a:schemeClr val="bg1"/>
          </a:solidFill>
          <a:effectLst>
            <a:outerShdw blurRad="12700" dist="76200" dir="2700000" algn="tl" rotWithShape="0">
              <a:prstClr val="black"/>
            </a:outerShdw>
          </a:effectLst>
          <a:latin typeface="Didot" charset="0"/>
          <a:ea typeface="Didot" charset="0"/>
          <a:cs typeface="Dido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b="1" i="0" kern="1200">
          <a:solidFill>
            <a:schemeClr val="bg1"/>
          </a:solidFill>
          <a:effectLst>
            <a:outerShdw blurRad="12700" dist="76200" dir="2700000" algn="tl" rotWithShape="0">
              <a:prstClr val="black"/>
            </a:outerShdw>
          </a:effectLst>
          <a:latin typeface="Didot" charset="0"/>
          <a:ea typeface="Didot" charset="0"/>
          <a:cs typeface="Dido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chemeClr val="bg1"/>
          </a:solidFill>
          <a:effectLst>
            <a:outerShdw blurRad="12700" dist="76200" dir="2700000" algn="tl" rotWithShape="0">
              <a:prstClr val="black"/>
            </a:outerShdw>
          </a:effectLst>
          <a:latin typeface="Didot" charset="0"/>
          <a:ea typeface="Didot" charset="0"/>
          <a:cs typeface="Dido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chemeClr val="bg1"/>
          </a:solidFill>
          <a:effectLst>
            <a:outerShdw blurRad="12700" dist="76200" dir="2700000" algn="tl" rotWithShape="0">
              <a:prstClr val="black"/>
            </a:outerShdw>
          </a:effectLst>
          <a:latin typeface="Didot" charset="0"/>
          <a:ea typeface="Didot" charset="0"/>
          <a:cs typeface="Dido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Obadiah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509761" y="6110548"/>
            <a:ext cx="1767840" cy="7474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By Stephen </a:t>
            </a:r>
            <a:r>
              <a:rPr lang="en-US" sz="1400" dirty="0" err="1" smtClean="0">
                <a:solidFill>
                  <a:schemeClr val="bg1"/>
                </a:solidFill>
              </a:rPr>
              <a:t>Curto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For </a:t>
            </a:r>
            <a:r>
              <a:rPr lang="en-US" sz="1400" dirty="0" err="1" smtClean="0">
                <a:solidFill>
                  <a:schemeClr val="bg1"/>
                </a:solidFill>
              </a:rPr>
              <a:t>Homegroup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r"/>
            <a:r>
              <a:rPr lang="en-US" sz="1400" smtClean="0">
                <a:solidFill>
                  <a:schemeClr val="bg1"/>
                </a:solidFill>
              </a:rPr>
              <a:t>December 3</a:t>
            </a:r>
            <a:r>
              <a:rPr lang="en-US" sz="1400" smtClean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2017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156535"/>
            <a:ext cx="626853" cy="62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179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The Day of the Lord (15-21)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 smtClean="0"/>
              <a:t>Judgment on the nations (15-16)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“The Day of the Lord is coming on all the nations, as you have done it will be done to you” (v15)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“Just as you drank on the holy mountain, all the nations will drink continually</a:t>
            </a:r>
            <a:r>
              <a:rPr lang="is-IS" dirty="0" smtClean="0"/>
              <a:t>…” (v16)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is-IS" dirty="0" smtClean="0"/>
              <a:t>What is meant by this metaphor/pun?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9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The Day of the Lord (15-21)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B. Restoration of Israel (17-21)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“But on Mount Zion there will be those who escape and it will be Holy.” (v17)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Jacob a fire</a:t>
            </a:r>
            <a:r>
              <a:rPr lang="is-IS" dirty="0" smtClean="0"/>
              <a:t>… Esau a stubble? (v18)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dirty="0" smtClean="0"/>
              <a:t>What all does he promise will happen in vs. 19-21?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dirty="0" smtClean="0"/>
              <a:t>Have those things happened?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dirty="0" smtClean="0"/>
              <a:t>What period of time is being described?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4074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996" t="38688" r="17462" b="7430"/>
          <a:stretch/>
        </p:blipFill>
        <p:spPr>
          <a:xfrm>
            <a:off x="5240740" y="-978701"/>
            <a:ext cx="6951260" cy="78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Introductory Issues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3617"/>
          </a:xfrm>
        </p:spPr>
        <p:txBody>
          <a:bodyPr>
            <a:normAutofit/>
          </a:bodyPr>
          <a:lstStyle/>
          <a:p>
            <a:r>
              <a:rPr lang="en-US" dirty="0" smtClean="0"/>
              <a:t>Author: Obadiah (v1)</a:t>
            </a:r>
          </a:p>
          <a:p>
            <a:pPr lvl="1"/>
            <a:r>
              <a:rPr lang="en-US" dirty="0" smtClean="0"/>
              <a:t>Theophoric name “servant of Yahweh”</a:t>
            </a:r>
          </a:p>
          <a:p>
            <a:pPr lvl="1"/>
            <a:r>
              <a:rPr lang="en-US" dirty="0" smtClean="0"/>
              <a:t>common name in OT </a:t>
            </a:r>
          </a:p>
          <a:p>
            <a:pPr lvl="1"/>
            <a:r>
              <a:rPr lang="en-US" dirty="0" smtClean="0"/>
              <a:t>1 Kings 18:3-6?</a:t>
            </a:r>
          </a:p>
          <a:p>
            <a:r>
              <a:rPr lang="en-US" dirty="0" smtClean="0"/>
              <a:t>Date: </a:t>
            </a:r>
            <a:r>
              <a:rPr lang="en-US" dirty="0" err="1" smtClean="0"/>
              <a:t>approx</a:t>
            </a:r>
            <a:r>
              <a:rPr lang="en-US" dirty="0" smtClean="0"/>
              <a:t> 845 BC (Reign of </a:t>
            </a:r>
            <a:r>
              <a:rPr lang="en-US" dirty="0" err="1" smtClean="0"/>
              <a:t>Jehoram</a:t>
            </a:r>
            <a:r>
              <a:rPr lang="en-US" dirty="0" smtClean="0"/>
              <a:t>)</a:t>
            </a:r>
          </a:p>
          <a:p>
            <a:r>
              <a:rPr lang="en-US" dirty="0" smtClean="0"/>
              <a:t>Audience: Edom (v1)</a:t>
            </a:r>
          </a:p>
          <a:p>
            <a:r>
              <a:rPr lang="en-US" dirty="0" smtClean="0"/>
              <a:t>Purpose/Message: To contrast the eternal states of Judah and Edom, and pronounce judgment on those who oppose the Lord.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06" y="0"/>
            <a:ext cx="4277894" cy="3416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8991" y="3368842"/>
            <a:ext cx="339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“Isaac Blessing Jacob” by </a:t>
            </a:r>
            <a:r>
              <a:rPr lang="en-US" dirty="0" err="1">
                <a:solidFill>
                  <a:schemeClr val="bg1"/>
                </a:solidFill>
              </a:rPr>
              <a:t>Gerrit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Willemsz</a:t>
            </a:r>
            <a:r>
              <a:rPr lang="en-US" dirty="0" smtClean="0">
                <a:solidFill>
                  <a:schemeClr val="bg1"/>
                </a:solidFill>
              </a:rPr>
              <a:t> Horst (1612 </a:t>
            </a:r>
            <a:r>
              <a:rPr lang="en-US" dirty="0">
                <a:solidFill>
                  <a:schemeClr val="bg1"/>
                </a:solidFill>
              </a:rPr>
              <a:t>- 1652)</a:t>
            </a:r>
          </a:p>
        </p:txBody>
      </p:sp>
    </p:spTree>
    <p:extLst>
      <p:ext uri="{BB962C8B-B14F-4D97-AF65-F5344CB8AC3E}">
        <p14:creationId xmlns:p14="http://schemas.microsoft.com/office/powerpoint/2010/main" val="4048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2260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2 Kings 8:16-22, 2 Chronicles 21</a:t>
            </a:r>
          </a:p>
          <a:p>
            <a:r>
              <a:rPr lang="en-US" dirty="0" err="1" smtClean="0"/>
              <a:t>Jehoram</a:t>
            </a:r>
            <a:r>
              <a:rPr lang="en-US" dirty="0"/>
              <a:t> </a:t>
            </a:r>
            <a:r>
              <a:rPr lang="en-US" dirty="0" smtClean="0"/>
              <a:t>(Son of Good King </a:t>
            </a:r>
            <a:r>
              <a:rPr lang="en-US" dirty="0" err="1" smtClean="0"/>
              <a:t>Jehosaphat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King at 32, reigns 8 years</a:t>
            </a:r>
          </a:p>
          <a:p>
            <a:pPr lvl="1"/>
            <a:r>
              <a:rPr lang="en-US" dirty="0" smtClean="0"/>
              <a:t>Kills all his younger brothers, married to </a:t>
            </a:r>
            <a:r>
              <a:rPr lang="en-US" dirty="0" err="1" smtClean="0"/>
              <a:t>Athaliah</a:t>
            </a:r>
            <a:r>
              <a:rPr lang="en-US" dirty="0"/>
              <a:t> </a:t>
            </a:r>
            <a:r>
              <a:rPr lang="en-US" dirty="0" smtClean="0"/>
              <a:t>(Ahab’s daughter)</a:t>
            </a:r>
          </a:p>
          <a:p>
            <a:pPr lvl="1"/>
            <a:r>
              <a:rPr lang="en-US" dirty="0" smtClean="0"/>
              <a:t>“Walks in the ways of the kings of Israel” (2 </a:t>
            </a:r>
            <a:r>
              <a:rPr lang="en-US" dirty="0" err="1" smtClean="0"/>
              <a:t>Chron</a:t>
            </a:r>
            <a:r>
              <a:rPr lang="en-US" dirty="0" smtClean="0"/>
              <a:t> 21:6)</a:t>
            </a:r>
          </a:p>
          <a:p>
            <a:pPr lvl="1"/>
            <a:r>
              <a:rPr lang="en-US" dirty="0" smtClean="0"/>
              <a:t>warred with Edom, but did not subdue them </a:t>
            </a:r>
          </a:p>
          <a:p>
            <a:pPr lvl="1"/>
            <a:r>
              <a:rPr lang="en-US" dirty="0" smtClean="0"/>
              <a:t>Allowed Philistines and Arabs to ransack Jerusalem (2 </a:t>
            </a:r>
            <a:r>
              <a:rPr lang="en-US" dirty="0" err="1" smtClean="0"/>
              <a:t>Chron</a:t>
            </a:r>
            <a:r>
              <a:rPr lang="en-US" dirty="0" smtClean="0"/>
              <a:t> 21:16-17)</a:t>
            </a:r>
          </a:p>
          <a:p>
            <a:pPr lvl="1"/>
            <a:r>
              <a:rPr lang="en-US" dirty="0" smtClean="0"/>
              <a:t>Had </a:t>
            </a:r>
            <a:r>
              <a:rPr lang="en-US" dirty="0" err="1" smtClean="0"/>
              <a:t>Ahaziah</a:t>
            </a:r>
            <a:r>
              <a:rPr lang="en-US" dirty="0" smtClean="0"/>
              <a:t> (his youngest son) when he was 18</a:t>
            </a:r>
          </a:p>
          <a:p>
            <a:pPr lvl="1"/>
            <a:r>
              <a:rPr lang="en-US" dirty="0" smtClean="0"/>
              <a:t>died by a prophecy of Elijah, intestinal sickness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52347" cy="4351338"/>
          </a:xfrm>
        </p:spPr>
        <p:txBody>
          <a:bodyPr/>
          <a:lstStyle/>
          <a:p>
            <a:r>
              <a:rPr lang="en-US" dirty="0" smtClean="0"/>
              <a:t>History of Edom</a:t>
            </a:r>
          </a:p>
          <a:p>
            <a:pPr lvl="1"/>
            <a:r>
              <a:rPr lang="en-US" dirty="0" smtClean="0"/>
              <a:t>Descendants of Esau (Isaac’s first-born son)</a:t>
            </a:r>
          </a:p>
          <a:p>
            <a:pPr lvl="1"/>
            <a:r>
              <a:rPr lang="en-US" dirty="0" smtClean="0"/>
              <a:t>“Edom” means “Red” Famous for their geographic region with red-colored sand, and their pater’s red hair</a:t>
            </a:r>
          </a:p>
          <a:p>
            <a:pPr lvl="1"/>
            <a:r>
              <a:rPr lang="en-US" dirty="0" smtClean="0"/>
              <a:t>Warred with Israel and Judah repeatedly (</a:t>
            </a:r>
            <a:r>
              <a:rPr lang="en-US" dirty="0" err="1" smtClean="0"/>
              <a:t>Num</a:t>
            </a:r>
            <a:r>
              <a:rPr lang="en-US" dirty="0" smtClean="0"/>
              <a:t> 20:14-21; 1 Sam 14:47; 2 Sam 8:14; 1 Kings 11:14; 2 </a:t>
            </a:r>
            <a:r>
              <a:rPr lang="en-US" dirty="0" err="1" smtClean="0"/>
              <a:t>Chron</a:t>
            </a:r>
            <a:r>
              <a:rPr lang="en-US" dirty="0" smtClean="0"/>
              <a:t> 21:8-10)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10" y="1467853"/>
            <a:ext cx="3696790" cy="4018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753" y="5438274"/>
            <a:ext cx="369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“The </a:t>
            </a:r>
            <a:r>
              <a:rPr lang="en-US" dirty="0">
                <a:solidFill>
                  <a:schemeClr val="bg1"/>
                </a:solidFill>
              </a:rPr>
              <a:t>Reconciliation of Jacob and </a:t>
            </a:r>
            <a:r>
              <a:rPr lang="en-US" dirty="0" smtClean="0">
                <a:solidFill>
                  <a:schemeClr val="bg1"/>
                </a:solidFill>
              </a:rPr>
              <a:t>Esau” by </a:t>
            </a:r>
            <a:r>
              <a:rPr lang="en-US" dirty="0">
                <a:solidFill>
                  <a:schemeClr val="bg1"/>
                </a:solidFill>
              </a:rPr>
              <a:t>Peter Paul Rubens,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1624.</a:t>
            </a:r>
          </a:p>
        </p:txBody>
      </p:sp>
    </p:spTree>
    <p:extLst>
      <p:ext uri="{BB962C8B-B14F-4D97-AF65-F5344CB8AC3E}">
        <p14:creationId xmlns:p14="http://schemas.microsoft.com/office/powerpoint/2010/main" val="5512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295" y="-240632"/>
            <a:ext cx="5958084" cy="70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6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Outline: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dirty="0" smtClean="0"/>
              <a:t>Edom’s Doom (1-14)</a:t>
            </a:r>
          </a:p>
          <a:p>
            <a:pPr marL="1028700" lvl="1" indent="-5715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 smtClean="0"/>
              <a:t>The coming destruction (1-9)</a:t>
            </a:r>
          </a:p>
          <a:p>
            <a:pPr marL="1028700" lvl="1" indent="-5715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 smtClean="0"/>
              <a:t>The sins that brought it (10-14)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dirty="0" smtClean="0"/>
              <a:t>The Day of the Lord (15-21)</a:t>
            </a:r>
          </a:p>
          <a:p>
            <a:pPr marL="1028700" lvl="1" indent="-5715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 smtClean="0"/>
              <a:t>Judgment on the nations (15-16)</a:t>
            </a:r>
          </a:p>
          <a:p>
            <a:pPr marL="1028700" lvl="1" indent="-5715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 smtClean="0"/>
              <a:t>Restoration of Israel (17-21)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0874"/>
            <a:ext cx="5029199" cy="3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Edom’s Doom (1-14)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2" y="2012365"/>
            <a:ext cx="11264417" cy="453281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A. The Coming Destruction (1-9)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“I will make you small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    among the nations” (v2)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“The pride of your heart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    deceives you” (v3)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“Will I not on that day destroy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    the wise men out of Edom and understanding out of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    Mount Esau?” (v8)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784" y="0"/>
            <a:ext cx="6020795" cy="45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Edom’s Doom (1-14)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B. The sins that brought it (v10-14)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“Because of the violence you have done to your brother Jacob</a:t>
            </a:r>
            <a:r>
              <a:rPr lang="is-IS" dirty="0" smtClean="0"/>
              <a:t>…” (v10)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dirty="0" smtClean="0"/>
              <a:t>“On the day that you stood aloof... and strangers carried off his wealth...” (v11)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is-IS" dirty="0" smtClean="0"/>
              <a:t>What day is being described? (cf. 2 Chron 21:16-17)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dirty="0" smtClean="0"/>
              <a:t>Do not gloat/rejoice/loot... (v12-14)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s-I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18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585</Words>
  <Application>Microsoft Macintosh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Didot</vt:lpstr>
      <vt:lpstr>Office Theme</vt:lpstr>
      <vt:lpstr>Obadiah</vt:lpstr>
      <vt:lpstr>Outline</vt:lpstr>
      <vt:lpstr>Introductory Issues</vt:lpstr>
      <vt:lpstr>Background</vt:lpstr>
      <vt:lpstr>Background</vt:lpstr>
      <vt:lpstr>PowerPoint Presentation</vt:lpstr>
      <vt:lpstr>Text</vt:lpstr>
      <vt:lpstr>I. Edom’s Doom (1-14)</vt:lpstr>
      <vt:lpstr>I. Edom’s Doom (1-14)</vt:lpstr>
      <vt:lpstr>II. The Day of the Lord (15-21)</vt:lpstr>
      <vt:lpstr>II. The Day of the Lord (15-21)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Obadiah</dc:title>
  <dc:creator>meeeeeeewith7es@gmail.com</dc:creator>
  <cp:lastModifiedBy>meeeeeeewith7es@gmail.com</cp:lastModifiedBy>
  <cp:revision>14</cp:revision>
  <dcterms:created xsi:type="dcterms:W3CDTF">2017-10-21T17:10:19Z</dcterms:created>
  <dcterms:modified xsi:type="dcterms:W3CDTF">2017-12-05T17:20:33Z</dcterms:modified>
</cp:coreProperties>
</file>