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7" r:id="rId4"/>
    <p:sldId id="260" r:id="rId5"/>
    <p:sldId id="258" r:id="rId6"/>
    <p:sldId id="272" r:id="rId7"/>
    <p:sldId id="273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3"/>
    <p:restoredTop sz="94702"/>
  </p:normalViewPr>
  <p:slideViewPr>
    <p:cSldViewPr snapToGrid="0" snapToObjects="1">
      <p:cViewPr varScale="1">
        <p:scale>
          <a:sx n="94" d="100"/>
          <a:sy n="94" d="100"/>
        </p:scale>
        <p:origin x="23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D9631-93FD-E942-8A0C-902F1EE706B3}" type="datetimeFigureOut">
              <a:rPr lang="en-US" smtClean="0"/>
              <a:t>1/22/18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6B59B-04DB-8141-B083-7C4662D26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90459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E67-EB90-5F43-8A84-FD7086EFAD47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36F9-DD75-0947-9527-A04A97C1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0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E67-EB90-5F43-8A84-FD7086EFAD47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36F9-DD75-0947-9527-A04A97C1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4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E67-EB90-5F43-8A84-FD7086EFAD47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36F9-DD75-0947-9527-A04A97C1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1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30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E67-EB90-5F43-8A84-FD7086EFAD47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36F9-DD75-0947-9527-A04A97C1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E67-EB90-5F43-8A84-FD7086EFAD47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36F9-DD75-0947-9527-A04A97C1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E67-EB90-5F43-8A84-FD7086EFAD47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36F9-DD75-0947-9527-A04A97C1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E67-EB90-5F43-8A84-FD7086EFAD47}" type="datetimeFigureOut">
              <a:rPr lang="en-US" smtClean="0"/>
              <a:t>1/22/18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36F9-DD75-0947-9527-A04A97C1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6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E67-EB90-5F43-8A84-FD7086EFAD47}" type="datetimeFigureOut">
              <a:rPr lang="en-US" smtClean="0"/>
              <a:t>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36F9-DD75-0947-9527-A04A97C1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E67-EB90-5F43-8A84-FD7086EFAD47}" type="datetimeFigureOut">
              <a:rPr lang="en-US" smtClean="0"/>
              <a:t>1/22/18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36F9-DD75-0947-9527-A04A97C1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8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E67-EB90-5F43-8A84-FD7086EFAD47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36F9-DD75-0947-9527-A04A97C1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1E67-EB90-5F43-8A84-FD7086EFAD47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36F9-DD75-0947-9527-A04A97C1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2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54EEEC">
              <a:alpha val="9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54EEEC">
              <a:alpha val="95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51E67-EB90-5F43-8A84-FD7086EFAD47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636F9-DD75-0947-9527-A04A97C1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urostile" charset="0"/>
          <a:ea typeface="Eurostile" charset="0"/>
          <a:cs typeface="Eurostil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Eurostile" charset="0"/>
          <a:ea typeface="Eurostile" charset="0"/>
          <a:cs typeface="Eurostil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600" kern="1200">
          <a:solidFill>
            <a:schemeClr val="tx1"/>
          </a:solidFill>
          <a:latin typeface="Eurostile" charset="0"/>
          <a:ea typeface="Eurostile" charset="0"/>
          <a:cs typeface="Eurostil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/>
          </a:solidFill>
          <a:latin typeface="Eurostile" charset="0"/>
          <a:ea typeface="Eurostile" charset="0"/>
          <a:cs typeface="Eurostil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/>
          </a:solidFill>
          <a:latin typeface="Eurostile" charset="0"/>
          <a:ea typeface="Eurostile" charset="0"/>
          <a:cs typeface="Eurostil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Eurostile" charset="0"/>
          <a:ea typeface="Eurostile" charset="0"/>
          <a:cs typeface="Eurostil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5072" y="2487167"/>
            <a:ext cx="4413504" cy="1608011"/>
          </a:xfrm>
        </p:spPr>
        <p:txBody>
          <a:bodyPr anchor="ctr"/>
          <a:lstStyle/>
          <a:p>
            <a:r>
              <a:rPr lang="en-US" smtClean="0"/>
              <a:t>Habakkuk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71797" y="6110548"/>
            <a:ext cx="1505804" cy="747452"/>
          </a:xfrm>
          <a:prstGeom prst="rect">
            <a:avLst/>
          </a:prstGeom>
          <a:solidFill>
            <a:srgbClr val="54EEEC">
              <a:alpha val="7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By Stephen </a:t>
            </a:r>
            <a:r>
              <a:rPr lang="en-US" sz="1400" dirty="0" err="1" smtClean="0">
                <a:solidFill>
                  <a:schemeClr val="tx1"/>
                </a:solidFill>
              </a:rPr>
              <a:t>Curto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For </a:t>
            </a:r>
            <a:r>
              <a:rPr lang="en-US" sz="1400" dirty="0" err="1" smtClean="0">
                <a:solidFill>
                  <a:schemeClr val="tx1"/>
                </a:solidFill>
              </a:rPr>
              <a:t>Homegroup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January </a:t>
            </a:r>
            <a:r>
              <a:rPr lang="en-US" sz="1400" dirty="0" smtClean="0">
                <a:solidFill>
                  <a:schemeClr val="tx1"/>
                </a:solidFill>
              </a:rPr>
              <a:t>21, </a:t>
            </a:r>
            <a:r>
              <a:rPr lang="en-US" sz="1400" dirty="0" smtClean="0">
                <a:solidFill>
                  <a:schemeClr val="tx1"/>
                </a:solidFill>
              </a:rPr>
              <a:t>2018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6110548"/>
            <a:ext cx="747452" cy="74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1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God’s First Answer Promising Justice (1:5-11)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How long? Answer: Not long. (v5)</a:t>
            </a:r>
          </a:p>
          <a:p>
            <a:pPr lvl="1"/>
            <a:r>
              <a:rPr lang="en-US" dirty="0"/>
              <a:t>“I am doing something in your days” (v5)</a:t>
            </a:r>
          </a:p>
          <a:p>
            <a:r>
              <a:rPr lang="en-US" dirty="0"/>
              <a:t>I am raising up the Chaldeans (v6-11</a:t>
            </a:r>
            <a:r>
              <a:rPr lang="en-US" dirty="0" smtClean="0"/>
              <a:t>)</a:t>
            </a:r>
            <a:r>
              <a:rPr lang="is-IS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6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Raising up the Chaldeans (1:6-11)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3655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Chaldeans – Ancient name for Babylon area peoples</a:t>
            </a:r>
          </a:p>
          <a:p>
            <a:r>
              <a:rPr lang="en-US" dirty="0"/>
              <a:t>“Fierce and impetuous nation” (v6)</a:t>
            </a:r>
          </a:p>
          <a:p>
            <a:r>
              <a:rPr lang="en-US" dirty="0"/>
              <a:t>“It’s justice and authority proceeds from itself.” (v7)</a:t>
            </a:r>
          </a:p>
          <a:p>
            <a:r>
              <a:rPr lang="en-US" dirty="0"/>
              <a:t>Powerful cavalry (v8)</a:t>
            </a:r>
          </a:p>
          <a:p>
            <a:r>
              <a:rPr lang="en-US" dirty="0"/>
              <a:t>A swift conquering nation (v9-11a)</a:t>
            </a:r>
          </a:p>
          <a:p>
            <a:r>
              <a:rPr lang="en-US" dirty="0"/>
              <a:t>“But it will be held guilty, whose might is its god.” (v11b)</a:t>
            </a:r>
          </a:p>
          <a:p>
            <a:endParaRPr lang="en-US" dirty="0"/>
          </a:p>
        </p:txBody>
      </p:sp>
      <p:pic>
        <p:nvPicPr>
          <p:cNvPr id="4" name="Picture 2" descr="C:\Users\librarian\Desktop\mesop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6286" r="3545" b="-97"/>
          <a:stretch/>
        </p:blipFill>
        <p:spPr bwMode="auto">
          <a:xfrm>
            <a:off x="7874758" y="1944805"/>
            <a:ext cx="5113842" cy="411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Habakkuk’s Response to God’s Answer (1:12-2:1)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Far be it from you to do this, God! (1:12-13a)</a:t>
            </a:r>
          </a:p>
          <a:p>
            <a:pPr lvl="1"/>
            <a:r>
              <a:rPr lang="en-US" dirty="0"/>
              <a:t>“Are you not from everlasting?” (v12)</a:t>
            </a:r>
          </a:p>
          <a:p>
            <a:pPr lvl="1"/>
            <a:r>
              <a:rPr lang="en-US" dirty="0"/>
              <a:t>“Your eyes are too pure to approve evil” (v13)</a:t>
            </a:r>
          </a:p>
          <a:p>
            <a:r>
              <a:rPr lang="en-US" dirty="0"/>
              <a:t>Will the idolatrous/wicked persevere and Will the righteous be destroyed with the wicked? (1:13b-17)</a:t>
            </a:r>
          </a:p>
          <a:p>
            <a:pPr lvl="1"/>
            <a:r>
              <a:rPr lang="en-US" dirty="0"/>
              <a:t>“Why do you look with favor on those who deal treacherously?” (v13)</a:t>
            </a:r>
          </a:p>
          <a:p>
            <a:pPr lvl="1"/>
            <a:r>
              <a:rPr lang="en-US" dirty="0"/>
              <a:t>“he offers sacrifices to his net... Is he then to keep on emptying his net and mercilessly killing nations forever?” (v16-17)</a:t>
            </a:r>
          </a:p>
          <a:p>
            <a:r>
              <a:rPr lang="en-US" dirty="0"/>
              <a:t>…Well? (2:1)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48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Resolute Judgement (2:2-20)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vision should be clear and convicting (2:2-5)</a:t>
            </a:r>
          </a:p>
          <a:p>
            <a:pPr lvl="1"/>
            <a:r>
              <a:rPr lang="en-US" dirty="0"/>
              <a:t>“inscribe it on tablets that the one who reads it may run” (v2)</a:t>
            </a:r>
          </a:p>
          <a:p>
            <a:pPr lvl="1"/>
            <a:r>
              <a:rPr lang="en-US" dirty="0"/>
              <a:t>“It hastens toward the goal and it will not fail”(v3)</a:t>
            </a:r>
          </a:p>
          <a:p>
            <a:pPr lvl="1"/>
            <a:r>
              <a:rPr lang="en-US" dirty="0"/>
              <a:t>“See, as for the proud, His soul is not right within him; but the righteous will live by his faith.” (v4)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5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righteous will live by his faith” (2:4b)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sense?</a:t>
            </a:r>
          </a:p>
          <a:p>
            <a:pPr marL="457188" lvl="1" indent="0">
              <a:buNone/>
            </a:pPr>
            <a:r>
              <a:rPr lang="en-US" dirty="0"/>
              <a:t>1) Righteous people will go about their day in a state of faith.</a:t>
            </a:r>
          </a:p>
          <a:p>
            <a:pPr marL="457188" lvl="1" indent="0">
              <a:buNone/>
            </a:pPr>
            <a:r>
              <a:rPr lang="en-US" dirty="0"/>
              <a:t>2) Righteous people will be resurrected because of their faith.</a:t>
            </a:r>
          </a:p>
          <a:p>
            <a:pPr marL="457188" lvl="1" indent="0">
              <a:buNone/>
            </a:pPr>
            <a:r>
              <a:rPr lang="en-US" dirty="0"/>
              <a:t>3) Righteous people will be spared when the Chaldeans come because of their faith.</a:t>
            </a:r>
          </a:p>
          <a:p>
            <a:r>
              <a:rPr lang="en-US" dirty="0"/>
              <a:t>What are the citations?</a:t>
            </a:r>
          </a:p>
          <a:p>
            <a:pPr lvl="1"/>
            <a:r>
              <a:rPr lang="en-US" dirty="0"/>
              <a:t>Romans 1:17</a:t>
            </a:r>
          </a:p>
          <a:p>
            <a:pPr lvl="1"/>
            <a:r>
              <a:rPr lang="en-US" dirty="0"/>
              <a:t>Hebrews 10:38</a:t>
            </a:r>
          </a:p>
          <a:p>
            <a:pPr lvl="1"/>
            <a:r>
              <a:rPr lang="en-US" dirty="0"/>
              <a:t>Galatians </a:t>
            </a:r>
            <a:r>
              <a:rPr lang="en-US" dirty="0" smtClean="0"/>
              <a:t>3:11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3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Resolute Judgement (2:2-20)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Woe Pronouncements (2:6-20)</a:t>
            </a:r>
          </a:p>
          <a:p>
            <a:pPr lvl="1"/>
            <a:r>
              <a:rPr lang="en-US" dirty="0"/>
              <a:t>Woe to the Debtor (v6-8)</a:t>
            </a:r>
          </a:p>
          <a:p>
            <a:pPr lvl="1"/>
            <a:r>
              <a:rPr lang="en-US" dirty="0"/>
              <a:t>Woe to the Covetous (v9-11)</a:t>
            </a:r>
          </a:p>
          <a:p>
            <a:pPr lvl="1"/>
            <a:r>
              <a:rPr lang="en-US" dirty="0"/>
              <a:t>Woe to the Conquerors (v12-14)</a:t>
            </a:r>
          </a:p>
          <a:p>
            <a:pPr lvl="1"/>
            <a:r>
              <a:rPr lang="en-US" dirty="0"/>
              <a:t>Woe to the Licentious (v15-17)</a:t>
            </a:r>
          </a:p>
          <a:p>
            <a:pPr lvl="1"/>
            <a:r>
              <a:rPr lang="en-US" dirty="0"/>
              <a:t>Woe to the Idolatrous (v18-20)</a:t>
            </a:r>
          </a:p>
          <a:p>
            <a:r>
              <a:rPr lang="en-US" dirty="0"/>
              <a:t>Who is speaking these woes? (cf. v5-6)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67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Habakkuk’s Resolute Faith (3:1-19)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I’m afraid but I trust You. (v2-3)</a:t>
            </a:r>
          </a:p>
          <a:p>
            <a:pPr lvl="1"/>
            <a:r>
              <a:rPr lang="en-US" dirty="0"/>
              <a:t>“I heard the report about You and I fear.” (v2)</a:t>
            </a:r>
          </a:p>
          <a:p>
            <a:pPr lvl="1"/>
            <a:r>
              <a:rPr lang="en-US" dirty="0"/>
              <a:t>“In wrath remember mercy.” (v2)</a:t>
            </a:r>
          </a:p>
          <a:p>
            <a:r>
              <a:rPr lang="en-US" dirty="0"/>
              <a:t>Your powerful wrath has been shown before. (v4-15)</a:t>
            </a:r>
          </a:p>
          <a:p>
            <a:r>
              <a:rPr lang="en-US" dirty="0"/>
              <a:t>I’m afraid, but I trust You. (v16-19)</a:t>
            </a:r>
          </a:p>
          <a:p>
            <a:pPr lvl="1"/>
            <a:r>
              <a:rPr lang="en-US" dirty="0"/>
              <a:t>“I tremble” (v16)</a:t>
            </a:r>
          </a:p>
          <a:p>
            <a:pPr lvl="1"/>
            <a:r>
              <a:rPr lang="en-US" dirty="0"/>
              <a:t>“I must wait quietly for the day of distress” (v16)</a:t>
            </a:r>
          </a:p>
          <a:p>
            <a:pPr lvl="1"/>
            <a:r>
              <a:rPr lang="en-US" dirty="0"/>
              <a:t>“though _________ … yet I will exult in the Lord.” (v17-18)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70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36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Introductory Issues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Authorship</a:t>
            </a:r>
          </a:p>
          <a:p>
            <a:r>
              <a:rPr lang="en-US" dirty="0"/>
              <a:t>Habakkuk (1:1) meaning “embrace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/>
              <a:t>The poetic/musician prophet (3:19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Date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Likely in reign of Josiah (about 630BC)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065" y="680679"/>
            <a:ext cx="2576947" cy="5746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288043" y="3192473"/>
            <a:ext cx="6345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“Lo </a:t>
            </a:r>
            <a:r>
              <a:rPr lang="en-US" sz="1600" dirty="0" err="1" smtClean="0"/>
              <a:t>Zuccone</a:t>
            </a:r>
            <a:r>
              <a:rPr lang="en-US" sz="1600" dirty="0" smtClean="0"/>
              <a:t>”  (statue of the prophet Habakkuk) by Donatello 1423-1425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560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Message</a:t>
            </a:r>
          </a:p>
          <a:p>
            <a:r>
              <a:rPr lang="en-US" dirty="0"/>
              <a:t>God is sovereign and just, even when it feels like he is absent and allowing evil to reign. God will resurrect those who have faith in Him.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Key Verse</a:t>
            </a:r>
          </a:p>
          <a:p>
            <a:r>
              <a:rPr lang="en-US" dirty="0"/>
              <a:t>2:4 “The righteous will live by faith.”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4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8131"/>
          </a:xfrm>
        </p:spPr>
        <p:txBody>
          <a:bodyPr>
            <a:normAutofit/>
          </a:bodyPr>
          <a:lstStyle/>
          <a:p>
            <a:r>
              <a:rPr lang="en-US" dirty="0"/>
              <a:t>Kings of Judah (2 Kings 2-22; 2 </a:t>
            </a:r>
            <a:r>
              <a:rPr lang="en-US" dirty="0" err="1"/>
              <a:t>Chron</a:t>
            </a:r>
            <a:r>
              <a:rPr lang="en-US" dirty="0"/>
              <a:t> 33-34)</a:t>
            </a:r>
          </a:p>
          <a:p>
            <a:pPr lvl="1"/>
            <a:r>
              <a:rPr lang="en-US" dirty="0"/>
              <a:t>Manasseh: (696-642 BC)</a:t>
            </a:r>
          </a:p>
          <a:p>
            <a:pPr lvl="2"/>
            <a:r>
              <a:rPr lang="en-US" sz="2800" dirty="0"/>
              <a:t>Manasseh succeeds Hezekiah and does evil in the sight of the lord (Probably most evil king of Judah)</a:t>
            </a:r>
          </a:p>
          <a:p>
            <a:pPr lvl="2"/>
            <a:r>
              <a:rPr lang="en-US" sz="2800" dirty="0"/>
              <a:t>rebuilds all temples and high-places to Baal, consults </a:t>
            </a:r>
            <a:r>
              <a:rPr lang="en-US" sz="2800" dirty="0" err="1"/>
              <a:t>spiritists</a:t>
            </a:r>
            <a:r>
              <a:rPr lang="en-US" sz="2800" dirty="0"/>
              <a:t> and mediums, sacrificed his son to pagan gods</a:t>
            </a:r>
          </a:p>
          <a:p>
            <a:pPr lvl="2"/>
            <a:r>
              <a:rPr lang="en-US" sz="2800" dirty="0"/>
              <a:t>Deported to Babylon by Ashurbanipal 647BC. “on hooks and bound with bronze” </a:t>
            </a:r>
          </a:p>
          <a:p>
            <a:pPr lvl="2"/>
            <a:r>
              <a:rPr lang="en-US" sz="2800" dirty="0"/>
              <a:t>in Babylon, repented, and God returned him to Jerusalem. </a:t>
            </a:r>
          </a:p>
          <a:p>
            <a:pPr lvl="2"/>
            <a:r>
              <a:rPr lang="en-US" sz="2800" dirty="0"/>
              <a:t>Tore down his idols and places of worship and died in God’s </a:t>
            </a:r>
            <a:r>
              <a:rPr lang="en-US" sz="2800" dirty="0" smtClean="0"/>
              <a:t>favor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8"/>
          <a:stretch/>
        </p:blipFill>
        <p:spPr>
          <a:xfrm>
            <a:off x="10194878" y="0"/>
            <a:ext cx="1997121" cy="287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5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6245"/>
          </a:xfrm>
        </p:spPr>
        <p:txBody>
          <a:bodyPr>
            <a:normAutofit/>
          </a:bodyPr>
          <a:lstStyle/>
          <a:p>
            <a:r>
              <a:rPr lang="en-US" dirty="0"/>
              <a:t>Kings of Judah (2 Kings 2-22; 2 </a:t>
            </a:r>
            <a:r>
              <a:rPr lang="en-US" dirty="0" err="1"/>
              <a:t>Chron</a:t>
            </a:r>
            <a:r>
              <a:rPr lang="en-US" dirty="0"/>
              <a:t> 33-34)</a:t>
            </a:r>
          </a:p>
          <a:p>
            <a:pPr lvl="1"/>
            <a:r>
              <a:rPr lang="en-US" dirty="0"/>
              <a:t>Amon: (642-640 BC)</a:t>
            </a:r>
          </a:p>
          <a:p>
            <a:pPr lvl="2"/>
            <a:r>
              <a:rPr lang="en-US" sz="2800" dirty="0"/>
              <a:t>succeeds his father Manasseh and reverses his repentance.</a:t>
            </a:r>
          </a:p>
          <a:p>
            <a:pPr lvl="2"/>
            <a:r>
              <a:rPr lang="en-US" sz="2800" dirty="0"/>
              <a:t>establishes high places of idolatry</a:t>
            </a:r>
          </a:p>
          <a:p>
            <a:pPr lvl="2"/>
            <a:r>
              <a:rPr lang="en-US" sz="2800" dirty="0"/>
              <a:t>assassinated by his servants who were executed by the people</a:t>
            </a:r>
          </a:p>
          <a:p>
            <a:pPr lvl="1"/>
            <a:r>
              <a:rPr lang="en-US" dirty="0"/>
              <a:t>Josiah: (640-609 BC)</a:t>
            </a:r>
          </a:p>
          <a:p>
            <a:pPr lvl="2"/>
            <a:r>
              <a:rPr lang="en-US" sz="2800" dirty="0"/>
              <a:t>Good king, though reforms didn’t begin until 12th year of reign.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851" y="0"/>
            <a:ext cx="3399149" cy="190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0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779892"/>
          </a:xfrm>
        </p:spPr>
        <p:txBody>
          <a:bodyPr>
            <a:normAutofit/>
          </a:bodyPr>
          <a:lstStyle/>
          <a:p>
            <a:r>
              <a:rPr lang="en-US" dirty="0" smtClean="0"/>
              <a:t>Babylon</a:t>
            </a:r>
          </a:p>
          <a:p>
            <a:pPr lvl="1"/>
            <a:r>
              <a:rPr lang="en-US" dirty="0" smtClean="0"/>
              <a:t>During Habakkuk’s time Babylon is a Vassal of Assyria and the Chaldeans exist as a tribal group within other nations</a:t>
            </a:r>
          </a:p>
          <a:p>
            <a:pPr lvl="1"/>
            <a:r>
              <a:rPr lang="en-US" dirty="0" err="1" smtClean="0"/>
              <a:t>Nabopolassar</a:t>
            </a:r>
            <a:r>
              <a:rPr lang="en-US" dirty="0" smtClean="0"/>
              <a:t> leads Babylonian revolt and gains Babylonian independence (627-616 BC)</a:t>
            </a:r>
          </a:p>
          <a:p>
            <a:pPr lvl="1"/>
            <a:r>
              <a:rPr lang="en-US" dirty="0" smtClean="0"/>
              <a:t>Fall of Nineveh (612 BC) by both Medians and Babylonians</a:t>
            </a:r>
          </a:p>
          <a:p>
            <a:pPr lvl="1"/>
            <a:r>
              <a:rPr lang="en-US" dirty="0" smtClean="0"/>
              <a:t>Nebuchadnezzar Finishes Assyria Overthrow at </a:t>
            </a:r>
            <a:r>
              <a:rPr lang="en-US" dirty="0" err="1" smtClean="0"/>
              <a:t>Meggido</a:t>
            </a:r>
            <a:r>
              <a:rPr lang="en-US" dirty="0" smtClean="0"/>
              <a:t> &amp; 1</a:t>
            </a:r>
            <a:r>
              <a:rPr lang="en-US" baseline="30000" dirty="0" smtClean="0"/>
              <a:t>st</a:t>
            </a:r>
            <a:r>
              <a:rPr lang="en-US" dirty="0" smtClean="0"/>
              <a:t> Deportation Occurs (605 BC)</a:t>
            </a:r>
          </a:p>
          <a:p>
            <a:pPr lvl="1"/>
            <a:r>
              <a:rPr lang="en-US" dirty="0" smtClean="0"/>
              <a:t>Subjugation and Second Deportation (596 BC) </a:t>
            </a:r>
          </a:p>
          <a:p>
            <a:pPr lvl="1"/>
            <a:r>
              <a:rPr lang="en-US" dirty="0" smtClean="0"/>
              <a:t>Destruction of Temple &amp; Final Deportation (586 BC)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8" y="0"/>
            <a:ext cx="3402842" cy="23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5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  <a:defRPr/>
            </a:pPr>
            <a:r>
              <a:rPr lang="en-US" dirty="0"/>
              <a:t>Habakkuk’s Plea for Justice (1:1-4)</a:t>
            </a:r>
          </a:p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  <a:defRPr/>
            </a:pPr>
            <a:r>
              <a:rPr lang="en-US" dirty="0"/>
              <a:t>God’s First Answer Promising Justice (1:5-11)</a:t>
            </a:r>
          </a:p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  <a:defRPr/>
            </a:pPr>
            <a:r>
              <a:rPr lang="en-US" dirty="0"/>
              <a:t>Habakkuk’s Response to God’s Answer (1:12-2:1)</a:t>
            </a:r>
          </a:p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  <a:defRPr/>
            </a:pPr>
            <a:r>
              <a:rPr lang="en-US" dirty="0"/>
              <a:t>God’s Resolve to Judgement (2:2-20)</a:t>
            </a:r>
          </a:p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  <a:defRPr/>
            </a:pPr>
            <a:r>
              <a:rPr lang="en-US" dirty="0"/>
              <a:t>Habakkuk’s Resolve to Faith (3:1-19)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6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Habakkuk’s Plea for Justice (1:1-4)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“Oracle” (v1)</a:t>
            </a:r>
          </a:p>
          <a:p>
            <a:pPr lvl="1"/>
            <a:r>
              <a:rPr lang="en-US" dirty="0"/>
              <a:t>A pronouncement from God. A message communicating direct revelation usually concerning blessing or judgment on a nation. </a:t>
            </a:r>
          </a:p>
          <a:p>
            <a:r>
              <a:rPr lang="en-US" dirty="0"/>
              <a:t>How long will you wait to judge the wicked? (v2-4)</a:t>
            </a:r>
          </a:p>
          <a:p>
            <a:pPr lvl="1"/>
            <a:r>
              <a:rPr lang="en-US" dirty="0"/>
              <a:t>“Why do you make me see iniquity?” (v3)</a:t>
            </a:r>
          </a:p>
          <a:p>
            <a:pPr lvl="1"/>
            <a:r>
              <a:rPr lang="en-US" dirty="0"/>
              <a:t>“the law is ignored” (v4)</a:t>
            </a:r>
          </a:p>
          <a:p>
            <a:pPr lvl="1"/>
            <a:r>
              <a:rPr lang="en-US" dirty="0"/>
              <a:t>“the wicked surround the righteous” (v4)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80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976</Words>
  <Application>Microsoft Macintosh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Eurostile</vt:lpstr>
      <vt:lpstr>Office Theme</vt:lpstr>
      <vt:lpstr>Habakkuk</vt:lpstr>
      <vt:lpstr>Outline</vt:lpstr>
      <vt:lpstr>Introductory Issues</vt:lpstr>
      <vt:lpstr>Introductory Issues</vt:lpstr>
      <vt:lpstr>Background</vt:lpstr>
      <vt:lpstr>Background</vt:lpstr>
      <vt:lpstr>Background</vt:lpstr>
      <vt:lpstr>Outline</vt:lpstr>
      <vt:lpstr>Habakkuk’s Plea for Justice (1:1-4)</vt:lpstr>
      <vt:lpstr>God’s First Answer Promising Justice (1:5-11)</vt:lpstr>
      <vt:lpstr>I am Raising up the Chaldeans (1:6-11)</vt:lpstr>
      <vt:lpstr>Habakkuk’s Response to God’s Answer (1:12-2:1)</vt:lpstr>
      <vt:lpstr>God’s Resolute Judgement (2:2-20)</vt:lpstr>
      <vt:lpstr>“The righteous will live by his faith” (2:4b)</vt:lpstr>
      <vt:lpstr>God’s Resolute Judgement (2:2-20)</vt:lpstr>
      <vt:lpstr>Habakkuk’s Resolute Faith (3:1-19)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Habakkuk</dc:title>
  <dc:creator>meeeeeeewith7es@gmail.com</dc:creator>
  <cp:lastModifiedBy>meeeeeeewith7es@gmail.com</cp:lastModifiedBy>
  <cp:revision>9</cp:revision>
  <dcterms:created xsi:type="dcterms:W3CDTF">2017-12-05T17:39:07Z</dcterms:created>
  <dcterms:modified xsi:type="dcterms:W3CDTF">2018-01-22T21:11:00Z</dcterms:modified>
</cp:coreProperties>
</file>