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3" r:id="rId17"/>
    <p:sldId id="295" r:id="rId18"/>
    <p:sldId id="296" r:id="rId19"/>
    <p:sldId id="297" r:id="rId20"/>
    <p:sldId id="298" r:id="rId21"/>
    <p:sldId id="286" r:id="rId22"/>
    <p:sldId id="291" r:id="rId23"/>
    <p:sldId id="299" r:id="rId24"/>
    <p:sldId id="257" r:id="rId25"/>
    <p:sldId id="258" r:id="rId26"/>
    <p:sldId id="260" r:id="rId27"/>
    <p:sldId id="271" r:id="rId28"/>
    <p:sldId id="272" r:id="rId29"/>
    <p:sldId id="270" r:id="rId30"/>
    <p:sldId id="273" r:id="rId31"/>
    <p:sldId id="274" r:id="rId32"/>
    <p:sldId id="275" r:id="rId33"/>
    <p:sldId id="261" r:id="rId34"/>
    <p:sldId id="262" r:id="rId35"/>
    <p:sldId id="267" r:id="rId36"/>
    <p:sldId id="269" r:id="rId37"/>
    <p:sldId id="263" r:id="rId38"/>
    <p:sldId id="264" r:id="rId39"/>
    <p:sldId id="265" r:id="rId40"/>
    <p:sldId id="26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46"/>
    <p:restoredTop sz="94712"/>
  </p:normalViewPr>
  <p:slideViewPr>
    <p:cSldViewPr snapToGrid="0" snapToObjects="1">
      <p:cViewPr>
        <p:scale>
          <a:sx n="66" d="100"/>
          <a:sy n="66" d="100"/>
        </p:scale>
        <p:origin x="83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CBE46-2DDE-6F4D-B9B9-B9F865C6027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99EEF-BEFE-1141-BD23-0D595A27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5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5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2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7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714C-3B7F-D548-8FA2-8099AA7945B7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8EA7-CAC4-D64D-8D73-34743F1A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 w="6350">
            <a:solidFill>
              <a:schemeClr val="tx1"/>
            </a:solidFill>
          </a:ln>
          <a:solidFill>
            <a:schemeClr val="bg1"/>
          </a:solidFill>
          <a:effectLst>
            <a:outerShdw dist="101600" dir="2700000" algn="tl" rotWithShape="0">
              <a:schemeClr val="tx1"/>
            </a:outerShdw>
          </a:effectLst>
          <a:latin typeface="American Typewriter" charset="0"/>
          <a:ea typeface="American Typewriter" charset="0"/>
          <a:cs typeface="American Typewriter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400" kern="1200">
          <a:solidFill>
            <a:schemeClr val="tx1"/>
          </a:solidFill>
          <a:latin typeface="American Typewriter" charset="0"/>
          <a:ea typeface="American Typewriter" charset="0"/>
          <a:cs typeface="American Typewrite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400" kern="1200">
          <a:solidFill>
            <a:schemeClr val="tx1"/>
          </a:solidFill>
          <a:latin typeface="American Typewriter" charset="0"/>
          <a:ea typeface="American Typewriter" charset="0"/>
          <a:cs typeface="American Typewrite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tx1"/>
          </a:solidFill>
          <a:latin typeface="American Typewriter" charset="0"/>
          <a:ea typeface="American Typewriter" charset="0"/>
          <a:cs typeface="American Typewrite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tx1"/>
          </a:solidFill>
          <a:latin typeface="American Typewriter" charset="0"/>
          <a:ea typeface="American Typewriter" charset="0"/>
          <a:cs typeface="American Typewrite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American Typewriter" charset="0"/>
          <a:ea typeface="American Typewriter" charset="0"/>
          <a:cs typeface="American Typewrite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Haggai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656552" y="6110548"/>
            <a:ext cx="1637202" cy="785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tx1"/>
                </a:solidFill>
                <a:effectLst/>
              </a:rPr>
              <a:t>By Stephen </a:t>
            </a:r>
            <a:r>
              <a:rPr lang="en-US" sz="1200" dirty="0" err="1" smtClean="0">
                <a:ln w="3175">
                  <a:noFill/>
                </a:ln>
                <a:solidFill>
                  <a:schemeClr val="tx1"/>
                </a:solidFill>
                <a:effectLst/>
              </a:rPr>
              <a:t>Curto</a:t>
            </a:r>
            <a:endParaRPr lang="en-US" sz="1200" dirty="0" smtClean="0">
              <a:ln w="3175">
                <a:noFill/>
              </a:ln>
              <a:solidFill>
                <a:schemeClr val="tx1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tx1"/>
                </a:solidFill>
                <a:effectLst/>
              </a:rPr>
              <a:t>For </a:t>
            </a:r>
            <a:r>
              <a:rPr lang="en-US" sz="1200" dirty="0" err="1" smtClean="0">
                <a:ln w="3175">
                  <a:noFill/>
                </a:ln>
                <a:solidFill>
                  <a:schemeClr val="tx1"/>
                </a:solidFill>
                <a:effectLst/>
              </a:rPr>
              <a:t>Homegroup</a:t>
            </a:r>
            <a:endParaRPr lang="en-US" sz="1200" dirty="0" smtClean="0">
              <a:ln w="3175">
                <a:noFill/>
              </a:ln>
              <a:solidFill>
                <a:schemeClr val="tx1"/>
              </a:solidFill>
              <a:effectLst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smtClean="0">
                <a:ln w="3175">
                  <a:noFill/>
                </a:ln>
                <a:solidFill>
                  <a:schemeClr val="tx1"/>
                </a:solidFill>
                <a:effectLst/>
              </a:rPr>
              <a:t>February 11, 2018</a:t>
            </a:r>
            <a:endParaRPr lang="en-US" sz="1200" dirty="0">
              <a:ln w="3175"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56535"/>
            <a:ext cx="626853" cy="6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8513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8488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57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8513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8488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8835275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29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107" y="368694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1328036" y="3569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4660495" y="550854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4068015" y="3573857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4528217" y="1936740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3131144" y="2635715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5427594" y="193674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6482959" y="360918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7532192" y="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7507048" y="4950032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7853968" y="3424787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7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1458" y="368694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1796387" y="3569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4192144" y="550854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3599664" y="3573857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4059866" y="1936740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2662793" y="2635715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4959243" y="193674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6014608" y="360918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7063841" y="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7038697" y="4950032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7385617" y="3424787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3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4414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2309343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3679188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3086708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3546910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2149837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4446287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5501652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6550885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6525741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6872661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9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38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2978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3009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2417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2877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1480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3776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4832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5881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5856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6203275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58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38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2978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3009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2417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2877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1480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3776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4832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5881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5856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6203275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3210813" y="43230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857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544786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2443745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1851265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2311467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914394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3210844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4266209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5315442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5290298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5637218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2644756" y="43230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7171" y="368694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4372100" y="3569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1616431" y="550854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1023951" y="3573857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1484153" y="1936740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87080" y="2635715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2383530" y="193674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3438895" y="360918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4488128" y="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4462984" y="4950032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4809904" y="3424787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1817442" y="46799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83857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5068786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919745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327265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787467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-609606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1686844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2742209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3791442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3766298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4113218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1120756" y="43230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</p:spTree>
    <p:extLst>
      <p:ext uri="{BB962C8B-B14F-4D97-AF65-F5344CB8AC3E}">
        <p14:creationId xmlns:p14="http://schemas.microsoft.com/office/powerpoint/2010/main" val="8766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370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57219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2666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-325878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1343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-1262749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10337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20890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31382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31131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3460075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467613" y="43230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0" y="0"/>
            <a:ext cx="1224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0" y="0"/>
            <a:ext cx="1224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0" y="0"/>
            <a:ext cx="12248314" cy="6858000"/>
          </a:xfrm>
          <a:prstGeom prst="rect">
            <a:avLst/>
          </a:prstGeom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5" t="53448" r="35169" b="36098"/>
          <a:stretch/>
        </p:blipFill>
        <p:spPr bwMode="auto">
          <a:xfrm>
            <a:off x="9121697" y="802887"/>
            <a:ext cx="723590" cy="1048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63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2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Author: Haggai (1:1) “Festival”</a:t>
            </a:r>
          </a:p>
          <a:p>
            <a:r>
              <a:rPr lang="en-US" dirty="0" smtClean="0"/>
              <a:t>Date: </a:t>
            </a:r>
          </a:p>
          <a:p>
            <a:pPr lvl="1"/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message: August 29, 520 BC (1:1)</a:t>
            </a:r>
          </a:p>
          <a:p>
            <a:pPr lvl="1"/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message: October 17, 520 BC (2:1)</a:t>
            </a:r>
          </a:p>
          <a:p>
            <a:pPr lvl="1"/>
            <a:r>
              <a:rPr lang="en-US" sz="3000" dirty="0" smtClean="0"/>
              <a:t>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and 4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message: December 18, 520 BC (2:10, 20)</a:t>
            </a:r>
          </a:p>
          <a:p>
            <a:r>
              <a:rPr lang="en-US" dirty="0" smtClean="0"/>
              <a:t>Audience: Jews returned to Jerusalem from Babylonian Exile</a:t>
            </a:r>
          </a:p>
          <a:p>
            <a:r>
              <a:rPr lang="en-US" dirty="0"/>
              <a:t>Purpose/Message: To “encourage” the post-exilic Jews to finish rebuilding the temple of God.</a:t>
            </a:r>
          </a:p>
          <a:p>
            <a:endParaRPr lang="en-US" dirty="0" smtClean="0"/>
          </a:p>
        </p:txBody>
      </p:sp>
      <p:pic>
        <p:nvPicPr>
          <p:cNvPr id="4" name="Picture 3" descr="C:\Users\librarian\Desktop\haggai-illustr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1185863"/>
            <a:ext cx="3376612" cy="2371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40459" r="3142" b="30974"/>
          <a:stretch/>
        </p:blipFill>
        <p:spPr>
          <a:xfrm>
            <a:off x="0" y="1985962"/>
            <a:ext cx="12109562" cy="2300287"/>
          </a:xfrm>
        </p:spPr>
      </p:pic>
    </p:spTree>
    <p:extLst>
      <p:ext uri="{BB962C8B-B14F-4D97-AF65-F5344CB8AC3E}">
        <p14:creationId xmlns:p14="http://schemas.microsoft.com/office/powerpoint/2010/main" val="2657486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6" t="39140" r="1034" b="32293"/>
          <a:stretch/>
        </p:blipFill>
        <p:spPr>
          <a:xfrm>
            <a:off x="207572" y="220662"/>
            <a:ext cx="11939416" cy="5780088"/>
          </a:xfrm>
        </p:spPr>
      </p:pic>
    </p:spTree>
    <p:extLst>
      <p:ext uri="{BB962C8B-B14F-4D97-AF65-F5344CB8AC3E}">
        <p14:creationId xmlns:p14="http://schemas.microsoft.com/office/powerpoint/2010/main" val="1184099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Cyrus the Great</a:t>
            </a:r>
          </a:p>
          <a:p>
            <a:pPr lvl="1"/>
            <a:r>
              <a:rPr lang="en-US" dirty="0" smtClean="0"/>
              <a:t>Conquers Babylon in 539 (Daniel 5)</a:t>
            </a:r>
          </a:p>
          <a:p>
            <a:pPr lvl="1"/>
            <a:r>
              <a:rPr lang="en-US" dirty="0" smtClean="0"/>
              <a:t>Makes decree that all captured people can return to home land</a:t>
            </a:r>
          </a:p>
          <a:p>
            <a:pPr lvl="1"/>
            <a:r>
              <a:rPr lang="en-US" dirty="0" smtClean="0"/>
              <a:t>Zerubbabel leads first group of Jews back to Israel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7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Ezra 3:8-4:5</a:t>
            </a:r>
          </a:p>
          <a:p>
            <a:pPr lvl="1"/>
            <a:r>
              <a:rPr lang="en-US" dirty="0" smtClean="0"/>
              <a:t>Temple foundation is laid early on in return</a:t>
            </a:r>
          </a:p>
          <a:p>
            <a:pPr lvl="1"/>
            <a:r>
              <a:rPr lang="en-US" dirty="0" smtClean="0"/>
              <a:t>Enemies of Judah opposed the rebuilding</a:t>
            </a:r>
          </a:p>
          <a:p>
            <a:pPr lvl="2"/>
            <a:r>
              <a:rPr lang="en-US" dirty="0" smtClean="0"/>
              <a:t>“from the days of Cyrus to the days of </a:t>
            </a:r>
            <a:r>
              <a:rPr lang="en-US" dirty="0"/>
              <a:t>D</a:t>
            </a:r>
            <a:r>
              <a:rPr lang="en-US" dirty="0" smtClean="0"/>
              <a:t>arius”</a:t>
            </a:r>
          </a:p>
          <a:p>
            <a:pPr lvl="1"/>
            <a:r>
              <a:rPr lang="en-US" dirty="0" smtClean="0"/>
              <a:t>Nation becomes discouraged and begins “half” living in the land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1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Persian Kings</a:t>
            </a:r>
          </a:p>
          <a:p>
            <a:pPr lvl="1"/>
            <a:r>
              <a:rPr lang="en-US" dirty="0"/>
              <a:t>Cyrus the Great – 559-530BC</a:t>
            </a:r>
          </a:p>
          <a:p>
            <a:pPr lvl="1"/>
            <a:r>
              <a:rPr lang="en-US" dirty="0" smtClean="0"/>
              <a:t>Cambyses II </a:t>
            </a:r>
            <a:r>
              <a:rPr lang="en-US" dirty="0"/>
              <a:t>– 530-522BC</a:t>
            </a:r>
          </a:p>
          <a:p>
            <a:pPr lvl="1"/>
            <a:r>
              <a:rPr lang="en-US" dirty="0" err="1"/>
              <a:t>Gaumata</a:t>
            </a:r>
            <a:r>
              <a:rPr lang="en-US" dirty="0"/>
              <a:t> – 522BC</a:t>
            </a:r>
          </a:p>
          <a:p>
            <a:pPr lvl="1"/>
            <a:r>
              <a:rPr lang="en-US" dirty="0"/>
              <a:t>Darius I </a:t>
            </a:r>
            <a:r>
              <a:rPr lang="en-US" dirty="0" smtClean="0"/>
              <a:t>(the Great) – </a:t>
            </a:r>
            <a:r>
              <a:rPr lang="en-US" dirty="0"/>
              <a:t>522-486BC</a:t>
            </a:r>
          </a:p>
          <a:p>
            <a:pPr lvl="1"/>
            <a:r>
              <a:rPr lang="en-US" dirty="0"/>
              <a:t>Xerxes (Ahasuerus) – 486-465BC</a:t>
            </a:r>
          </a:p>
          <a:p>
            <a:pPr lvl="1"/>
            <a:r>
              <a:rPr lang="en-US" dirty="0"/>
              <a:t>Artaxerxes – 464-424BC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25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Ezra 5-6</a:t>
            </a:r>
          </a:p>
          <a:p>
            <a:pPr lvl="1"/>
            <a:r>
              <a:rPr lang="en-US" dirty="0" smtClean="0"/>
              <a:t>Read Ezra 1:1-2</a:t>
            </a:r>
          </a:p>
          <a:p>
            <a:pPr lvl="1"/>
            <a:r>
              <a:rPr lang="en-US" dirty="0" err="1" smtClean="0"/>
              <a:t>Tattenai</a:t>
            </a:r>
            <a:r>
              <a:rPr lang="en-US" dirty="0" smtClean="0"/>
              <a:t> opposes the rebuild, writes to King Darius for direction</a:t>
            </a:r>
          </a:p>
          <a:p>
            <a:pPr lvl="1"/>
            <a:r>
              <a:rPr lang="en-US" dirty="0" smtClean="0"/>
              <a:t>Darius discovers Cyrus’s decree</a:t>
            </a:r>
          </a:p>
          <a:p>
            <a:pPr lvl="1"/>
            <a:r>
              <a:rPr lang="en-US" dirty="0" smtClean="0"/>
              <a:t>Darius issues instruction to “</a:t>
            </a:r>
            <a:r>
              <a:rPr lang="en-US" dirty="0"/>
              <a:t>Leave this work on the house of God alone; let the governor of the Jews and the elders of the Jews rebuild this house of God on its site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Read Ezra 6:14-15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85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Message 1: A Call to Rebuild (1:1-15)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Message 2: Promise of Future Glory of Temple (2:1-9)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Message 3: Priestly Illustration of Obedience (2:10-19)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Message 4: Messianic Prophecy (2:20-23)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14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Message 1: A </a:t>
            </a:r>
            <a:r>
              <a:rPr lang="en-US" sz="4200" dirty="0" smtClean="0"/>
              <a:t>Call </a:t>
            </a:r>
            <a:r>
              <a:rPr lang="en-US" sz="4200" dirty="0"/>
              <a:t>to Rebuild (1:1-15</a:t>
            </a:r>
            <a:r>
              <a:rPr lang="en-US" sz="4200" dirty="0" smtClean="0"/>
              <a:t>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verse 1. Who is talking to whom? </a:t>
            </a:r>
          </a:p>
          <a:p>
            <a:r>
              <a:rPr lang="en-US" dirty="0" smtClean="0"/>
              <a:t>“These people say the time has not yet come</a:t>
            </a:r>
            <a:r>
              <a:rPr lang="is-IS" dirty="0" smtClean="0"/>
              <a:t>…” (v2)</a:t>
            </a:r>
          </a:p>
          <a:p>
            <a:pPr lvl="1"/>
            <a:r>
              <a:rPr lang="is-IS" dirty="0" smtClean="0"/>
              <a:t>“Is it a time for you yourselves to dwell in your houses while this house (Temple) lies in ruin?” (v4)</a:t>
            </a:r>
          </a:p>
          <a:p>
            <a:r>
              <a:rPr lang="is-IS" dirty="0" smtClean="0"/>
              <a:t>“Consider your ways.” (v6) </a:t>
            </a:r>
          </a:p>
          <a:p>
            <a:pPr lvl="1"/>
            <a:r>
              <a:rPr lang="is-IS" dirty="0" smtClean="0"/>
              <a:t>What does this mean?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66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Message 1: A </a:t>
            </a:r>
            <a:r>
              <a:rPr lang="en-US" sz="4200" dirty="0" smtClean="0"/>
              <a:t>Call </a:t>
            </a:r>
            <a:r>
              <a:rPr lang="en-US" sz="4200" dirty="0"/>
              <a:t>to Rebuild (1:1-15</a:t>
            </a:r>
            <a:r>
              <a:rPr lang="en-US" sz="4200" dirty="0" smtClean="0"/>
              <a:t>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your ways: (v5)</a:t>
            </a:r>
          </a:p>
          <a:p>
            <a:pPr lvl="1"/>
            <a:r>
              <a:rPr lang="en-US" dirty="0" smtClean="0"/>
              <a:t>sown much/harvested little </a:t>
            </a:r>
          </a:p>
          <a:p>
            <a:pPr lvl="1"/>
            <a:r>
              <a:rPr lang="en-US" dirty="0" smtClean="0"/>
              <a:t>eat and drink/never have enough</a:t>
            </a:r>
          </a:p>
          <a:p>
            <a:pPr lvl="1"/>
            <a:r>
              <a:rPr lang="en-US" dirty="0" smtClean="0"/>
              <a:t>clothe yourselves/no warmth</a:t>
            </a:r>
          </a:p>
          <a:p>
            <a:pPr lvl="1"/>
            <a:r>
              <a:rPr lang="en-US" dirty="0" smtClean="0"/>
              <a:t>earn wages/lose them</a:t>
            </a:r>
          </a:p>
          <a:p>
            <a:r>
              <a:rPr lang="en-US" dirty="0" smtClean="0"/>
              <a:t>Consider your ways. (v7)</a:t>
            </a:r>
          </a:p>
          <a:p>
            <a:r>
              <a:rPr lang="en-US" dirty="0" smtClean="0"/>
              <a:t>I have sent hardship until you build the temple. (v8-11)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61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Message 1: A </a:t>
            </a:r>
            <a:r>
              <a:rPr lang="en-US" sz="4200" dirty="0" smtClean="0"/>
              <a:t>Call </a:t>
            </a:r>
            <a:r>
              <a:rPr lang="en-US" sz="4200" dirty="0"/>
              <a:t>to Rebuild (1:1-15</a:t>
            </a:r>
            <a:r>
              <a:rPr lang="en-US" sz="4200" dirty="0" smtClean="0"/>
              <a:t>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“Then Zerubbabel and</a:t>
            </a:r>
            <a:r>
              <a:rPr lang="is-IS" dirty="0" smtClean="0"/>
              <a:t>… obeyed the voice of YHWH... and the people feared YHWH.” (v12)</a:t>
            </a:r>
          </a:p>
          <a:p>
            <a:r>
              <a:rPr lang="is-IS" dirty="0" smtClean="0"/>
              <a:t>“And they came and worked on the house of YHWH (v14)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30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2: Promise of Future Glory of Temple (2:1-9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“Who is left among you who saw this house in its former glory? </a:t>
            </a:r>
            <a:r>
              <a:rPr lang="is-IS" dirty="0" smtClean="0"/>
              <a:t>… Is it not as nothing in your eyes?” (v3) (cf. Ezra 3:8-13)</a:t>
            </a:r>
          </a:p>
          <a:p>
            <a:r>
              <a:rPr lang="is-IS" dirty="0" smtClean="0"/>
              <a:t>“Be strong... work, for I am with you...” (v4)</a:t>
            </a:r>
          </a:p>
          <a:p>
            <a:r>
              <a:rPr lang="is-IS" dirty="0" smtClean="0"/>
              <a:t>“... according to the covenant that I made with you when you came out of Egypt.” (v5)</a:t>
            </a:r>
          </a:p>
          <a:p>
            <a:pPr lvl="1"/>
            <a:r>
              <a:rPr lang="is-IS" dirty="0" smtClean="0"/>
              <a:t>what covenant is that?</a:t>
            </a:r>
          </a:p>
          <a:p>
            <a:r>
              <a:rPr lang="is-IS" dirty="0" smtClean="0"/>
              <a:t>“Yet once more I will shake (everything) so that the treasures of all nations shall come in” (v6-7)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80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3: Priestly Illustration of Obedience (2:10-19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“Ask the priests about the law” (v11)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oly meat makes holy? - No. (v12)</a:t>
            </a:r>
          </a:p>
          <a:p>
            <a:pPr lvl="1"/>
            <a:r>
              <a:rPr lang="en-US" dirty="0" err="1"/>
              <a:t>U</a:t>
            </a:r>
            <a:r>
              <a:rPr lang="en-US" dirty="0" err="1" smtClean="0"/>
              <a:t>ncleaness</a:t>
            </a:r>
            <a:r>
              <a:rPr lang="en-US" dirty="0" smtClean="0"/>
              <a:t> makes unclean? - Yes. (v13)</a:t>
            </a:r>
          </a:p>
          <a:p>
            <a:pPr lvl="1"/>
            <a:r>
              <a:rPr lang="en-US" dirty="0" smtClean="0"/>
              <a:t>This nation is unclean. (v14)</a:t>
            </a:r>
          </a:p>
          <a:p>
            <a:pPr lvl="1"/>
            <a:r>
              <a:rPr lang="en-US" dirty="0" smtClean="0"/>
              <a:t>Previously you were not blessed, but from this day on I will bless you. (v19)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8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4: Messianic Prophecy (2:20-23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am about to shake the heavens and the earth and to overthrow the throne of kingdoms.” (v21)</a:t>
            </a:r>
          </a:p>
          <a:p>
            <a:pPr lvl="1"/>
            <a:r>
              <a:rPr lang="en-US" dirty="0" smtClean="0"/>
              <a:t>What period is being described? </a:t>
            </a:r>
          </a:p>
          <a:p>
            <a:r>
              <a:rPr lang="en-US" dirty="0" smtClean="0"/>
              <a:t>On that day</a:t>
            </a:r>
            <a:r>
              <a:rPr lang="is-IS" dirty="0" smtClean="0"/>
              <a:t>… I will take you Zerbbabel... and make you like a signet ring.” (v23)</a:t>
            </a:r>
          </a:p>
          <a:p>
            <a:pPr lvl="1"/>
            <a:r>
              <a:rPr lang="is-IS" dirty="0" smtClean="0"/>
              <a:t>cf. Jer 22:24-25; Matt 1:12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8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26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7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8513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1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768</Words>
  <Application>Microsoft Macintosh PowerPoint</Application>
  <PresentationFormat>Widescreen</PresentationFormat>
  <Paragraphs>103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American Typewriter</vt:lpstr>
      <vt:lpstr>Arial</vt:lpstr>
      <vt:lpstr>Calibri</vt:lpstr>
      <vt:lpstr>Helvetica</vt:lpstr>
      <vt:lpstr>Office Theme</vt:lpstr>
      <vt:lpstr>Haggai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PowerPoint Presentation</vt:lpstr>
      <vt:lpstr>PowerPoint Presentation</vt:lpstr>
      <vt:lpstr>PowerPoint Presentation</vt:lpstr>
      <vt:lpstr>Outline</vt:lpstr>
      <vt:lpstr>Introductory Issues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Text</vt:lpstr>
      <vt:lpstr>Message 1: A Call to Rebuild (1:1-15)</vt:lpstr>
      <vt:lpstr>Message 1: A Call to Rebuild (1:1-15)</vt:lpstr>
      <vt:lpstr>Message 1: A Call to Rebuild (1:1-15)</vt:lpstr>
      <vt:lpstr>Message 2: Promise of Future Glory of Temple (2:1-9)</vt:lpstr>
      <vt:lpstr>Message 3: Priestly Illustration of Obedience (2:10-19)</vt:lpstr>
      <vt:lpstr>Message 4: Messianic Prophecy (2:20-23)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Haggai</dc:title>
  <dc:creator>meeeeeeewith7es@gmail.com</dc:creator>
  <cp:lastModifiedBy>meeeeeeewith7es@gmail.com</cp:lastModifiedBy>
  <cp:revision>22</cp:revision>
  <dcterms:created xsi:type="dcterms:W3CDTF">2017-12-05T19:35:03Z</dcterms:created>
  <dcterms:modified xsi:type="dcterms:W3CDTF">2018-02-11T22:21:05Z</dcterms:modified>
</cp:coreProperties>
</file>