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57" r:id="rId26"/>
    <p:sldId id="258" r:id="rId27"/>
    <p:sldId id="284" r:id="rId28"/>
    <p:sldId id="289" r:id="rId29"/>
    <p:sldId id="290" r:id="rId30"/>
    <p:sldId id="291" r:id="rId31"/>
    <p:sldId id="292" r:id="rId32"/>
    <p:sldId id="293" r:id="rId33"/>
    <p:sldId id="294" r:id="rId34"/>
    <p:sldId id="295" r:id="rId35"/>
    <p:sldId id="260" r:id="rId36"/>
    <p:sldId id="297" r:id="rId37"/>
    <p:sldId id="300" r:id="rId38"/>
    <p:sldId id="302" r:id="rId39"/>
    <p:sldId id="303" r:id="rId40"/>
    <p:sldId id="301" r:id="rId41"/>
    <p:sldId id="304" r:id="rId42"/>
    <p:sldId id="306" r:id="rId43"/>
    <p:sldId id="305" r:id="rId44"/>
    <p:sldId id="308" r:id="rId45"/>
    <p:sldId id="309" r:id="rId46"/>
    <p:sldId id="307" r:id="rId47"/>
    <p:sldId id="311" r:id="rId48"/>
    <p:sldId id="313" r:id="rId49"/>
    <p:sldId id="310" r:id="rId50"/>
    <p:sldId id="314" r:id="rId51"/>
    <p:sldId id="312" r:id="rId52"/>
    <p:sldId id="316" r:id="rId53"/>
    <p:sldId id="317" r:id="rId54"/>
    <p:sldId id="315" r:id="rId55"/>
    <p:sldId id="319" r:id="rId56"/>
    <p:sldId id="318" r:id="rId57"/>
    <p:sldId id="320" r:id="rId58"/>
    <p:sldId id="321" r:id="rId59"/>
    <p:sldId id="298" r:id="rId60"/>
    <p:sldId id="322" r:id="rId61"/>
    <p:sldId id="323" r:id="rId62"/>
    <p:sldId id="324" r:id="rId63"/>
    <p:sldId id="325" r:id="rId64"/>
    <p:sldId id="326" r:id="rId65"/>
    <p:sldId id="327" r:id="rId66"/>
    <p:sldId id="328" r:id="rId67"/>
    <p:sldId id="299" r:id="rId68"/>
    <p:sldId id="329" r:id="rId69"/>
    <p:sldId id="334" r:id="rId70"/>
    <p:sldId id="335" r:id="rId71"/>
    <p:sldId id="331" r:id="rId72"/>
    <p:sldId id="332" r:id="rId73"/>
    <p:sldId id="333" r:id="rId74"/>
    <p:sldId id="33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DC9F"/>
    <a:srgbClr val="799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105" d="100"/>
          <a:sy n="105" d="100"/>
        </p:scale>
        <p:origin x="20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B7EE-D347-C547-A99B-0BAA0103CFCC}" type="datetimeFigureOut">
              <a:rPr lang="en-US" smtClean="0"/>
              <a:t>3/26/18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62764-99F3-E34D-BC82-E5D2B188C19B}" type="slidenum">
              <a:rPr lang="en-US" smtClean="0"/>
              <a:t>‹#›</a:t>
            </a:fld>
            <a:endParaRPr lang="en-US"/>
          </a:p>
        </p:txBody>
      </p:sp>
    </p:spTree>
    <p:extLst>
      <p:ext uri="{BB962C8B-B14F-4D97-AF65-F5344CB8AC3E}">
        <p14:creationId xmlns:p14="http://schemas.microsoft.com/office/powerpoint/2010/main" val="65511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559277"/>
            <a:ext cx="6248400" cy="1385706"/>
          </a:xfrm>
        </p:spPr>
        <p:txBody>
          <a:bodyPr anchor="ctr"/>
          <a:lstStyle>
            <a:lvl1pPr algn="ctr">
              <a:defRPr sz="6000"/>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46F0B149-A12D-45E4-A9BC-D519EEF2AF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169275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0B149-A12D-45E4-A9BC-D519EEF2AF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351949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0B149-A12D-45E4-A9BC-D519EEF2AF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398503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0B149-A12D-45E4-A9BC-D519EEF2AF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90232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F0B149-A12D-45E4-A9BC-D519EEF2AF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398500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0B149-A12D-45E4-A9BC-D519EEF2AF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187692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0B149-A12D-45E4-A9BC-D519EEF2AF0D}"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187425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0B149-A12D-45E4-A9BC-D519EEF2AF0D}"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71232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0B149-A12D-45E4-A9BC-D519EEF2AF0D}"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67953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F0B149-A12D-45E4-A9BC-D519EEF2AF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196338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F0B149-A12D-45E4-A9BC-D519EEF2AF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2AB5-F61F-46EF-8490-8BB803B1D50D}" type="slidenum">
              <a:rPr lang="en-US" smtClean="0"/>
              <a:t>‹#›</a:t>
            </a:fld>
            <a:endParaRPr lang="en-US"/>
          </a:p>
        </p:txBody>
      </p:sp>
    </p:spTree>
    <p:extLst>
      <p:ext uri="{BB962C8B-B14F-4D97-AF65-F5344CB8AC3E}">
        <p14:creationId xmlns:p14="http://schemas.microsoft.com/office/powerpoint/2010/main" val="96239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9CDC9F">
              <a:alpha val="73725"/>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solidFill>
            <a:srgbClr val="9CDC9F">
              <a:alpha val="86000"/>
            </a:srgbClr>
          </a:solidFill>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0B149-A12D-45E4-A9BC-D519EEF2AF0D}" type="datetimeFigureOut">
              <a:rPr lang="en-US" smtClean="0"/>
              <a:t>3/26/18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72AB5-F61F-46EF-8490-8BB803B1D50D}" type="slidenum">
              <a:rPr lang="en-US" smtClean="0"/>
              <a:t>‹#›</a:t>
            </a:fld>
            <a:endParaRPr lang="en-US"/>
          </a:p>
        </p:txBody>
      </p:sp>
    </p:spTree>
    <p:extLst>
      <p:ext uri="{BB962C8B-B14F-4D97-AF65-F5344CB8AC3E}">
        <p14:creationId xmlns:p14="http://schemas.microsoft.com/office/powerpoint/2010/main" val="34168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Perpetua" panose="02020502060401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Perpetua" panose="02020502060401020303" pitchFamily="18"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Perpetua" panose="02020502060401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Perpetua" panose="02020502060401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erpetua" panose="02020502060401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Perpetua" panose="02020502060401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microsoft.com/office/2007/relationships/hdphoto" Target="../media/hdphoto1.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77394"/>
            <a:ext cx="5290457" cy="1580606"/>
          </a:xfrm>
        </p:spPr>
        <p:txBody>
          <a:bodyPr>
            <a:normAutofit/>
          </a:bodyPr>
          <a:lstStyle/>
          <a:p>
            <a:r>
              <a:rPr lang="en-US" dirty="0" smtClean="0"/>
              <a:t>Zechariah Pt. </a:t>
            </a:r>
            <a:r>
              <a:rPr lang="en-US" dirty="0" smtClean="0"/>
              <a:t>4</a:t>
            </a:r>
            <a:endParaRPr lang="en-US" dirty="0"/>
          </a:p>
        </p:txBody>
      </p:sp>
      <p:sp>
        <p:nvSpPr>
          <p:cNvPr id="3" name="Rectangle 2"/>
          <p:cNvSpPr/>
          <p:nvPr/>
        </p:nvSpPr>
        <p:spPr>
          <a:xfrm>
            <a:off x="9771797" y="6110548"/>
            <a:ext cx="1505804" cy="747452"/>
          </a:xfrm>
          <a:prstGeom prst="rect">
            <a:avLst/>
          </a:prstGeom>
          <a:solidFill>
            <a:srgbClr val="9CDC9F">
              <a:alpha val="7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solidFill>
                  <a:schemeClr val="tx1"/>
                </a:solidFill>
              </a:rPr>
              <a:t>By Stephen </a:t>
            </a:r>
            <a:r>
              <a:rPr lang="en-US" sz="1400" dirty="0" err="1" smtClean="0">
                <a:solidFill>
                  <a:schemeClr val="tx1"/>
                </a:solidFill>
              </a:rPr>
              <a:t>Curto</a:t>
            </a:r>
            <a:endParaRPr lang="en-US" sz="1400" dirty="0" smtClean="0">
              <a:solidFill>
                <a:schemeClr val="tx1"/>
              </a:solidFill>
            </a:endParaRPr>
          </a:p>
          <a:p>
            <a:pPr algn="r"/>
            <a:r>
              <a:rPr lang="en-US" sz="1400" dirty="0" smtClean="0">
                <a:solidFill>
                  <a:schemeClr val="tx1"/>
                </a:solidFill>
              </a:rPr>
              <a:t>For </a:t>
            </a:r>
            <a:r>
              <a:rPr lang="en-US" sz="1400" dirty="0" err="1" smtClean="0">
                <a:solidFill>
                  <a:schemeClr val="tx1"/>
                </a:solidFill>
              </a:rPr>
              <a:t>Homegroup</a:t>
            </a:r>
            <a:endParaRPr lang="en-US" sz="1400" dirty="0" smtClean="0">
              <a:solidFill>
                <a:schemeClr val="tx1"/>
              </a:solidFill>
            </a:endParaRPr>
          </a:p>
          <a:p>
            <a:pPr algn="r"/>
            <a:r>
              <a:rPr lang="en-US" sz="1400" smtClean="0">
                <a:solidFill>
                  <a:schemeClr val="tx1"/>
                </a:solidFill>
              </a:rPr>
              <a:t>March </a:t>
            </a:r>
            <a:r>
              <a:rPr lang="en-US" sz="1400" smtClean="0">
                <a:solidFill>
                  <a:schemeClr val="tx1"/>
                </a:solidFill>
              </a:rPr>
              <a:t>25</a:t>
            </a:r>
            <a:r>
              <a:rPr lang="en-US" sz="1400" smtClean="0">
                <a:solidFill>
                  <a:schemeClr val="tx1"/>
                </a:solidFill>
              </a:rPr>
              <a:t>, </a:t>
            </a:r>
            <a:r>
              <a:rPr lang="en-US" sz="1400" dirty="0" smtClean="0">
                <a:solidFill>
                  <a:schemeClr val="tx1"/>
                </a:solidFill>
              </a:rPr>
              <a:t>2018</a:t>
            </a:r>
            <a:endParaRPr lang="en-US" sz="1400" dirty="0">
              <a:solidFill>
                <a:schemeClr val="tx1"/>
              </a:solidFill>
            </a:endParaRPr>
          </a:p>
        </p:txBody>
      </p:sp>
      <p:pic>
        <p:nvPicPr>
          <p:cNvPr id="4" name="Picture 3" descr="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7601" y="6110548"/>
            <a:ext cx="747452" cy="7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6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4112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64089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7464266"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8513499"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8488355" y="4946463"/>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649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4112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64089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7464266"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8513499"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8488355"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8835275" y="3421218"/>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42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07" y="368694"/>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1328036" y="3569"/>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4660495" y="550854"/>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4068015" y="3573857"/>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4528217" y="1936740"/>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3131144" y="2635715"/>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5427594" y="1936740"/>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6482959" y="3609183"/>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7532192" y="0"/>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7507048" y="4950032"/>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7853968" y="3424787"/>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0044486"/>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58" y="368694"/>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1796387" y="3569"/>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4192144" y="550854"/>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3599664" y="3573857"/>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4059866" y="1936740"/>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2662793" y="2635715"/>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4959243" y="1936740"/>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6014608" y="3609183"/>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7063841" y="0"/>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7038697" y="4950032"/>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7385617" y="3424787"/>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319268"/>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14" y="365125"/>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2309343"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3679188"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3086708"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3546910"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2149837"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4446287"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5501652"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6550885"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6525741"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6872661" y="3421218"/>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61349"/>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00" y="365125"/>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2978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3009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2417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2877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1480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37769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4832266"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5881499"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5856355"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6203275" y="3421218"/>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823159"/>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00" y="365125"/>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2978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3009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2417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2877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1480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37769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4832266"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5881499"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5856355"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6203275" y="3421218"/>
            <a:ext cx="735702" cy="1031474"/>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5158" b="5255"/>
          <a:stretch/>
        </p:blipFill>
        <p:spPr>
          <a:xfrm>
            <a:off x="3210813" y="43230"/>
            <a:ext cx="12105361" cy="6777959"/>
          </a:xfrm>
          <a:prstGeom prst="rect">
            <a:avLst/>
          </a:prstGeom>
        </p:spPr>
      </p:pic>
    </p:spTree>
    <p:extLst>
      <p:ext uri="{BB962C8B-B14F-4D97-AF65-F5344CB8AC3E}">
        <p14:creationId xmlns:p14="http://schemas.microsoft.com/office/powerpoint/2010/main" val="584275063"/>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857" y="365125"/>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544786"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2443745"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1851265"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2311467"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914394"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3210844"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4266209"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5315442"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5290298"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5637218" y="3421218"/>
            <a:ext cx="735702" cy="1031474"/>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5158" b="5255"/>
          <a:stretch/>
        </p:blipFill>
        <p:spPr>
          <a:xfrm>
            <a:off x="2644756" y="43230"/>
            <a:ext cx="12105361" cy="6777959"/>
          </a:xfrm>
          <a:prstGeom prst="rect">
            <a:avLst/>
          </a:prstGeom>
        </p:spPr>
      </p:pic>
    </p:spTree>
    <p:extLst>
      <p:ext uri="{BB962C8B-B14F-4D97-AF65-F5344CB8AC3E}">
        <p14:creationId xmlns:p14="http://schemas.microsoft.com/office/powerpoint/2010/main" val="1615749757"/>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171" y="368694"/>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4372100" y="3569"/>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1616431" y="550854"/>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1023951" y="3573857"/>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1484153" y="1936740"/>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87080" y="2635715"/>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2383530" y="1936740"/>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3438895" y="3609183"/>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4488128" y="0"/>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4462984" y="4950032"/>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4809904" y="3424787"/>
            <a:ext cx="735702" cy="1031474"/>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5158" b="5255"/>
          <a:stretch/>
        </p:blipFill>
        <p:spPr>
          <a:xfrm>
            <a:off x="1817442" y="46799"/>
            <a:ext cx="12105361" cy="6777959"/>
          </a:xfrm>
          <a:prstGeom prst="rect">
            <a:avLst/>
          </a:prstGeom>
        </p:spPr>
      </p:pic>
    </p:spTree>
    <p:extLst>
      <p:ext uri="{BB962C8B-B14F-4D97-AF65-F5344CB8AC3E}">
        <p14:creationId xmlns:p14="http://schemas.microsoft.com/office/powerpoint/2010/main" val="975449584"/>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857" y="365125"/>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5068786"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919745"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327265"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787467"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609606"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1686844"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2742209"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3791442"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3766298"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4113218" y="3421218"/>
            <a:ext cx="735702" cy="1031474"/>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5158" b="5255"/>
          <a:stretch/>
        </p:blipFill>
        <p:spPr>
          <a:xfrm>
            <a:off x="1120756" y="43230"/>
            <a:ext cx="12105361" cy="6777959"/>
          </a:xfrm>
          <a:prstGeom prst="rect">
            <a:avLst/>
          </a:prstGeom>
        </p:spPr>
      </p:pic>
    </p:spTree>
    <p:extLst>
      <p:ext uri="{BB962C8B-B14F-4D97-AF65-F5344CB8AC3E}">
        <p14:creationId xmlns:p14="http://schemas.microsoft.com/office/powerpoint/2010/main" val="490997090"/>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spTree>
    <p:extLst>
      <p:ext uri="{BB962C8B-B14F-4D97-AF65-F5344CB8AC3E}">
        <p14:creationId xmlns:p14="http://schemas.microsoft.com/office/powerpoint/2010/main" val="1709140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000" y="365125"/>
            <a:ext cx="10515600" cy="1325563"/>
          </a:xfrm>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57219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2666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325878"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1343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1262749"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10337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2089066"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3138299" y="-3569"/>
            <a:ext cx="735702" cy="1031474"/>
          </a:xfrm>
          <a:prstGeom prst="rect">
            <a:avLst/>
          </a:prstGeom>
          <a:noFill/>
          <a:ln>
            <a:noFill/>
          </a:ln>
          <a:extLst>
            <a:ext uri="{53640926-AAD7-44D8-BBD7-CCE9431645EC}">
              <a14:shadowObscured xmlns:a14="http://schemas.microsoft.com/office/drawing/2010/main"/>
            </a:ext>
          </a:extLst>
        </p:spPr>
      </p:pic>
      <p:pic>
        <p:nvPicPr>
          <p:cNvPr id="11" name="Picture 10" descr="/Users/stephencurto/Desktop/Prophets-infographic.jpg"/>
          <p:cNvPicPr/>
          <p:nvPr/>
        </p:nvPicPr>
        <p:blipFill rotWithShape="1">
          <a:blip r:embed="rId6">
            <a:extLst>
              <a:ext uri="{28A0092B-C50C-407E-A947-70E740481C1C}">
                <a14:useLocalDpi xmlns:a14="http://schemas.microsoft.com/office/drawing/2010/main" val="0"/>
              </a:ext>
            </a:extLst>
          </a:blip>
          <a:srcRect l="18160" t="53334" r="65472" b="36344"/>
          <a:stretch/>
        </p:blipFill>
        <p:spPr bwMode="auto">
          <a:xfrm>
            <a:off x="3113155" y="4946463"/>
            <a:ext cx="735702" cy="1031474"/>
          </a:xfrm>
          <a:prstGeom prst="rect">
            <a:avLst/>
          </a:prstGeom>
          <a:noFill/>
          <a:ln>
            <a:noFill/>
          </a:ln>
          <a:extLst>
            <a:ext uri="{53640926-AAD7-44D8-BBD7-CCE9431645EC}">
              <a14:shadowObscured xmlns:a14="http://schemas.microsoft.com/office/drawing/2010/main"/>
            </a:ext>
          </a:extLst>
        </p:spPr>
      </p:pic>
      <p:pic>
        <p:nvPicPr>
          <p:cNvPr id="12" name="Picture 11" descr="/Users/stephencurto/Desktop/Prophets-infographic.jpg"/>
          <p:cNvPicPr/>
          <p:nvPr/>
        </p:nvPicPr>
        <p:blipFill rotWithShape="1">
          <a:blip r:embed="rId6">
            <a:extLst>
              <a:ext uri="{28A0092B-C50C-407E-A947-70E740481C1C}">
                <a14:useLocalDpi xmlns:a14="http://schemas.microsoft.com/office/drawing/2010/main" val="0"/>
              </a:ext>
            </a:extLst>
          </a:blip>
          <a:srcRect l="33632" t="53572" r="50000" b="36106"/>
          <a:stretch/>
        </p:blipFill>
        <p:spPr bwMode="auto">
          <a:xfrm>
            <a:off x="3460075" y="3421218"/>
            <a:ext cx="735702" cy="1031474"/>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5158" b="5255"/>
          <a:stretch/>
        </p:blipFill>
        <p:spPr>
          <a:xfrm>
            <a:off x="467613" y="43230"/>
            <a:ext cx="12105361" cy="6777959"/>
          </a:xfrm>
          <a:prstGeom prst="rect">
            <a:avLst/>
          </a:prstGeom>
        </p:spPr>
      </p:pic>
    </p:spTree>
    <p:extLst>
      <p:ext uri="{BB962C8B-B14F-4D97-AF65-F5344CB8AC3E}">
        <p14:creationId xmlns:p14="http://schemas.microsoft.com/office/powerpoint/2010/main" val="1555919856"/>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158" b="5255"/>
          <a:stretch/>
        </p:blipFill>
        <p:spPr>
          <a:xfrm>
            <a:off x="0" y="0"/>
            <a:ext cx="12248314" cy="6858000"/>
          </a:xfrm>
          <a:prstGeom prst="rect">
            <a:avLst/>
          </a:prstGeom>
        </p:spPr>
      </p:pic>
    </p:spTree>
    <p:extLst>
      <p:ext uri="{BB962C8B-B14F-4D97-AF65-F5344CB8AC3E}">
        <p14:creationId xmlns:p14="http://schemas.microsoft.com/office/powerpoint/2010/main" val="436650273"/>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158" b="5255"/>
          <a:stretch/>
        </p:blipFill>
        <p:spPr>
          <a:xfrm>
            <a:off x="0" y="0"/>
            <a:ext cx="12248314" cy="6858000"/>
          </a:xfrm>
          <a:prstGeom prst="rect">
            <a:avLst/>
          </a:prstGeom>
        </p:spPr>
      </p:pic>
    </p:spTree>
    <p:extLst>
      <p:ext uri="{BB962C8B-B14F-4D97-AF65-F5344CB8AC3E}">
        <p14:creationId xmlns:p14="http://schemas.microsoft.com/office/powerpoint/2010/main" val="829516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158" b="5255"/>
          <a:stretch/>
        </p:blipFill>
        <p:spPr>
          <a:xfrm>
            <a:off x="0" y="0"/>
            <a:ext cx="12248314" cy="6858000"/>
          </a:xfrm>
          <a:prstGeom prst="rect">
            <a:avLst/>
          </a:prstGeom>
        </p:spPr>
      </p:pic>
      <p:pic>
        <p:nvPicPr>
          <p:cNvPr id="10" name="Picture 9" descr="/Users/stephencurto/Desktop/Prophets-infographic.jpg"/>
          <p:cNvPicPr/>
          <p:nvPr/>
        </p:nvPicPr>
        <p:blipFill rotWithShape="1">
          <a:blip r:embed="rId3">
            <a:extLst>
              <a:ext uri="{28A0092B-C50C-407E-A947-70E740481C1C}">
                <a14:useLocalDpi xmlns:a14="http://schemas.microsoft.com/office/drawing/2010/main" val="0"/>
              </a:ext>
            </a:extLst>
          </a:blip>
          <a:srcRect l="49535" t="53448" r="35169" b="36098"/>
          <a:stretch/>
        </p:blipFill>
        <p:spPr bwMode="auto">
          <a:xfrm>
            <a:off x="9121697" y="802887"/>
            <a:ext cx="723590" cy="10482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180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158" b="5255"/>
          <a:stretch/>
        </p:blipFill>
        <p:spPr>
          <a:xfrm>
            <a:off x="0" y="0"/>
            <a:ext cx="12248314" cy="6858000"/>
          </a:xfrm>
          <a:prstGeom prst="rect">
            <a:avLst/>
          </a:prstGeom>
        </p:spPr>
      </p:pic>
      <p:pic>
        <p:nvPicPr>
          <p:cNvPr id="10" name="Picture 9" descr="/Users/stephencurto/Desktop/Prophets-infographic.jpg"/>
          <p:cNvPicPr/>
          <p:nvPr/>
        </p:nvPicPr>
        <p:blipFill rotWithShape="1">
          <a:blip r:embed="rId3">
            <a:extLst>
              <a:ext uri="{28A0092B-C50C-407E-A947-70E740481C1C}">
                <a14:useLocalDpi xmlns:a14="http://schemas.microsoft.com/office/drawing/2010/main" val="0"/>
              </a:ext>
            </a:extLst>
          </a:blip>
          <a:srcRect l="49535" t="53448" r="35169" b="36098"/>
          <a:stretch/>
        </p:blipFill>
        <p:spPr bwMode="auto">
          <a:xfrm>
            <a:off x="9121697" y="802887"/>
            <a:ext cx="723590" cy="1048216"/>
          </a:xfrm>
          <a:prstGeom prst="rect">
            <a:avLst/>
          </a:prstGeom>
          <a:noFill/>
          <a:ln>
            <a:noFill/>
          </a:ln>
          <a:extLst>
            <a:ext uri="{53640926-AAD7-44D8-BBD7-CCE9431645EC}">
              <a14:shadowObscured xmlns:a14="http://schemas.microsoft.com/office/drawing/2010/main"/>
            </a:ext>
          </a:extLst>
        </p:spPr>
      </p:pic>
      <p:pic>
        <p:nvPicPr>
          <p:cNvPr id="4" name="Picture 3" descr="/Users/stephencurto/Desktop/Prophets-infographic.jpg"/>
          <p:cNvPicPr/>
          <p:nvPr/>
        </p:nvPicPr>
        <p:blipFill rotWithShape="1">
          <a:blip r:embed="rId3">
            <a:extLst>
              <a:ext uri="{28A0092B-C50C-407E-A947-70E740481C1C}">
                <a14:useLocalDpi xmlns:a14="http://schemas.microsoft.com/office/drawing/2010/main" val="0"/>
              </a:ext>
            </a:extLst>
          </a:blip>
          <a:srcRect l="65108" t="53188" r="19596" b="36549"/>
          <a:stretch/>
        </p:blipFill>
        <p:spPr bwMode="auto">
          <a:xfrm>
            <a:off x="9121697" y="3468028"/>
            <a:ext cx="723590" cy="10290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5390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Introductory Issues</a:t>
            </a:r>
          </a:p>
          <a:p>
            <a:r>
              <a:rPr lang="en-US" dirty="0" smtClean="0"/>
              <a:t>Background</a:t>
            </a:r>
          </a:p>
          <a:p>
            <a:r>
              <a:rPr lang="en-US" dirty="0" smtClean="0"/>
              <a:t>Text</a:t>
            </a:r>
            <a:endParaRPr lang="en-US" dirty="0"/>
          </a:p>
        </p:txBody>
      </p:sp>
    </p:spTree>
    <p:extLst>
      <p:ext uri="{BB962C8B-B14F-4D97-AF65-F5344CB8AC3E}">
        <p14:creationId xmlns:p14="http://schemas.microsoft.com/office/powerpoint/2010/main" val="4112063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Issues</a:t>
            </a:r>
            <a:endParaRPr lang="en-US" dirty="0"/>
          </a:p>
        </p:txBody>
      </p:sp>
      <p:sp>
        <p:nvSpPr>
          <p:cNvPr id="3" name="Content Placeholder 2"/>
          <p:cNvSpPr>
            <a:spLocks noGrp="1"/>
          </p:cNvSpPr>
          <p:nvPr>
            <p:ph idx="1"/>
          </p:nvPr>
        </p:nvSpPr>
        <p:spPr/>
        <p:txBody>
          <a:bodyPr/>
          <a:lstStyle/>
          <a:p>
            <a:r>
              <a:rPr lang="en-US" dirty="0" smtClean="0"/>
              <a:t>Author: Zechariah (1:1) “YHWH Remembers”</a:t>
            </a:r>
          </a:p>
          <a:p>
            <a:pPr lvl="1"/>
            <a:r>
              <a:rPr lang="en-US" dirty="0" smtClean="0"/>
              <a:t>“Son of </a:t>
            </a:r>
            <a:r>
              <a:rPr lang="en-US" dirty="0" err="1" smtClean="0"/>
              <a:t>Iddo</a:t>
            </a:r>
            <a:r>
              <a:rPr lang="en-US" dirty="0" smtClean="0"/>
              <a:t>” cf. </a:t>
            </a:r>
            <a:r>
              <a:rPr lang="en-US" dirty="0" err="1" smtClean="0"/>
              <a:t>Neh</a:t>
            </a:r>
            <a:r>
              <a:rPr lang="en-US" dirty="0" smtClean="0"/>
              <a:t> 12:4, 16</a:t>
            </a:r>
          </a:p>
          <a:p>
            <a:pPr lvl="1"/>
            <a:r>
              <a:rPr lang="en-US" dirty="0" smtClean="0"/>
              <a:t>Priest who returned with Zerubbabel </a:t>
            </a:r>
          </a:p>
          <a:p>
            <a:pPr lvl="1"/>
            <a:r>
              <a:rPr lang="en-US" dirty="0" smtClean="0"/>
              <a:t>Zechariah is both prophet and priest</a:t>
            </a:r>
          </a:p>
          <a:p>
            <a:pPr lvl="1"/>
            <a:r>
              <a:rPr lang="en-US" dirty="0" smtClean="0"/>
              <a:t>Liberal scholars began claiming multiple authors to Zechariah in the 17</a:t>
            </a:r>
            <a:r>
              <a:rPr lang="en-US" baseline="30000" dirty="0" smtClean="0"/>
              <a:t>th</a:t>
            </a:r>
            <a:r>
              <a:rPr lang="en-US" dirty="0" smtClean="0"/>
              <a:t> century citing style and historical differences between 1-8 and 9-14</a:t>
            </a:r>
          </a:p>
          <a:p>
            <a:r>
              <a:rPr lang="en-US" dirty="0" smtClean="0"/>
              <a:t>Date: First 8 visions- February 15, 519 BC (1:1-6)</a:t>
            </a:r>
            <a:endParaRPr lang="en-US" dirty="0"/>
          </a:p>
        </p:txBody>
      </p:sp>
    </p:spTree>
    <p:extLst>
      <p:ext uri="{BB962C8B-B14F-4D97-AF65-F5344CB8AC3E}">
        <p14:creationId xmlns:p14="http://schemas.microsoft.com/office/powerpoint/2010/main" val="1700138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Issues</a:t>
            </a:r>
            <a:endParaRPr lang="en-US" dirty="0"/>
          </a:p>
        </p:txBody>
      </p:sp>
      <p:sp>
        <p:nvSpPr>
          <p:cNvPr id="3" name="Content Placeholder 2"/>
          <p:cNvSpPr>
            <a:spLocks noGrp="1"/>
          </p:cNvSpPr>
          <p:nvPr>
            <p:ph idx="1"/>
          </p:nvPr>
        </p:nvSpPr>
        <p:spPr/>
        <p:txBody>
          <a:bodyPr/>
          <a:lstStyle/>
          <a:p>
            <a:r>
              <a:rPr lang="en-US" dirty="0" smtClean="0"/>
              <a:t>Audience: Post-exilic Jews who are rebuilding the temple under his, and Haggai’s, prophetic encouragement.</a:t>
            </a:r>
          </a:p>
          <a:p>
            <a:r>
              <a:rPr lang="en-US" dirty="0" smtClean="0"/>
              <a:t>Purpose/Message: To encourage the rebuilding of the temple and give hope concerning future domination of Israel over world powers. </a:t>
            </a:r>
            <a:endParaRPr lang="en-US" dirty="0"/>
          </a:p>
        </p:txBody>
      </p:sp>
    </p:spTree>
    <p:extLst>
      <p:ext uri="{BB962C8B-B14F-4D97-AF65-F5344CB8AC3E}">
        <p14:creationId xmlns:p14="http://schemas.microsoft.com/office/powerpoint/2010/main" val="384626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69" t="40459" r="3142" b="30974"/>
          <a:stretch/>
        </p:blipFill>
        <p:spPr>
          <a:xfrm>
            <a:off x="0" y="1985962"/>
            <a:ext cx="12109562" cy="2300287"/>
          </a:xfrm>
        </p:spPr>
      </p:pic>
    </p:spTree>
    <p:extLst>
      <p:ext uri="{BB962C8B-B14F-4D97-AF65-F5344CB8AC3E}">
        <p14:creationId xmlns:p14="http://schemas.microsoft.com/office/powerpoint/2010/main" val="232578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2086" t="39140" r="1034" b="32293"/>
          <a:stretch/>
        </p:blipFill>
        <p:spPr>
          <a:xfrm>
            <a:off x="207572" y="220662"/>
            <a:ext cx="11939416" cy="5780088"/>
          </a:xfrm>
        </p:spPr>
      </p:pic>
    </p:spTree>
    <p:extLst>
      <p:ext uri="{BB962C8B-B14F-4D97-AF65-F5344CB8AC3E}">
        <p14:creationId xmlns:p14="http://schemas.microsoft.com/office/powerpoint/2010/main" val="527805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spTree>
    <p:extLst>
      <p:ext uri="{BB962C8B-B14F-4D97-AF65-F5344CB8AC3E}">
        <p14:creationId xmlns:p14="http://schemas.microsoft.com/office/powerpoint/2010/main" val="789440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0"/>
            <a:ext cx="10972800" cy="6858000"/>
          </a:xfrm>
          <a:prstGeom prst="rect">
            <a:avLst/>
          </a:prstGeom>
        </p:spPr>
      </p:pic>
    </p:spTree>
    <p:extLst>
      <p:ext uri="{BB962C8B-B14F-4D97-AF65-F5344CB8AC3E}">
        <p14:creationId xmlns:p14="http://schemas.microsoft.com/office/powerpoint/2010/main" val="1715492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Cyrus the Great</a:t>
            </a:r>
          </a:p>
          <a:p>
            <a:pPr lvl="1"/>
            <a:r>
              <a:rPr lang="en-US" dirty="0" smtClean="0"/>
              <a:t>Conquers Babylon in 539 (Daniel 5)</a:t>
            </a:r>
          </a:p>
          <a:p>
            <a:pPr lvl="1"/>
            <a:r>
              <a:rPr lang="en-US" dirty="0" smtClean="0"/>
              <a:t>Makes decree that all captured people can return to home land</a:t>
            </a:r>
          </a:p>
          <a:p>
            <a:pPr lvl="1"/>
            <a:r>
              <a:rPr lang="en-US" dirty="0" smtClean="0"/>
              <a:t>Zerubbabel leads first group of Jews back to Israel</a:t>
            </a:r>
          </a:p>
          <a:p>
            <a:pPr lvl="1"/>
            <a:endParaRPr lang="en-US" dirty="0" smtClean="0"/>
          </a:p>
          <a:p>
            <a:pPr lvl="1"/>
            <a:endParaRPr lang="en-US" dirty="0"/>
          </a:p>
        </p:txBody>
      </p:sp>
    </p:spTree>
    <p:extLst>
      <p:ext uri="{BB962C8B-B14F-4D97-AF65-F5344CB8AC3E}">
        <p14:creationId xmlns:p14="http://schemas.microsoft.com/office/powerpoint/2010/main" val="163456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Ezra 3:8-4:5</a:t>
            </a:r>
          </a:p>
          <a:p>
            <a:pPr lvl="1"/>
            <a:r>
              <a:rPr lang="en-US" dirty="0" smtClean="0"/>
              <a:t>Temple foundation is laid early on in return</a:t>
            </a:r>
          </a:p>
          <a:p>
            <a:pPr lvl="1"/>
            <a:r>
              <a:rPr lang="en-US" dirty="0" smtClean="0"/>
              <a:t>Enemies of Judah opposed the rebuilding</a:t>
            </a:r>
          </a:p>
          <a:p>
            <a:pPr lvl="2"/>
            <a:r>
              <a:rPr lang="en-US" dirty="0" smtClean="0"/>
              <a:t>“from the days of Cyrus to the days of </a:t>
            </a:r>
            <a:r>
              <a:rPr lang="en-US" dirty="0"/>
              <a:t>D</a:t>
            </a:r>
            <a:r>
              <a:rPr lang="en-US" dirty="0" smtClean="0"/>
              <a:t>arius”</a:t>
            </a:r>
          </a:p>
          <a:p>
            <a:pPr lvl="1"/>
            <a:r>
              <a:rPr lang="en-US" dirty="0" smtClean="0"/>
              <a:t>Nation becomes discouraged and begins “half” living in the land</a:t>
            </a:r>
          </a:p>
          <a:p>
            <a:pPr lvl="1"/>
            <a:endParaRPr lang="en-US" dirty="0" smtClean="0"/>
          </a:p>
          <a:p>
            <a:pPr lvl="1"/>
            <a:endParaRPr lang="en-US" dirty="0"/>
          </a:p>
        </p:txBody>
      </p:sp>
    </p:spTree>
    <p:extLst>
      <p:ext uri="{BB962C8B-B14F-4D97-AF65-F5344CB8AC3E}">
        <p14:creationId xmlns:p14="http://schemas.microsoft.com/office/powerpoint/2010/main" val="583508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Persian Kings</a:t>
            </a:r>
          </a:p>
          <a:p>
            <a:pPr lvl="1"/>
            <a:r>
              <a:rPr lang="en-US" dirty="0"/>
              <a:t>Cyrus the Great – 559-530BC</a:t>
            </a:r>
          </a:p>
          <a:p>
            <a:pPr lvl="1"/>
            <a:r>
              <a:rPr lang="en-US" dirty="0" smtClean="0"/>
              <a:t>Cambyses II </a:t>
            </a:r>
            <a:r>
              <a:rPr lang="en-US" dirty="0"/>
              <a:t>– 530-522BC</a:t>
            </a:r>
          </a:p>
          <a:p>
            <a:pPr lvl="1"/>
            <a:r>
              <a:rPr lang="en-US" dirty="0" err="1"/>
              <a:t>Gaumata</a:t>
            </a:r>
            <a:r>
              <a:rPr lang="en-US" dirty="0"/>
              <a:t> – 522BC</a:t>
            </a:r>
          </a:p>
          <a:p>
            <a:pPr lvl="1"/>
            <a:r>
              <a:rPr lang="en-US" dirty="0"/>
              <a:t>Darius I </a:t>
            </a:r>
            <a:r>
              <a:rPr lang="en-US" dirty="0" smtClean="0"/>
              <a:t>(the Great) – </a:t>
            </a:r>
            <a:r>
              <a:rPr lang="en-US" dirty="0"/>
              <a:t>522-486BC</a:t>
            </a:r>
          </a:p>
          <a:p>
            <a:pPr lvl="1"/>
            <a:r>
              <a:rPr lang="en-US" dirty="0"/>
              <a:t>Xerxes (Ahasuerus) – 486-465BC</a:t>
            </a:r>
          </a:p>
          <a:p>
            <a:pPr lvl="1"/>
            <a:r>
              <a:rPr lang="en-US" dirty="0"/>
              <a:t>Artaxerxes – 464-424BC</a:t>
            </a:r>
          </a:p>
          <a:p>
            <a:pPr lvl="1"/>
            <a:endParaRPr lang="en-US" dirty="0" smtClean="0"/>
          </a:p>
          <a:p>
            <a:pPr lvl="1"/>
            <a:endParaRPr lang="en-US" dirty="0"/>
          </a:p>
        </p:txBody>
      </p:sp>
    </p:spTree>
    <p:extLst>
      <p:ext uri="{BB962C8B-B14F-4D97-AF65-F5344CB8AC3E}">
        <p14:creationId xmlns:p14="http://schemas.microsoft.com/office/powerpoint/2010/main" val="1616926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Ezra 5-6</a:t>
            </a:r>
          </a:p>
          <a:p>
            <a:pPr lvl="1"/>
            <a:r>
              <a:rPr lang="en-US" dirty="0" smtClean="0"/>
              <a:t>Read Ezra 1:1-2</a:t>
            </a:r>
          </a:p>
          <a:p>
            <a:pPr lvl="1"/>
            <a:r>
              <a:rPr lang="en-US" dirty="0" err="1" smtClean="0"/>
              <a:t>Tattenai</a:t>
            </a:r>
            <a:r>
              <a:rPr lang="en-US" dirty="0" smtClean="0"/>
              <a:t> opposes the rebuild, writes to King Darius for direction</a:t>
            </a:r>
          </a:p>
          <a:p>
            <a:pPr lvl="1"/>
            <a:r>
              <a:rPr lang="en-US" dirty="0" smtClean="0"/>
              <a:t>Darius discovers Cyrus’s decree</a:t>
            </a:r>
          </a:p>
          <a:p>
            <a:pPr lvl="1"/>
            <a:r>
              <a:rPr lang="en-US" dirty="0" smtClean="0"/>
              <a:t>Darius issues instruction to “</a:t>
            </a:r>
            <a:r>
              <a:rPr lang="en-US" dirty="0"/>
              <a:t>Leave this work on the house of God alone; let the governor of the Jews and the elders of the Jews rebuild this house of God on its site</a:t>
            </a:r>
            <a:r>
              <a:rPr lang="en-US" dirty="0" smtClean="0"/>
              <a:t>.”</a:t>
            </a:r>
          </a:p>
          <a:p>
            <a:pPr lvl="1"/>
            <a:r>
              <a:rPr lang="en-US" dirty="0" smtClean="0"/>
              <a:t>Read Ezra 6:14-15</a:t>
            </a:r>
            <a:endParaRPr lang="en-US" dirty="0"/>
          </a:p>
        </p:txBody>
      </p:sp>
    </p:spTree>
    <p:extLst>
      <p:ext uri="{BB962C8B-B14F-4D97-AF65-F5344CB8AC3E}">
        <p14:creationId xmlns:p14="http://schemas.microsoft.com/office/powerpoint/2010/main" val="1424876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a:t>
            </a:r>
            <a:endParaRPr lang="en-US" dirty="0"/>
          </a:p>
        </p:txBody>
      </p:sp>
      <p:sp>
        <p:nvSpPr>
          <p:cNvPr id="3" name="Content Placeholder 2"/>
          <p:cNvSpPr>
            <a:spLocks noGrp="1"/>
          </p:cNvSpPr>
          <p:nvPr>
            <p:ph idx="1"/>
          </p:nvPr>
        </p:nvSpPr>
        <p:spPr/>
        <p:txBody>
          <a:bodyPr>
            <a:normAutofit/>
          </a:bodyPr>
          <a:lstStyle/>
          <a:p>
            <a:pPr marL="857250" indent="-857250">
              <a:buFont typeface="+mj-lt"/>
              <a:buAutoNum type="romanUcPeriod"/>
            </a:pPr>
            <a:r>
              <a:rPr lang="en-US" dirty="0" smtClean="0"/>
              <a:t>8 Symbolic Visions (</a:t>
            </a:r>
            <a:r>
              <a:rPr lang="en-US" dirty="0" err="1" smtClean="0"/>
              <a:t>Ch</a:t>
            </a:r>
            <a:r>
              <a:rPr lang="en-US" dirty="0" smtClean="0"/>
              <a:t> 1-6)</a:t>
            </a:r>
          </a:p>
          <a:p>
            <a:pPr marL="857250" indent="-857250">
              <a:buFont typeface="+mj-lt"/>
              <a:buAutoNum type="romanUcPeriod"/>
            </a:pPr>
            <a:r>
              <a:rPr lang="en-US" dirty="0" smtClean="0"/>
              <a:t>4 Explanatory Messages (</a:t>
            </a:r>
            <a:r>
              <a:rPr lang="en-US" dirty="0" err="1" smtClean="0"/>
              <a:t>Ch</a:t>
            </a:r>
            <a:r>
              <a:rPr lang="en-US" dirty="0" smtClean="0"/>
              <a:t> 7-8)</a:t>
            </a:r>
          </a:p>
          <a:p>
            <a:pPr marL="857250" indent="-857250">
              <a:buFont typeface="+mj-lt"/>
              <a:buAutoNum type="romanUcPeriod"/>
            </a:pPr>
            <a:r>
              <a:rPr lang="en-US" dirty="0" smtClean="0"/>
              <a:t>2 Oracles (</a:t>
            </a:r>
            <a:r>
              <a:rPr lang="en-US" dirty="0" err="1" smtClean="0"/>
              <a:t>Ch</a:t>
            </a:r>
            <a:r>
              <a:rPr lang="en-US" dirty="0" smtClean="0"/>
              <a:t> 9-14)</a:t>
            </a:r>
            <a:endParaRPr lang="en-US" dirty="0"/>
          </a:p>
        </p:txBody>
      </p:sp>
    </p:spTree>
    <p:extLst>
      <p:ext uri="{BB962C8B-B14F-4D97-AF65-F5344CB8AC3E}">
        <p14:creationId xmlns:p14="http://schemas.microsoft.com/office/powerpoint/2010/main" val="1963006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fontScale="92500" lnSpcReduction="10000"/>
          </a:bodyPr>
          <a:lstStyle/>
          <a:p>
            <a:pPr marL="742950" indent="-742950">
              <a:buFont typeface="+mj-lt"/>
              <a:buAutoNum type="arabicPeriod"/>
            </a:pPr>
            <a:r>
              <a:rPr lang="en-US" dirty="0"/>
              <a:t>Red Horse and </a:t>
            </a:r>
            <a:r>
              <a:rPr lang="en-US" dirty="0" smtClean="0"/>
              <a:t>Rider (1:7-17)</a:t>
            </a:r>
            <a:endParaRPr lang="en-US" dirty="0"/>
          </a:p>
          <a:p>
            <a:pPr marL="742950" indent="-742950">
              <a:buFont typeface="+mj-lt"/>
              <a:buAutoNum type="arabicPeriod"/>
            </a:pPr>
            <a:r>
              <a:rPr lang="en-US" dirty="0"/>
              <a:t>Four Horns and </a:t>
            </a:r>
            <a:r>
              <a:rPr lang="en-US" dirty="0" smtClean="0"/>
              <a:t>Craftsmen (1:18-21)</a:t>
            </a:r>
            <a:endParaRPr lang="en-US" dirty="0"/>
          </a:p>
          <a:p>
            <a:pPr marL="742950" indent="-742950">
              <a:buFont typeface="+mj-lt"/>
              <a:buAutoNum type="arabicPeriod"/>
            </a:pPr>
            <a:r>
              <a:rPr lang="en-US" dirty="0"/>
              <a:t>Man with a Measuring </a:t>
            </a:r>
            <a:r>
              <a:rPr lang="en-US" dirty="0" smtClean="0"/>
              <a:t>Line (</a:t>
            </a:r>
            <a:r>
              <a:rPr lang="en-US" dirty="0" err="1" smtClean="0"/>
              <a:t>ch</a:t>
            </a:r>
            <a:r>
              <a:rPr lang="en-US" dirty="0" smtClean="0"/>
              <a:t> 2)</a:t>
            </a:r>
            <a:endParaRPr lang="en-US" dirty="0"/>
          </a:p>
          <a:p>
            <a:pPr marL="742950" indent="-742950">
              <a:buFont typeface="+mj-lt"/>
              <a:buAutoNum type="arabicPeriod"/>
            </a:pPr>
            <a:r>
              <a:rPr lang="en-US" dirty="0"/>
              <a:t>Joshua’s Clean </a:t>
            </a:r>
            <a:r>
              <a:rPr lang="en-US" dirty="0" smtClean="0"/>
              <a:t>Clothes (</a:t>
            </a:r>
            <a:r>
              <a:rPr lang="en-US" dirty="0" err="1" smtClean="0"/>
              <a:t>ch</a:t>
            </a:r>
            <a:r>
              <a:rPr lang="en-US" dirty="0" smtClean="0"/>
              <a:t> 3)</a:t>
            </a:r>
            <a:endParaRPr lang="en-US" dirty="0"/>
          </a:p>
          <a:p>
            <a:pPr marL="742950" indent="-742950">
              <a:buFont typeface="+mj-lt"/>
              <a:buAutoNum type="arabicPeriod"/>
            </a:pPr>
            <a:r>
              <a:rPr lang="en-US" dirty="0"/>
              <a:t>Gold Lampstand and Two Olive </a:t>
            </a:r>
            <a:r>
              <a:rPr lang="en-US" dirty="0" smtClean="0"/>
              <a:t>Trees (</a:t>
            </a:r>
            <a:r>
              <a:rPr lang="en-US" dirty="0" err="1" smtClean="0"/>
              <a:t>ch</a:t>
            </a:r>
            <a:r>
              <a:rPr lang="en-US" dirty="0" smtClean="0"/>
              <a:t> 4)</a:t>
            </a:r>
            <a:endParaRPr lang="en-US" dirty="0"/>
          </a:p>
          <a:p>
            <a:pPr marL="742950" indent="-742950">
              <a:buFont typeface="+mj-lt"/>
              <a:buAutoNum type="arabicPeriod"/>
            </a:pPr>
            <a:r>
              <a:rPr lang="en-US" dirty="0"/>
              <a:t>Flying Scrolls </a:t>
            </a:r>
            <a:r>
              <a:rPr lang="en-US" dirty="0" smtClean="0"/>
              <a:t>(5:1-4)</a:t>
            </a:r>
            <a:endParaRPr lang="en-US" dirty="0"/>
          </a:p>
          <a:p>
            <a:pPr marL="742950" indent="-742950">
              <a:buFont typeface="+mj-lt"/>
              <a:buAutoNum type="arabicPeriod"/>
            </a:pPr>
            <a:r>
              <a:rPr lang="en-US" dirty="0"/>
              <a:t>Woman in a </a:t>
            </a:r>
            <a:r>
              <a:rPr lang="en-US" dirty="0" smtClean="0"/>
              <a:t>Basket (5:5-11)</a:t>
            </a:r>
            <a:endParaRPr lang="en-US" dirty="0"/>
          </a:p>
          <a:p>
            <a:pPr marL="742950" indent="-742950">
              <a:buFont typeface="+mj-lt"/>
              <a:buAutoNum type="arabicPeriod"/>
            </a:pPr>
            <a:r>
              <a:rPr lang="en-US" dirty="0"/>
              <a:t>Four </a:t>
            </a:r>
            <a:r>
              <a:rPr lang="en-US" dirty="0" smtClean="0"/>
              <a:t>Chariots</a:t>
            </a:r>
            <a:r>
              <a:rPr lang="en-US" dirty="0"/>
              <a:t> </a:t>
            </a:r>
            <a:r>
              <a:rPr lang="en-US" dirty="0" smtClean="0"/>
              <a:t>(6:1-8)</a:t>
            </a:r>
            <a:endParaRPr lang="en-US" dirty="0"/>
          </a:p>
        </p:txBody>
      </p:sp>
    </p:spTree>
    <p:extLst>
      <p:ext uri="{BB962C8B-B14F-4D97-AF65-F5344CB8AC3E}">
        <p14:creationId xmlns:p14="http://schemas.microsoft.com/office/powerpoint/2010/main" val="1726354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1. Red </a:t>
            </a:r>
            <a:r>
              <a:rPr lang="en-US" dirty="0"/>
              <a:t>Horse and </a:t>
            </a:r>
            <a:r>
              <a:rPr lang="en-US" dirty="0" smtClean="0"/>
              <a:t>Rider (1:7-17)</a:t>
            </a:r>
          </a:p>
          <a:p>
            <a:r>
              <a:rPr lang="en-US" dirty="0" smtClean="0"/>
              <a:t>“a </a:t>
            </a:r>
            <a:r>
              <a:rPr lang="en-US" dirty="0"/>
              <a:t>man was riding on a red horse, and he was standing among the myrtle trees which were in the ravine, with red, sorrel and white horses behind </a:t>
            </a:r>
            <a:r>
              <a:rPr lang="en-US" dirty="0" smtClean="0"/>
              <a:t>him.” (v8)</a:t>
            </a:r>
          </a:p>
          <a:p>
            <a:pPr lvl="1"/>
            <a:r>
              <a:rPr lang="en-US" dirty="0" smtClean="0"/>
              <a:t>the man: “The Angel of the Lord” (v10-11)</a:t>
            </a:r>
          </a:p>
          <a:p>
            <a:pPr lvl="1"/>
            <a:r>
              <a:rPr lang="en-US" dirty="0" smtClean="0"/>
              <a:t>the horses: Those whom had patrolled the earth (v10-11) (angels?)</a:t>
            </a:r>
          </a:p>
          <a:p>
            <a:pPr lvl="1"/>
            <a:r>
              <a:rPr lang="en-US" dirty="0" smtClean="0"/>
              <a:t>myrtle trees: commonly represent peace/beauty. (cf. Is 55:13)</a:t>
            </a:r>
            <a:endParaRPr lang="en-US" dirty="0"/>
          </a:p>
          <a:p>
            <a:endParaRPr lang="en-US" dirty="0"/>
          </a:p>
        </p:txBody>
      </p:sp>
    </p:spTree>
    <p:extLst>
      <p:ext uri="{BB962C8B-B14F-4D97-AF65-F5344CB8AC3E}">
        <p14:creationId xmlns:p14="http://schemas.microsoft.com/office/powerpoint/2010/main" val="320294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10515600" cy="4988392"/>
          </a:xfrm>
          <a:prstGeom prst="rect">
            <a:avLst/>
          </a:prstGeom>
        </p:spPr>
      </p:pic>
    </p:spTree>
    <p:extLst>
      <p:ext uri="{BB962C8B-B14F-4D97-AF65-F5344CB8AC3E}">
        <p14:creationId xmlns:p14="http://schemas.microsoft.com/office/powerpoint/2010/main" val="528542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lnSpcReduction="10000"/>
          </a:bodyPr>
          <a:lstStyle/>
          <a:p>
            <a:pPr marL="0" indent="0">
              <a:buNone/>
            </a:pPr>
            <a:r>
              <a:rPr lang="en-US" dirty="0" smtClean="0"/>
              <a:t>1. Red </a:t>
            </a:r>
            <a:r>
              <a:rPr lang="en-US" dirty="0"/>
              <a:t>Horse and </a:t>
            </a:r>
            <a:r>
              <a:rPr lang="en-US" dirty="0" smtClean="0"/>
              <a:t>Rider (1:7-17)</a:t>
            </a:r>
          </a:p>
          <a:p>
            <a:r>
              <a:rPr lang="en-US" dirty="0" smtClean="0"/>
              <a:t>“The </a:t>
            </a:r>
            <a:r>
              <a:rPr lang="en-US" dirty="0" err="1" smtClean="0"/>
              <a:t>AotL</a:t>
            </a:r>
            <a:r>
              <a:rPr lang="en-US" dirty="0" smtClean="0"/>
              <a:t> said ‘Oh YHWH </a:t>
            </a:r>
            <a:r>
              <a:rPr lang="en-US" dirty="0"/>
              <a:t>of hosts, how long will You have no compassion for </a:t>
            </a:r>
            <a:r>
              <a:rPr lang="en-US" dirty="0" smtClean="0"/>
              <a:t>Jerusalem</a:t>
            </a:r>
            <a:r>
              <a:rPr lang="is-IS" dirty="0" smtClean="0"/>
              <a:t>…?”</a:t>
            </a:r>
            <a:r>
              <a:rPr lang="en-US" dirty="0" smtClean="0"/>
              <a:t>(v12)</a:t>
            </a:r>
          </a:p>
          <a:p>
            <a:r>
              <a:rPr lang="en-US" dirty="0" smtClean="0"/>
              <a:t>“YHWH spoke gracious comforting words.” (v13)</a:t>
            </a:r>
            <a:endParaRPr lang="en-US" dirty="0"/>
          </a:p>
          <a:p>
            <a:r>
              <a:rPr lang="en-US" dirty="0" smtClean="0"/>
              <a:t>“I am jealous for Jerusalem and Zion and very angry with the nations at ease” (v14-15)</a:t>
            </a:r>
          </a:p>
          <a:p>
            <a:r>
              <a:rPr lang="en-US" dirty="0" smtClean="0"/>
              <a:t>“My house shall be built</a:t>
            </a:r>
            <a:r>
              <a:rPr lang="is-IS" dirty="0" smtClean="0"/>
              <a:t>… my cities shall overflow with prosperity” (v16-17)</a:t>
            </a:r>
            <a:endParaRPr lang="en-US" dirty="0"/>
          </a:p>
        </p:txBody>
      </p:sp>
    </p:spTree>
    <p:extLst>
      <p:ext uri="{BB962C8B-B14F-4D97-AF65-F5344CB8AC3E}">
        <p14:creationId xmlns:p14="http://schemas.microsoft.com/office/powerpoint/2010/main" val="1206521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spTree>
    <p:extLst>
      <p:ext uri="{BB962C8B-B14F-4D97-AF65-F5344CB8AC3E}">
        <p14:creationId xmlns:p14="http://schemas.microsoft.com/office/powerpoint/2010/main" val="975201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a:xfrm>
            <a:off x="838200" y="1825624"/>
            <a:ext cx="10515600" cy="4778375"/>
          </a:xfrm>
        </p:spPr>
        <p:txBody>
          <a:bodyPr>
            <a:normAutofit fontScale="92500" lnSpcReduction="10000"/>
          </a:bodyPr>
          <a:lstStyle/>
          <a:p>
            <a:pPr marL="0" indent="0">
              <a:buNone/>
            </a:pPr>
            <a:r>
              <a:rPr lang="en-US" dirty="0" smtClean="0"/>
              <a:t>2. Four </a:t>
            </a:r>
            <a:r>
              <a:rPr lang="en-US" dirty="0"/>
              <a:t>Horns and </a:t>
            </a:r>
            <a:r>
              <a:rPr lang="en-US" dirty="0" smtClean="0"/>
              <a:t>Craftsmen (1:18-21)</a:t>
            </a:r>
          </a:p>
          <a:p>
            <a:r>
              <a:rPr lang="en-US" dirty="0" smtClean="0"/>
              <a:t>“I saw four horns</a:t>
            </a:r>
            <a:r>
              <a:rPr lang="is-IS" dirty="0" smtClean="0"/>
              <a:t>… and YHWH showed me four craftsmen.” (v18,20)</a:t>
            </a:r>
          </a:p>
          <a:p>
            <a:r>
              <a:rPr lang="is-IS" dirty="0" smtClean="0"/>
              <a:t>“these are the horns that scattered Judah so that no one raised his head. And these (crasftmen) have come to terrify them, to cast down the horns of the nations who lifted up their horns against the land of Judah...” (v21)</a:t>
            </a:r>
          </a:p>
          <a:p>
            <a:r>
              <a:rPr lang="is-IS" dirty="0" smtClean="0"/>
              <a:t>Horns: conquering leaders that scattered Judah </a:t>
            </a:r>
          </a:p>
          <a:p>
            <a:r>
              <a:rPr lang="is-IS" dirty="0" smtClean="0"/>
              <a:t>Craftsmen: Angels who torment the leaders? Nations who depose the leaders? </a:t>
            </a:r>
            <a:endParaRPr lang="en-US" dirty="0"/>
          </a:p>
        </p:txBody>
      </p:sp>
    </p:spTree>
    <p:extLst>
      <p:ext uri="{BB962C8B-B14F-4D97-AF65-F5344CB8AC3E}">
        <p14:creationId xmlns:p14="http://schemas.microsoft.com/office/powerpoint/2010/main" val="1595020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lnSpcReduction="10000"/>
          </a:bodyPr>
          <a:lstStyle/>
          <a:p>
            <a:pPr marL="0" indent="0">
              <a:buNone/>
            </a:pPr>
            <a:r>
              <a:rPr lang="en-US" dirty="0" smtClean="0"/>
              <a:t>3. Man with a Measuring Line (</a:t>
            </a:r>
            <a:r>
              <a:rPr lang="en-US" dirty="0" err="1" smtClean="0"/>
              <a:t>ch</a:t>
            </a:r>
            <a:r>
              <a:rPr lang="en-US" dirty="0" smtClean="0"/>
              <a:t> 2)</a:t>
            </a:r>
          </a:p>
          <a:p>
            <a:r>
              <a:rPr lang="en-US" dirty="0" smtClean="0"/>
              <a:t>“to measure Jerusalem” (v2)</a:t>
            </a:r>
          </a:p>
          <a:p>
            <a:r>
              <a:rPr lang="en-US" dirty="0" smtClean="0"/>
              <a:t>“Jerusalem will be inhabited without walls because of the multitude of people and livestock in it.” (v4)</a:t>
            </a:r>
          </a:p>
          <a:p>
            <a:r>
              <a:rPr lang="en-US" dirty="0" smtClean="0"/>
              <a:t>“And I will be to her a wall of fire and the glory in her midst” (v5)</a:t>
            </a:r>
          </a:p>
          <a:p>
            <a:r>
              <a:rPr lang="en-US" dirty="0" smtClean="0"/>
              <a:t>“they shall become plunder for those who served them” (v9)</a:t>
            </a:r>
          </a:p>
          <a:p>
            <a:pPr lvl="1"/>
            <a:r>
              <a:rPr lang="en-US" dirty="0" smtClean="0"/>
              <a:t>who is “they” and who is “those who served”?</a:t>
            </a:r>
          </a:p>
        </p:txBody>
      </p:sp>
    </p:spTree>
    <p:extLst>
      <p:ext uri="{BB962C8B-B14F-4D97-AF65-F5344CB8AC3E}">
        <p14:creationId xmlns:p14="http://schemas.microsoft.com/office/powerpoint/2010/main" val="1577987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3. Man with a Measuring Line (</a:t>
            </a:r>
            <a:r>
              <a:rPr lang="en-US" dirty="0" err="1" smtClean="0"/>
              <a:t>ch</a:t>
            </a:r>
            <a:r>
              <a:rPr lang="en-US" dirty="0" smtClean="0"/>
              <a:t> 2)</a:t>
            </a:r>
          </a:p>
          <a:p>
            <a:r>
              <a:rPr lang="en-US" dirty="0" smtClean="0"/>
              <a:t>“I will dwell in your midst” (v10)</a:t>
            </a:r>
          </a:p>
          <a:p>
            <a:r>
              <a:rPr lang="en-US" dirty="0" smtClean="0"/>
              <a:t>Read verses 11-13.</a:t>
            </a:r>
          </a:p>
          <a:p>
            <a:pPr lvl="1"/>
            <a:r>
              <a:rPr lang="en-US" dirty="0" smtClean="0"/>
              <a:t>What is being described?</a:t>
            </a:r>
          </a:p>
          <a:p>
            <a:pPr lvl="1"/>
            <a:r>
              <a:rPr lang="en-US" dirty="0" smtClean="0"/>
              <a:t>Identify all of the nouns and pronouns in verse 11. </a:t>
            </a:r>
          </a:p>
        </p:txBody>
      </p:sp>
    </p:spTree>
    <p:extLst>
      <p:ext uri="{BB962C8B-B14F-4D97-AF65-F5344CB8AC3E}">
        <p14:creationId xmlns:p14="http://schemas.microsoft.com/office/powerpoint/2010/main" val="1209764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4. Joshua’s Clean Clothes (</a:t>
            </a:r>
            <a:r>
              <a:rPr lang="en-US" dirty="0" err="1" smtClean="0"/>
              <a:t>ch</a:t>
            </a:r>
            <a:r>
              <a:rPr lang="en-US" dirty="0" smtClean="0"/>
              <a:t> 3)</a:t>
            </a:r>
          </a:p>
          <a:p>
            <a:r>
              <a:rPr lang="en-US" dirty="0" smtClean="0"/>
              <a:t>“Joshua the High priest standing before the </a:t>
            </a:r>
            <a:r>
              <a:rPr lang="en-US" dirty="0" err="1" smtClean="0"/>
              <a:t>AotL</a:t>
            </a:r>
            <a:r>
              <a:rPr lang="en-US" dirty="0" smtClean="0"/>
              <a:t> and Satan (the accuser) standing at his right hand to accuse him.” (v1)</a:t>
            </a:r>
          </a:p>
          <a:p>
            <a:r>
              <a:rPr lang="en-US" dirty="0" smtClean="0"/>
              <a:t>“Joshua was standing before the angel clothed with filthy garments, and the Angel said, ‘Remove the filthy garments from him.’ And to him he said, ‘Behold I have made your guilt pass from you and I will clothe you with pure royal robes.’” (v3-4)</a:t>
            </a:r>
          </a:p>
        </p:txBody>
      </p:sp>
    </p:spTree>
    <p:extLst>
      <p:ext uri="{BB962C8B-B14F-4D97-AF65-F5344CB8AC3E}">
        <p14:creationId xmlns:p14="http://schemas.microsoft.com/office/powerpoint/2010/main" val="228518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4. Joshua’s Clean Clothes (</a:t>
            </a:r>
            <a:r>
              <a:rPr lang="en-US" dirty="0" err="1" smtClean="0"/>
              <a:t>ch</a:t>
            </a:r>
            <a:r>
              <a:rPr lang="en-US" dirty="0" smtClean="0"/>
              <a:t> 3)</a:t>
            </a:r>
          </a:p>
          <a:p>
            <a:r>
              <a:rPr lang="en-US" dirty="0" smtClean="0"/>
              <a:t>“put a clean turban on his head.” (v5)</a:t>
            </a:r>
          </a:p>
          <a:p>
            <a:r>
              <a:rPr lang="en-US" dirty="0" smtClean="0"/>
              <a:t>If you:</a:t>
            </a:r>
          </a:p>
          <a:p>
            <a:pPr lvl="1"/>
            <a:r>
              <a:rPr lang="en-US" dirty="0" smtClean="0"/>
              <a:t>walk in my ways</a:t>
            </a:r>
          </a:p>
          <a:p>
            <a:pPr lvl="1"/>
            <a:r>
              <a:rPr lang="en-US" dirty="0" smtClean="0"/>
              <a:t>keep my commands</a:t>
            </a:r>
          </a:p>
          <a:p>
            <a:pPr lvl="1"/>
            <a:r>
              <a:rPr lang="en-US" dirty="0" smtClean="0"/>
              <a:t>Then you:</a:t>
            </a:r>
          </a:p>
          <a:p>
            <a:pPr lvl="2"/>
            <a:r>
              <a:rPr lang="en-US" dirty="0" smtClean="0"/>
              <a:t>rule my house</a:t>
            </a:r>
          </a:p>
          <a:p>
            <a:pPr lvl="2"/>
            <a:r>
              <a:rPr lang="en-US" dirty="0" smtClean="0"/>
              <a:t>keep my courts</a:t>
            </a:r>
          </a:p>
          <a:p>
            <a:pPr lvl="2"/>
            <a:r>
              <a:rPr lang="en-US" dirty="0" smtClean="0"/>
              <a:t>give you free access among those standing 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56" y="1355788"/>
            <a:ext cx="4485641" cy="38127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2194" y="3869664"/>
            <a:ext cx="1649806" cy="2963597"/>
          </a:xfrm>
          <a:prstGeom prst="rect">
            <a:avLst/>
          </a:prstGeom>
        </p:spPr>
      </p:pic>
    </p:spTree>
    <p:extLst>
      <p:ext uri="{BB962C8B-B14F-4D97-AF65-F5344CB8AC3E}">
        <p14:creationId xmlns:p14="http://schemas.microsoft.com/office/powerpoint/2010/main" val="512001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4. Joshua’s Clean Clothes (</a:t>
            </a:r>
            <a:r>
              <a:rPr lang="en-US" dirty="0" err="1" smtClean="0"/>
              <a:t>ch</a:t>
            </a:r>
            <a:r>
              <a:rPr lang="en-US" dirty="0" smtClean="0"/>
              <a:t> 3)</a:t>
            </a:r>
          </a:p>
          <a:p>
            <a:r>
              <a:rPr lang="en-US" dirty="0" smtClean="0"/>
              <a:t>“I will bring ‘my servant’ ‘the branch’” (v8)</a:t>
            </a:r>
          </a:p>
          <a:p>
            <a:pPr lvl="1"/>
            <a:r>
              <a:rPr lang="en-US" dirty="0" smtClean="0"/>
              <a:t>cf</a:t>
            </a:r>
            <a:r>
              <a:rPr lang="en-US" smtClean="0"/>
              <a:t>. 6:11-12; </a:t>
            </a:r>
            <a:r>
              <a:rPr lang="en-US" dirty="0" smtClean="0"/>
              <a:t>Isa 42:1; 52:13; 53:11; </a:t>
            </a:r>
            <a:r>
              <a:rPr lang="en-US" dirty="0" err="1" smtClean="0"/>
              <a:t>Jer</a:t>
            </a:r>
            <a:r>
              <a:rPr lang="en-US" dirty="0" smtClean="0"/>
              <a:t> 23:5; 33:15</a:t>
            </a:r>
          </a:p>
          <a:p>
            <a:r>
              <a:rPr lang="en-US" dirty="0" smtClean="0"/>
              <a:t>read verses 9-10. </a:t>
            </a:r>
          </a:p>
          <a:p>
            <a:pPr lvl="1"/>
            <a:r>
              <a:rPr lang="en-US" dirty="0" smtClean="0"/>
              <a:t>What is the “stone with 7 eyes”? (cf. Rev 5:6) (only two references in the Bible.)</a:t>
            </a:r>
          </a:p>
          <a:p>
            <a:pPr lvl="1"/>
            <a:r>
              <a:rPr lang="en-US" dirty="0" smtClean="0"/>
              <a:t>What day is “that day” in verse 10?</a:t>
            </a:r>
          </a:p>
        </p:txBody>
      </p:sp>
    </p:spTree>
    <p:extLst>
      <p:ext uri="{BB962C8B-B14F-4D97-AF65-F5344CB8AC3E}">
        <p14:creationId xmlns:p14="http://schemas.microsoft.com/office/powerpoint/2010/main" val="454457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dirty="0" smtClean="0"/>
              <a:t>5. Gold Lampstand and Two Olive Trees (</a:t>
            </a:r>
            <a:r>
              <a:rPr lang="en-US" dirty="0" err="1" smtClean="0"/>
              <a:t>ch</a:t>
            </a:r>
            <a:r>
              <a:rPr lang="en-US" dirty="0" smtClean="0"/>
              <a:t> 4) </a:t>
            </a:r>
          </a:p>
          <a:p>
            <a:r>
              <a:rPr lang="en-US" dirty="0" smtClean="0"/>
              <a:t>“I see a lampstand all of gold with a bowl on the top of it, and seven lamps on it, with seven lips on each of the lamps.” (v2)</a:t>
            </a:r>
          </a:p>
          <a:p>
            <a:r>
              <a:rPr lang="en-US" dirty="0" smtClean="0"/>
              <a:t>“two olive trees by it” (v3)</a:t>
            </a:r>
          </a:p>
          <a:p>
            <a:r>
              <a:rPr lang="en-US" dirty="0" smtClean="0"/>
              <a:t>“Not by might nor power, but by my Spirit, says YHWH of hosts.” (v6)</a:t>
            </a:r>
          </a:p>
          <a:p>
            <a:endParaRPr lang="en-US" dirty="0" smtClean="0"/>
          </a:p>
        </p:txBody>
      </p:sp>
    </p:spTree>
    <p:extLst>
      <p:ext uri="{BB962C8B-B14F-4D97-AF65-F5344CB8AC3E}">
        <p14:creationId xmlns:p14="http://schemas.microsoft.com/office/powerpoint/2010/main" val="2082626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946"/>
                    </a14:imgEffect>
                    <a14:imgEffect>
                      <a14:saturation sat="285000"/>
                    </a14:imgEffect>
                  </a14:imgLayer>
                </a14:imgProps>
              </a:ext>
              <a:ext uri="{28A0092B-C50C-407E-A947-70E740481C1C}">
                <a14:useLocalDpi xmlns:a14="http://schemas.microsoft.com/office/drawing/2010/main" val="0"/>
              </a:ext>
            </a:extLst>
          </a:blip>
          <a:srcRect l="5433" t="16374" r="4566" b="1982"/>
          <a:stretch/>
        </p:blipFill>
        <p:spPr>
          <a:xfrm>
            <a:off x="2105660" y="1595378"/>
            <a:ext cx="7980680" cy="5262622"/>
          </a:xfrm>
          <a:prstGeom prst="rect">
            <a:avLst/>
          </a:prstGeom>
        </p:spPr>
      </p:pic>
    </p:spTree>
    <p:extLst>
      <p:ext uri="{BB962C8B-B14F-4D97-AF65-F5344CB8AC3E}">
        <p14:creationId xmlns:p14="http://schemas.microsoft.com/office/powerpoint/2010/main" val="1348687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a:xfrm>
            <a:off x="838200" y="1825625"/>
            <a:ext cx="8501743" cy="4684032"/>
          </a:xfrm>
        </p:spPr>
        <p:txBody>
          <a:bodyPr>
            <a:normAutofit/>
          </a:bodyPr>
          <a:lstStyle/>
          <a:p>
            <a:pPr marL="0" indent="0">
              <a:buNone/>
            </a:pPr>
            <a:r>
              <a:rPr lang="en-US" dirty="0" smtClean="0"/>
              <a:t>5. Gold Lampstand and Two Olive Trees (</a:t>
            </a:r>
            <a:r>
              <a:rPr lang="en-US" dirty="0" err="1" smtClean="0"/>
              <a:t>ch</a:t>
            </a:r>
            <a:r>
              <a:rPr lang="en-US" dirty="0" smtClean="0"/>
              <a:t> 4) </a:t>
            </a:r>
          </a:p>
          <a:p>
            <a:r>
              <a:rPr lang="en-US" dirty="0" smtClean="0"/>
              <a:t>“He shall bring forward the top stone amid shouts of ‘Grace, grace to it!’”</a:t>
            </a:r>
          </a:p>
          <a:p>
            <a:pPr lvl="1"/>
            <a:r>
              <a:rPr lang="en-US" dirty="0"/>
              <a:t>W</a:t>
            </a:r>
            <a:r>
              <a:rPr lang="en-US" dirty="0" smtClean="0"/>
              <a:t>hat does this mean? (cf. v8-9)</a:t>
            </a:r>
          </a:p>
          <a:p>
            <a:r>
              <a:rPr lang="en-US" dirty="0" smtClean="0"/>
              <a:t>“What are these two olive trees</a:t>
            </a:r>
            <a:r>
              <a:rPr lang="is-IS" dirty="0" smtClean="0"/>
              <a:t>…?” (v11)</a:t>
            </a:r>
          </a:p>
          <a:p>
            <a:r>
              <a:rPr lang="is-IS" dirty="0" smtClean="0"/>
              <a:t>“These are the two anointed ones (sons of oil) who stand by the Lord of the whole earth.” (v14)</a:t>
            </a:r>
          </a:p>
          <a:p>
            <a:pPr lvl="1"/>
            <a:r>
              <a:rPr lang="is-IS" dirty="0" smtClean="0"/>
              <a:t>Who might these two be?</a:t>
            </a:r>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759" y="1385888"/>
            <a:ext cx="2919212" cy="3794977"/>
          </a:xfrm>
          <a:prstGeom prst="rect">
            <a:avLst/>
          </a:prstGeom>
        </p:spPr>
      </p:pic>
    </p:spTree>
    <p:extLst>
      <p:ext uri="{BB962C8B-B14F-4D97-AF65-F5344CB8AC3E}">
        <p14:creationId xmlns:p14="http://schemas.microsoft.com/office/powerpoint/2010/main" val="398966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a:xfrm>
            <a:off x="838200" y="1825625"/>
            <a:ext cx="5257800" cy="4351338"/>
          </a:xfrm>
        </p:spPr>
        <p:txBody>
          <a:bodyPr>
            <a:normAutofit/>
          </a:bodyPr>
          <a:lstStyle/>
          <a:p>
            <a:pPr marL="0" indent="0">
              <a:buNone/>
            </a:pPr>
            <a:r>
              <a:rPr lang="en-US" dirty="0" smtClean="0"/>
              <a:t>6. Flying Scrolls (5:1-4)</a:t>
            </a:r>
          </a:p>
          <a:p>
            <a:r>
              <a:rPr lang="en-US" dirty="0" smtClean="0"/>
              <a:t>“I see a flying scroll. It’s length is twenty cubits, and its width ten cubits.” (v2) </a:t>
            </a:r>
          </a:p>
          <a:p>
            <a:pPr lvl="1"/>
            <a:r>
              <a:rPr lang="en-US" dirty="0" smtClean="0"/>
              <a:t>1 cubit = 1.5 feet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1620044"/>
            <a:ext cx="6350000" cy="4762500"/>
          </a:xfrm>
          <a:prstGeom prst="rect">
            <a:avLst/>
          </a:prstGeom>
        </p:spPr>
      </p:pic>
    </p:spTree>
    <p:extLst>
      <p:ext uri="{BB962C8B-B14F-4D97-AF65-F5344CB8AC3E}">
        <p14:creationId xmlns:p14="http://schemas.microsoft.com/office/powerpoint/2010/main" val="39514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spTree>
    <p:extLst>
      <p:ext uri="{BB962C8B-B14F-4D97-AF65-F5344CB8AC3E}">
        <p14:creationId xmlns:p14="http://schemas.microsoft.com/office/powerpoint/2010/main" val="615643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lnSpcReduction="10000"/>
          </a:bodyPr>
          <a:lstStyle/>
          <a:p>
            <a:pPr marL="0" indent="0">
              <a:buNone/>
            </a:pPr>
            <a:r>
              <a:rPr lang="en-US" dirty="0" smtClean="0"/>
              <a:t>6. Flying Scrolls (5:1-4)</a:t>
            </a:r>
          </a:p>
          <a:p>
            <a:r>
              <a:rPr lang="en-US" dirty="0" smtClean="0"/>
              <a:t>“Everyone who steals shall be purged away according to what is written on one side,</a:t>
            </a:r>
            <a:r>
              <a:rPr lang="is-IS" dirty="0" smtClean="0"/>
              <a:t> everyone who swears shall be purged according to what is written on the other side.” (v3)</a:t>
            </a:r>
          </a:p>
          <a:p>
            <a:pPr lvl="1"/>
            <a:r>
              <a:rPr lang="is-IS" dirty="0" smtClean="0"/>
              <a:t>cf. Ex 32:15, likely reference to whole law</a:t>
            </a:r>
          </a:p>
          <a:p>
            <a:r>
              <a:rPr lang="is-IS" dirty="0" smtClean="0"/>
              <a:t>“I will send it out” (v4)</a:t>
            </a:r>
          </a:p>
          <a:p>
            <a:pPr lvl="1"/>
            <a:r>
              <a:rPr lang="is-IS" dirty="0" smtClean="0"/>
              <a:t>Send what out?</a:t>
            </a:r>
          </a:p>
          <a:p>
            <a:r>
              <a:rPr lang="is-IS" dirty="0" smtClean="0"/>
              <a:t>“And it will remain in the house and consume it” (v4)</a:t>
            </a:r>
            <a:endParaRPr lang="en-US" dirty="0" smtClean="0"/>
          </a:p>
        </p:txBody>
      </p:sp>
    </p:spTree>
    <p:extLst>
      <p:ext uri="{BB962C8B-B14F-4D97-AF65-F5344CB8AC3E}">
        <p14:creationId xmlns:p14="http://schemas.microsoft.com/office/powerpoint/2010/main" val="1442425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7. Woman in a Basket (5:5-11)</a:t>
            </a:r>
          </a:p>
          <a:p>
            <a:r>
              <a:rPr lang="en-US" dirty="0" smtClean="0"/>
              <a:t>“This is the basket (</a:t>
            </a:r>
            <a:r>
              <a:rPr lang="en-US" dirty="0" err="1" smtClean="0"/>
              <a:t>ephah</a:t>
            </a:r>
            <a:r>
              <a:rPr lang="en-US" dirty="0" smtClean="0"/>
              <a:t>) going out</a:t>
            </a:r>
            <a:r>
              <a:rPr lang="is-IS" dirty="0" smtClean="0"/>
              <a:t>… This is their iniquity (</a:t>
            </a:r>
            <a:r>
              <a:rPr lang="is-IS" i="1" dirty="0" smtClean="0"/>
              <a:t>lit.</a:t>
            </a:r>
            <a:r>
              <a:rPr lang="is-IS" dirty="0" smtClean="0"/>
              <a:t> “eye”) in all the land.” (v6. ESV)</a:t>
            </a:r>
          </a:p>
          <a:p>
            <a:r>
              <a:rPr lang="is-IS" dirty="0" smtClean="0"/>
              <a:t>“A weighted cover was lifted ad there was a woman sitting in the basket. And he said ‘This is Wickedness.’” (v8)</a:t>
            </a:r>
          </a:p>
        </p:txBody>
      </p:sp>
    </p:spTree>
    <p:extLst>
      <p:ext uri="{BB962C8B-B14F-4D97-AF65-F5344CB8AC3E}">
        <p14:creationId xmlns:p14="http://schemas.microsoft.com/office/powerpoint/2010/main" val="2102447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7. Woman in a Basket (5:5-11)</a:t>
            </a:r>
          </a:p>
          <a:p>
            <a:r>
              <a:rPr lang="is-IS" dirty="0" smtClean="0"/>
              <a:t>“Two women were coming... they had wings like the wings of a stork.” (v9)</a:t>
            </a:r>
          </a:p>
          <a:p>
            <a:r>
              <a:rPr lang="is-IS" dirty="0" smtClean="0"/>
              <a:t>“He said, [They are taking it] to the land of Shinar, to build a house (temple?) for it. And when prepared they will set the basked down there on its base.” </a:t>
            </a:r>
          </a:p>
          <a:p>
            <a:pPr lvl="1"/>
            <a:r>
              <a:rPr lang="is-IS" dirty="0" smtClean="0"/>
              <a:t>Where is Shinar? cf. Gen 11, Rev 17</a:t>
            </a:r>
          </a:p>
          <a:p>
            <a:pPr lvl="1"/>
            <a:r>
              <a:rPr lang="is-IS" dirty="0" smtClean="0"/>
              <a:t>Compare and contrast what is happening in Shinar and in Israel. </a:t>
            </a:r>
            <a:endParaRPr lang="en-US" dirty="0" smtClean="0"/>
          </a:p>
        </p:txBody>
      </p:sp>
    </p:spTree>
    <p:extLst>
      <p:ext uri="{BB962C8B-B14F-4D97-AF65-F5344CB8AC3E}">
        <p14:creationId xmlns:p14="http://schemas.microsoft.com/office/powerpoint/2010/main" val="965037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7. Woman in a Basket (5:5-11)</a:t>
            </a:r>
          </a:p>
          <a:p>
            <a:r>
              <a:rPr lang="en-US" dirty="0" smtClean="0"/>
              <a:t>“This is the basket (</a:t>
            </a:r>
            <a:r>
              <a:rPr lang="en-US" dirty="0" err="1" smtClean="0"/>
              <a:t>ephah</a:t>
            </a:r>
            <a:r>
              <a:rPr lang="en-US" dirty="0" smtClean="0"/>
              <a:t>) going out</a:t>
            </a:r>
            <a:r>
              <a:rPr lang="is-IS" dirty="0" smtClean="0"/>
              <a:t>… This is their iniquity (</a:t>
            </a:r>
            <a:r>
              <a:rPr lang="is-IS" i="1" dirty="0" smtClean="0"/>
              <a:t>lit.</a:t>
            </a:r>
            <a:r>
              <a:rPr lang="is-IS" dirty="0" smtClean="0"/>
              <a:t> “eye”) in all the land.” (v6. ESV)</a:t>
            </a:r>
          </a:p>
          <a:p>
            <a:r>
              <a:rPr lang="is-IS" dirty="0" smtClean="0"/>
              <a:t>“A weighted cover was lifted ad there was a woman sitting in the basket. And he said ‘This is Wickedness.’” (v8)</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33" t="14603" r="1162" b="13650"/>
          <a:stretch/>
        </p:blipFill>
        <p:spPr>
          <a:xfrm>
            <a:off x="691243" y="15003"/>
            <a:ext cx="10809513" cy="6842997"/>
          </a:xfrm>
          <a:prstGeom prst="rect">
            <a:avLst/>
          </a:prstGeom>
        </p:spPr>
      </p:pic>
    </p:spTree>
    <p:extLst>
      <p:ext uri="{BB962C8B-B14F-4D97-AF65-F5344CB8AC3E}">
        <p14:creationId xmlns:p14="http://schemas.microsoft.com/office/powerpoint/2010/main" val="250206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8. Four Chariots (6:1-8)</a:t>
            </a:r>
          </a:p>
          <a:p>
            <a:r>
              <a:rPr lang="en-US" dirty="0" smtClean="0"/>
              <a:t>“Four chariots came out from between two</a:t>
            </a:r>
            <a:r>
              <a:rPr lang="is-IS" dirty="0" smtClean="0"/>
              <a:t>… mountains of bronze.” (v1)</a:t>
            </a:r>
          </a:p>
          <a:p>
            <a:pPr lvl="1"/>
            <a:r>
              <a:rPr lang="is-IS" dirty="0" smtClean="0"/>
              <a:t>Are these specific mountains? cf. 14:3-4</a:t>
            </a:r>
          </a:p>
          <a:p>
            <a:r>
              <a:rPr lang="en-US" dirty="0" smtClean="0"/>
              <a:t>4 “colors” of horses: Red, Black, White, Strong Spotted</a:t>
            </a:r>
          </a:p>
          <a:p>
            <a:r>
              <a:rPr lang="en-US" dirty="0" smtClean="0"/>
              <a:t>“These are going out to the four winds of heaven, after presenting themselves before the Lord of all the earth.” (v5)</a:t>
            </a:r>
          </a:p>
          <a:p>
            <a:endParaRPr lang="en-US" dirty="0"/>
          </a:p>
        </p:txBody>
      </p:sp>
    </p:spTree>
    <p:extLst>
      <p:ext uri="{BB962C8B-B14F-4D97-AF65-F5344CB8AC3E}">
        <p14:creationId xmlns:p14="http://schemas.microsoft.com/office/powerpoint/2010/main" val="1998517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8. Four Chariots (6:1-8)</a:t>
            </a:r>
          </a:p>
          <a:p>
            <a:r>
              <a:rPr lang="en-US" dirty="0" smtClean="0"/>
              <a:t>Black horses = North</a:t>
            </a:r>
          </a:p>
          <a:p>
            <a:r>
              <a:rPr lang="en-US" dirty="0" smtClean="0"/>
              <a:t>White horses = </a:t>
            </a:r>
            <a:r>
              <a:rPr lang="en-US" dirty="0"/>
              <a:t>N</a:t>
            </a:r>
            <a:r>
              <a:rPr lang="en-US" dirty="0" smtClean="0"/>
              <a:t>orth, after the black</a:t>
            </a:r>
          </a:p>
          <a:p>
            <a:r>
              <a:rPr lang="en-US" dirty="0" smtClean="0"/>
              <a:t>Strong Spotted horses = South</a:t>
            </a:r>
          </a:p>
          <a:p>
            <a:r>
              <a:rPr lang="en-US" dirty="0" smtClean="0"/>
              <a:t>“Those who go toward the north country have set my Spirit at rest in the north country.” (v8)</a:t>
            </a:r>
          </a:p>
          <a:p>
            <a:endParaRPr lang="en-US" dirty="0"/>
          </a:p>
        </p:txBody>
      </p:sp>
    </p:spTree>
    <p:extLst>
      <p:ext uri="{BB962C8B-B14F-4D97-AF65-F5344CB8AC3E}">
        <p14:creationId xmlns:p14="http://schemas.microsoft.com/office/powerpoint/2010/main" val="1032067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pPr marL="0" indent="0">
              <a:buNone/>
            </a:pPr>
            <a:r>
              <a:rPr lang="en-US" dirty="0" smtClean="0"/>
              <a:t>8. Four Chariots (6:1-8)</a:t>
            </a:r>
          </a:p>
          <a:p>
            <a:r>
              <a:rPr lang="en-US" dirty="0" smtClean="0"/>
              <a:t>“Four chariots came out from between two</a:t>
            </a:r>
            <a:r>
              <a:rPr lang="is-IS" dirty="0" smtClean="0"/>
              <a:t>… mountains of bronze.” (v1)</a:t>
            </a:r>
          </a:p>
          <a:p>
            <a:r>
              <a:rPr lang="en-US" dirty="0" smtClean="0"/>
              <a:t>4 colors of horses: Red, Black, White, Spotted</a:t>
            </a:r>
          </a:p>
          <a:p>
            <a:endParaRPr lang="en-US" dirty="0"/>
          </a:p>
        </p:txBody>
      </p:sp>
      <p:pic>
        <p:nvPicPr>
          <p:cNvPr id="4" name="Picture 3"/>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736956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r>
              <a:rPr lang="en-US" dirty="0" smtClean="0"/>
              <a:t>“Take from the silver and gold, and make a crow, and set it on the head of Joshua</a:t>
            </a:r>
            <a:r>
              <a:rPr lang="is-IS" dirty="0" smtClean="0"/>
              <a:t>… the high priest.” (v11)</a:t>
            </a:r>
          </a:p>
          <a:p>
            <a:r>
              <a:rPr lang="is-IS" dirty="0" smtClean="0"/>
              <a:t>“Say to him, ‘Thus says YHWH of armies: Behold, the man! Branch, his name: for he shall branch out from this place and he shall build  the temple of YHWH.’” (v12)</a:t>
            </a:r>
          </a:p>
          <a:p>
            <a:pPr lvl="1"/>
            <a:r>
              <a:rPr lang="is-IS" dirty="0" smtClean="0"/>
              <a:t>Who is talking to whom, about whom? </a:t>
            </a:r>
          </a:p>
          <a:p>
            <a:pPr lvl="1"/>
            <a:r>
              <a:rPr lang="is-IS" dirty="0" smtClean="0"/>
              <a:t>cf. 3:8; Jer 23:5; 33:15; Rev 5:5; 22:16</a:t>
            </a:r>
          </a:p>
        </p:txBody>
      </p:sp>
    </p:spTree>
    <p:extLst>
      <p:ext uri="{BB962C8B-B14F-4D97-AF65-F5344CB8AC3E}">
        <p14:creationId xmlns:p14="http://schemas.microsoft.com/office/powerpoint/2010/main" val="2134548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8 </a:t>
            </a:r>
            <a:r>
              <a:rPr lang="en-US" dirty="0"/>
              <a:t>Symbolic Visions (</a:t>
            </a:r>
            <a:r>
              <a:rPr lang="en-US" dirty="0" err="1"/>
              <a:t>Ch</a:t>
            </a:r>
            <a:r>
              <a:rPr lang="en-US" dirty="0"/>
              <a:t> 1-6)</a:t>
            </a:r>
          </a:p>
        </p:txBody>
      </p:sp>
      <p:sp>
        <p:nvSpPr>
          <p:cNvPr id="3" name="Content Placeholder 2"/>
          <p:cNvSpPr>
            <a:spLocks noGrp="1"/>
          </p:cNvSpPr>
          <p:nvPr>
            <p:ph idx="1"/>
          </p:nvPr>
        </p:nvSpPr>
        <p:spPr/>
        <p:txBody>
          <a:bodyPr>
            <a:normAutofit/>
          </a:bodyPr>
          <a:lstStyle/>
          <a:p>
            <a:r>
              <a:rPr lang="is-IS" dirty="0"/>
              <a:t>“...and there shall be a priest on his throne and the counsel of peace shall be between them both.” (v13)</a:t>
            </a:r>
          </a:p>
          <a:p>
            <a:pPr lvl="1"/>
            <a:r>
              <a:rPr lang="is-IS" dirty="0"/>
              <a:t>What both? </a:t>
            </a:r>
            <a:endParaRPr lang="en-US" dirty="0"/>
          </a:p>
          <a:p>
            <a:r>
              <a:rPr lang="en-US" dirty="0" smtClean="0"/>
              <a:t>“And those who are far off shall come and help to build the house of YHWH, and you shall know that YHWH has sent me to you.” (v15)</a:t>
            </a:r>
          </a:p>
          <a:p>
            <a:pPr lvl="1"/>
            <a:r>
              <a:rPr lang="en-US" dirty="0" smtClean="0"/>
              <a:t>Why is this included? cf. </a:t>
            </a:r>
            <a:r>
              <a:rPr lang="en-US" dirty="0" err="1" smtClean="0"/>
              <a:t>Deut</a:t>
            </a:r>
            <a:r>
              <a:rPr lang="en-US" dirty="0" smtClean="0"/>
              <a:t> 18:20</a:t>
            </a:r>
          </a:p>
          <a:p>
            <a:pPr lvl="1"/>
            <a:endParaRPr lang="en-US" dirty="0"/>
          </a:p>
        </p:txBody>
      </p:sp>
    </p:spTree>
    <p:extLst>
      <p:ext uri="{BB962C8B-B14F-4D97-AF65-F5344CB8AC3E}">
        <p14:creationId xmlns:p14="http://schemas.microsoft.com/office/powerpoint/2010/main" val="970957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p:txBody>
          <a:bodyPr/>
          <a:lstStyle/>
          <a:p>
            <a:r>
              <a:rPr lang="en-US" dirty="0" smtClean="0"/>
              <a:t>Intro (7:1-3)</a:t>
            </a:r>
          </a:p>
          <a:p>
            <a:r>
              <a:rPr lang="en-US" dirty="0" smtClean="0"/>
              <a:t>Rebuke (7:4-7)</a:t>
            </a:r>
          </a:p>
          <a:p>
            <a:r>
              <a:rPr lang="en-US" dirty="0" smtClean="0"/>
              <a:t>Recall (7:8-14)</a:t>
            </a:r>
          </a:p>
          <a:p>
            <a:r>
              <a:rPr lang="en-US" dirty="0" smtClean="0"/>
              <a:t>Restoration (8:1-17)</a:t>
            </a:r>
          </a:p>
          <a:p>
            <a:r>
              <a:rPr lang="en-US" dirty="0" smtClean="0"/>
              <a:t>Rejoicing (8:18-23)</a:t>
            </a:r>
            <a:endParaRPr lang="en-US" dirty="0"/>
          </a:p>
        </p:txBody>
      </p:sp>
    </p:spTree>
    <p:extLst>
      <p:ext uri="{BB962C8B-B14F-4D97-AF65-F5344CB8AC3E}">
        <p14:creationId xmlns:p14="http://schemas.microsoft.com/office/powerpoint/2010/main" val="66500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4112451" y="2632146"/>
            <a:ext cx="793918" cy="1035689"/>
          </a:xfrm>
          <a:prstGeom prst="rect">
            <a:avLst/>
          </a:prstGeom>
          <a:noFill/>
          <a:ln>
            <a:noFill/>
          </a:ln>
        </p:spPr>
      </p:pic>
    </p:spTree>
    <p:extLst>
      <p:ext uri="{BB962C8B-B14F-4D97-AF65-F5344CB8AC3E}">
        <p14:creationId xmlns:p14="http://schemas.microsoft.com/office/powerpoint/2010/main" val="543656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Intro (7:1-3)</a:t>
            </a:r>
          </a:p>
          <a:p>
            <a:r>
              <a:rPr lang="en-US" dirty="0" smtClean="0"/>
              <a:t>“The people of Bethel sent</a:t>
            </a:r>
            <a:r>
              <a:rPr lang="is-IS" dirty="0" smtClean="0"/>
              <a:t>… ‘Should I weep and fast in the fifth month as I have done for so many years?’” </a:t>
            </a:r>
          </a:p>
          <a:p>
            <a:pPr lvl="1"/>
            <a:r>
              <a:rPr lang="is-IS" dirty="0" smtClean="0"/>
              <a:t>5th month: month of temple destruction in 586BC (2 Kngs 25:8)</a:t>
            </a:r>
          </a:p>
          <a:p>
            <a:pPr lvl="1"/>
            <a:r>
              <a:rPr lang="is-IS" dirty="0" smtClean="0"/>
              <a:t>Bethel: </a:t>
            </a:r>
          </a:p>
          <a:p>
            <a:pPr lvl="2"/>
            <a:r>
              <a:rPr lang="is-IS" dirty="0" smtClean="0"/>
              <a:t>Place of Jacob’s vision of the stairway to heaven (Gen 28)</a:t>
            </a:r>
          </a:p>
          <a:p>
            <a:pPr lvl="2"/>
            <a:r>
              <a:rPr lang="is-IS" dirty="0" smtClean="0"/>
              <a:t>Center of heavy idolatry in north during divided kingdom (cf. 1 Kngs 12:29-33)</a:t>
            </a:r>
          </a:p>
          <a:p>
            <a:pPr lvl="2"/>
            <a:endParaRPr lang="en-US" dirty="0" smtClean="0"/>
          </a:p>
        </p:txBody>
      </p:sp>
    </p:spTree>
    <p:extLst>
      <p:ext uri="{BB962C8B-B14F-4D97-AF65-F5344CB8AC3E}">
        <p14:creationId xmlns:p14="http://schemas.microsoft.com/office/powerpoint/2010/main" val="668419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Rebuke (7:4-7)</a:t>
            </a:r>
          </a:p>
          <a:p>
            <a:r>
              <a:rPr lang="en-US" dirty="0" smtClean="0"/>
              <a:t>“When you fasted</a:t>
            </a:r>
            <a:r>
              <a:rPr lang="is-IS" dirty="0" smtClean="0"/>
              <a:t>… was it for me?” (v5)</a:t>
            </a:r>
          </a:p>
          <a:p>
            <a:r>
              <a:rPr lang="is-IS" dirty="0" smtClean="0"/>
              <a:t>When you ate and drank... wasn’t it for yourselves?” (v6)</a:t>
            </a:r>
          </a:p>
        </p:txBody>
      </p:sp>
    </p:spTree>
    <p:extLst>
      <p:ext uri="{BB962C8B-B14F-4D97-AF65-F5344CB8AC3E}">
        <p14:creationId xmlns:p14="http://schemas.microsoft.com/office/powerpoint/2010/main" val="194653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Recall </a:t>
            </a:r>
            <a:r>
              <a:rPr lang="en-US" dirty="0"/>
              <a:t>(7:8-14)</a:t>
            </a:r>
          </a:p>
          <a:p>
            <a:r>
              <a:rPr lang="en-US" dirty="0" smtClean="0"/>
              <a:t>Instruction on action: v9-10</a:t>
            </a:r>
          </a:p>
          <a:p>
            <a:r>
              <a:rPr lang="en-US" dirty="0" smtClean="0"/>
              <a:t>“They refused to pay attention</a:t>
            </a:r>
            <a:r>
              <a:rPr lang="is-IS" dirty="0" smtClean="0"/>
              <a:t>… stopped their ears... made their hearts hard...” (v11-12)</a:t>
            </a:r>
          </a:p>
          <a:p>
            <a:r>
              <a:rPr lang="is-IS" dirty="0" smtClean="0"/>
              <a:t>“Lest they should hear the law and the words that YHWH of armies had sent by his Spirit through the former prophets.” (v12)</a:t>
            </a:r>
          </a:p>
          <a:p>
            <a:pPr lvl="1"/>
            <a:r>
              <a:rPr lang="is-IS" dirty="0" smtClean="0"/>
              <a:t>Who did what in this verse? </a:t>
            </a:r>
          </a:p>
        </p:txBody>
      </p:sp>
    </p:spTree>
    <p:extLst>
      <p:ext uri="{BB962C8B-B14F-4D97-AF65-F5344CB8AC3E}">
        <p14:creationId xmlns:p14="http://schemas.microsoft.com/office/powerpoint/2010/main" val="1737834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Recall </a:t>
            </a:r>
            <a:r>
              <a:rPr lang="en-US" dirty="0"/>
              <a:t>(7:8-14)</a:t>
            </a:r>
          </a:p>
          <a:p>
            <a:r>
              <a:rPr lang="en-US" dirty="0" smtClean="0"/>
              <a:t>“As he called, and they would not turn, so they called and I would not hear” (v12) </a:t>
            </a:r>
          </a:p>
          <a:p>
            <a:pPr lvl="1"/>
            <a:r>
              <a:rPr lang="en-US" dirty="0" smtClean="0"/>
              <a:t>Who is the “He” the “They” and the “I”? </a:t>
            </a:r>
          </a:p>
          <a:p>
            <a:r>
              <a:rPr lang="is-IS" dirty="0" smtClean="0"/>
              <a:t>“And I scattered them among the nations... and the pleasant land was made desolate.” (v14)</a:t>
            </a:r>
          </a:p>
        </p:txBody>
      </p:sp>
    </p:spTree>
    <p:extLst>
      <p:ext uri="{BB962C8B-B14F-4D97-AF65-F5344CB8AC3E}">
        <p14:creationId xmlns:p14="http://schemas.microsoft.com/office/powerpoint/2010/main" val="1422701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a:xfrm>
            <a:off x="838200" y="1825624"/>
            <a:ext cx="10515600" cy="4488089"/>
          </a:xfrm>
        </p:spPr>
        <p:txBody>
          <a:bodyPr>
            <a:normAutofit/>
          </a:bodyPr>
          <a:lstStyle/>
          <a:p>
            <a:pPr marL="0" indent="0">
              <a:buNone/>
            </a:pPr>
            <a:r>
              <a:rPr lang="en-US" dirty="0"/>
              <a:t>Restoration (8:1-17)</a:t>
            </a:r>
          </a:p>
          <a:p>
            <a:r>
              <a:rPr lang="en-US" dirty="0" smtClean="0"/>
              <a:t>“I am very jealous for Zion... with great wrath” (v2) </a:t>
            </a:r>
          </a:p>
          <a:p>
            <a:pPr lvl="1"/>
            <a:r>
              <a:rPr lang="en-US" dirty="0" smtClean="0"/>
              <a:t>cf. 1:14  (argument for unity)</a:t>
            </a:r>
          </a:p>
          <a:p>
            <a:r>
              <a:rPr lang="is-IS" dirty="0" smtClean="0"/>
              <a:t>A picture of the future of Jerusalem: v3-8. Summarize what it will be like.</a:t>
            </a:r>
          </a:p>
          <a:p>
            <a:r>
              <a:rPr lang="is-IS" dirty="0" smtClean="0"/>
              <a:t>“And they shall be my people and I shall be their God.” (v8)</a:t>
            </a:r>
          </a:p>
          <a:p>
            <a:pPr lvl="1"/>
            <a:r>
              <a:rPr lang="is-IS" dirty="0" smtClean="0"/>
              <a:t>cf. Gen 17:7-8; Ex 29:45; </a:t>
            </a:r>
            <a:r>
              <a:rPr lang="is-IS" u="sng" dirty="0" smtClean="0"/>
              <a:t>Jer 31:31-33 (Heb 8:10)</a:t>
            </a:r>
            <a:r>
              <a:rPr lang="is-IS" dirty="0" smtClean="0"/>
              <a:t>; 32:28 Rev 21:7</a:t>
            </a:r>
            <a:endParaRPr lang="is-IS" u="sng" dirty="0" smtClean="0"/>
          </a:p>
          <a:p>
            <a:endParaRPr lang="is-IS" dirty="0" smtClean="0"/>
          </a:p>
        </p:txBody>
      </p:sp>
    </p:spTree>
    <p:extLst>
      <p:ext uri="{BB962C8B-B14F-4D97-AF65-F5344CB8AC3E}">
        <p14:creationId xmlns:p14="http://schemas.microsoft.com/office/powerpoint/2010/main" val="1447803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a:xfrm>
            <a:off x="838200" y="1825624"/>
            <a:ext cx="5236029" cy="4488089"/>
          </a:xfrm>
        </p:spPr>
        <p:txBody>
          <a:bodyPr>
            <a:normAutofit/>
          </a:bodyPr>
          <a:lstStyle/>
          <a:p>
            <a:pPr marL="0" indent="0">
              <a:buNone/>
            </a:pPr>
            <a:r>
              <a:rPr lang="en-US" dirty="0"/>
              <a:t>Restoration (8:1-17)</a:t>
            </a:r>
          </a:p>
          <a:p>
            <a:r>
              <a:rPr lang="en-US" dirty="0" smtClean="0"/>
              <a:t>I will deal differently with you now, than I have in the former days: v9-17</a:t>
            </a:r>
          </a:p>
          <a:p>
            <a:pPr lvl="1"/>
            <a:r>
              <a:rPr lang="en-US" dirty="0" smtClean="0"/>
              <a:t>What are the general commands God gives to the people (v16-17)</a:t>
            </a:r>
          </a:p>
          <a:p>
            <a:endParaRPr lang="is-I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48" t="13332" r="3095" b="5397"/>
          <a:stretch/>
        </p:blipFill>
        <p:spPr>
          <a:xfrm>
            <a:off x="5878285" y="1981198"/>
            <a:ext cx="5970137" cy="3918859"/>
          </a:xfrm>
          <a:prstGeom prst="rect">
            <a:avLst/>
          </a:prstGeom>
        </p:spPr>
      </p:pic>
    </p:spTree>
    <p:extLst>
      <p:ext uri="{BB962C8B-B14F-4D97-AF65-F5344CB8AC3E}">
        <p14:creationId xmlns:p14="http://schemas.microsoft.com/office/powerpoint/2010/main" val="354470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4 </a:t>
            </a:r>
            <a:r>
              <a:rPr lang="en-US" dirty="0"/>
              <a:t>Explanatory Messages (</a:t>
            </a:r>
            <a:r>
              <a:rPr lang="en-US" dirty="0" err="1"/>
              <a:t>Ch</a:t>
            </a:r>
            <a:r>
              <a:rPr lang="en-US" dirty="0"/>
              <a:t> 7-8</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a:t>Rejoicing (</a:t>
            </a:r>
            <a:r>
              <a:rPr lang="en-US" dirty="0" smtClean="0"/>
              <a:t>8:18-23)</a:t>
            </a:r>
          </a:p>
          <a:p>
            <a:r>
              <a:rPr lang="en-US" dirty="0" smtClean="0"/>
              <a:t>“The fast of the fourth, fifth, seventh, and tenth month shall be to the house of Judah, seasons of Joy and gladness and cheerful feasts.” (v19)</a:t>
            </a:r>
          </a:p>
          <a:p>
            <a:pPr lvl="1"/>
            <a:r>
              <a:rPr lang="en-US" dirty="0" smtClean="0"/>
              <a:t>Fasts change to feasts. When does this happen? </a:t>
            </a:r>
          </a:p>
          <a:p>
            <a:r>
              <a:rPr lang="en-US" dirty="0" smtClean="0"/>
              <a:t>During this time, season of feasts, inhabitants of all nations will come and go into </a:t>
            </a:r>
            <a:r>
              <a:rPr lang="en-US" dirty="0"/>
              <a:t>J</a:t>
            </a:r>
            <a:r>
              <a:rPr lang="en-US" dirty="0" smtClean="0"/>
              <a:t>erusalem. (v20-23) What time period is being described? </a:t>
            </a:r>
          </a:p>
          <a:p>
            <a:pPr lvl="1"/>
            <a:endParaRPr lang="en-US" dirty="0"/>
          </a:p>
        </p:txBody>
      </p:sp>
    </p:spTree>
    <p:extLst>
      <p:ext uri="{BB962C8B-B14F-4D97-AF65-F5344CB8AC3E}">
        <p14:creationId xmlns:p14="http://schemas.microsoft.com/office/powerpoint/2010/main" val="580526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2 </a:t>
            </a:r>
            <a:r>
              <a:rPr lang="en-US" dirty="0"/>
              <a:t>Oracles (</a:t>
            </a:r>
            <a:r>
              <a:rPr lang="en-US" dirty="0" err="1"/>
              <a:t>Ch</a:t>
            </a:r>
            <a:r>
              <a:rPr lang="en-US" dirty="0"/>
              <a:t> 9-14</a:t>
            </a:r>
            <a:r>
              <a:rPr lang="en-US" dirty="0" smtClean="0"/>
              <a:t>)</a:t>
            </a:r>
            <a:endParaRPr lang="en-US" dirty="0"/>
          </a:p>
        </p:txBody>
      </p:sp>
      <p:sp>
        <p:nvSpPr>
          <p:cNvPr id="3" name="Content Placeholder 2"/>
          <p:cNvSpPr>
            <a:spLocks noGrp="1"/>
          </p:cNvSpPr>
          <p:nvPr>
            <p:ph idx="1"/>
          </p:nvPr>
        </p:nvSpPr>
        <p:spPr/>
        <p:txBody>
          <a:bodyPr/>
          <a:lstStyle/>
          <a:p>
            <a:r>
              <a:rPr lang="en-US" dirty="0" smtClean="0"/>
              <a:t>Oracle 1:  (9:1-11:17)</a:t>
            </a:r>
          </a:p>
          <a:p>
            <a:r>
              <a:rPr lang="en-US" dirty="0" smtClean="0"/>
              <a:t>Oracle 2:  (12:1-14:21)</a:t>
            </a:r>
            <a:endParaRPr lang="en-US" dirty="0"/>
          </a:p>
        </p:txBody>
      </p:sp>
    </p:spTree>
    <p:extLst>
      <p:ext uri="{BB962C8B-B14F-4D97-AF65-F5344CB8AC3E}">
        <p14:creationId xmlns:p14="http://schemas.microsoft.com/office/powerpoint/2010/main" val="306652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2 Oracles (</a:t>
            </a:r>
            <a:r>
              <a:rPr lang="en-US" dirty="0" err="1"/>
              <a:t>Ch</a:t>
            </a:r>
            <a:r>
              <a:rPr lang="en-US" dirty="0"/>
              <a:t> 9-14)</a:t>
            </a:r>
          </a:p>
        </p:txBody>
      </p:sp>
      <p:sp>
        <p:nvSpPr>
          <p:cNvPr id="3" name="Content Placeholder 2"/>
          <p:cNvSpPr>
            <a:spLocks noGrp="1"/>
          </p:cNvSpPr>
          <p:nvPr>
            <p:ph idx="1"/>
          </p:nvPr>
        </p:nvSpPr>
        <p:spPr/>
        <p:txBody>
          <a:bodyPr>
            <a:normAutofit lnSpcReduction="10000"/>
          </a:bodyPr>
          <a:lstStyle/>
          <a:p>
            <a:pPr marL="0" indent="0">
              <a:buNone/>
            </a:pPr>
            <a:r>
              <a:rPr lang="en-US" dirty="0"/>
              <a:t>Oracle 1:  (9:1-11:17)</a:t>
            </a:r>
          </a:p>
          <a:p>
            <a:r>
              <a:rPr lang="en-US" dirty="0" smtClean="0"/>
              <a:t>Geographical Judgment 9:1-8</a:t>
            </a:r>
          </a:p>
          <a:p>
            <a:pPr lvl="1"/>
            <a:r>
              <a:rPr lang="en-US" dirty="0" smtClean="0"/>
              <a:t>Read verses 7-8. What is being described? </a:t>
            </a:r>
            <a:endParaRPr lang="en-US" dirty="0"/>
          </a:p>
          <a:p>
            <a:r>
              <a:rPr lang="en-US" dirty="0" smtClean="0"/>
              <a:t>The Coming King 9:9-17</a:t>
            </a:r>
          </a:p>
          <a:p>
            <a:pPr lvl="1"/>
            <a:r>
              <a:rPr lang="en-US" dirty="0" smtClean="0"/>
              <a:t>Read verses 9 and 10. Have they both happened yet?</a:t>
            </a:r>
          </a:p>
          <a:p>
            <a:pPr lvl="1"/>
            <a:r>
              <a:rPr lang="en-US" dirty="0" smtClean="0"/>
              <a:t>Read verses 11-14. Name all the people groups or individuals and what they are doing. </a:t>
            </a:r>
          </a:p>
          <a:p>
            <a:pPr lvl="1"/>
            <a:r>
              <a:rPr lang="en-US" dirty="0" smtClean="0"/>
              <a:t>What is the “waterless pit” and who was there?</a:t>
            </a:r>
          </a:p>
          <a:p>
            <a:pPr lvl="1"/>
            <a:r>
              <a:rPr lang="en-US" dirty="0" smtClean="0"/>
              <a:t>What is happening in verses 15-17?</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80201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2 Oracles (</a:t>
            </a:r>
            <a:r>
              <a:rPr lang="en-US" dirty="0" err="1"/>
              <a:t>Ch</a:t>
            </a:r>
            <a:r>
              <a:rPr lang="en-US" dirty="0"/>
              <a:t> 9-14)</a:t>
            </a:r>
          </a:p>
        </p:txBody>
      </p:sp>
      <p:sp>
        <p:nvSpPr>
          <p:cNvPr id="3" name="Content Placeholder 2"/>
          <p:cNvSpPr>
            <a:spLocks noGrp="1"/>
          </p:cNvSpPr>
          <p:nvPr>
            <p:ph idx="1"/>
          </p:nvPr>
        </p:nvSpPr>
        <p:spPr/>
        <p:txBody>
          <a:bodyPr>
            <a:normAutofit/>
          </a:bodyPr>
          <a:lstStyle/>
          <a:p>
            <a:pPr marL="0" indent="0">
              <a:buNone/>
            </a:pPr>
            <a:r>
              <a:rPr lang="en-US" dirty="0"/>
              <a:t>Oracle 1:  (9:1-11:17)</a:t>
            </a:r>
          </a:p>
          <a:p>
            <a:r>
              <a:rPr lang="en-US" dirty="0" smtClean="0"/>
              <a:t>The future of Israel vs Surrounding Nations 10:1-11:3</a:t>
            </a:r>
          </a:p>
          <a:p>
            <a:pPr lvl="1"/>
            <a:r>
              <a:rPr lang="en-US" dirty="0"/>
              <a:t>E</a:t>
            </a:r>
            <a:r>
              <a:rPr lang="en-US" dirty="0" smtClean="0"/>
              <a:t>xplain verses 3-5. </a:t>
            </a:r>
          </a:p>
          <a:p>
            <a:pPr lvl="1"/>
            <a:r>
              <a:rPr lang="en-US" dirty="0" smtClean="0"/>
              <a:t>“I will save the house of Joseph and I will bring them back” (v7)</a:t>
            </a:r>
          </a:p>
          <a:p>
            <a:pPr lvl="1"/>
            <a:r>
              <a:rPr lang="en-US" dirty="0" smtClean="0"/>
              <a:t>What time period is being described in verses 8-10?</a:t>
            </a:r>
          </a:p>
          <a:p>
            <a:pPr lvl="1"/>
            <a:r>
              <a:rPr lang="en-US" dirty="0" smtClean="0"/>
              <a:t>What awaits the other nations? </a:t>
            </a:r>
          </a:p>
          <a:p>
            <a:endParaRPr lang="en-US" dirty="0" smtClean="0"/>
          </a:p>
          <a:p>
            <a:endParaRPr lang="en-US" dirty="0" smtClean="0"/>
          </a:p>
          <a:p>
            <a:endParaRPr lang="en-US" dirty="0"/>
          </a:p>
        </p:txBody>
      </p:sp>
    </p:spTree>
    <p:extLst>
      <p:ext uri="{BB962C8B-B14F-4D97-AF65-F5344CB8AC3E}">
        <p14:creationId xmlns:p14="http://schemas.microsoft.com/office/powerpoint/2010/main" val="29143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4112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6408901" y="1933171"/>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55291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2 Oracles (</a:t>
            </a:r>
            <a:r>
              <a:rPr lang="en-US" dirty="0" err="1"/>
              <a:t>Ch</a:t>
            </a:r>
            <a:r>
              <a:rPr lang="en-US" dirty="0"/>
              <a:t> 9-14)</a:t>
            </a:r>
          </a:p>
        </p:txBody>
      </p:sp>
      <p:sp>
        <p:nvSpPr>
          <p:cNvPr id="3" name="Content Placeholder 2"/>
          <p:cNvSpPr>
            <a:spLocks noGrp="1"/>
          </p:cNvSpPr>
          <p:nvPr>
            <p:ph idx="1"/>
          </p:nvPr>
        </p:nvSpPr>
        <p:spPr/>
        <p:txBody>
          <a:bodyPr>
            <a:normAutofit/>
          </a:bodyPr>
          <a:lstStyle/>
          <a:p>
            <a:pPr marL="0" indent="0">
              <a:buNone/>
            </a:pPr>
            <a:r>
              <a:rPr lang="en-US" dirty="0"/>
              <a:t>Oracle 1:  (9:1-11:17)</a:t>
            </a:r>
          </a:p>
          <a:p>
            <a:r>
              <a:rPr lang="en-US" dirty="0" smtClean="0"/>
              <a:t>An Allegorical Shepherding 11:4-17</a:t>
            </a:r>
          </a:p>
          <a:p>
            <a:pPr lvl="1"/>
            <a:r>
              <a:rPr lang="en-US" dirty="0" smtClean="0"/>
              <a:t>4-14:</a:t>
            </a:r>
          </a:p>
          <a:p>
            <a:pPr lvl="2"/>
            <a:r>
              <a:rPr lang="en-US" dirty="0" smtClean="0"/>
              <a:t>who are the “players”</a:t>
            </a:r>
          </a:p>
          <a:p>
            <a:pPr lvl="2"/>
            <a:r>
              <a:rPr lang="en-US" dirty="0" smtClean="0"/>
              <a:t>what is the point?</a:t>
            </a:r>
          </a:p>
          <a:p>
            <a:pPr lvl="2"/>
            <a:r>
              <a:rPr lang="en-US" dirty="0" smtClean="0"/>
              <a:t>What analogies stand out?</a:t>
            </a:r>
          </a:p>
          <a:p>
            <a:pPr lvl="1"/>
            <a:r>
              <a:rPr lang="en-US" dirty="0" smtClean="0"/>
              <a:t>15-17</a:t>
            </a:r>
          </a:p>
          <a:p>
            <a:pPr lvl="2"/>
            <a:r>
              <a:rPr lang="en-US" dirty="0" smtClean="0"/>
              <a:t>Same questions</a:t>
            </a:r>
          </a:p>
          <a:p>
            <a:endParaRPr lang="en-US" dirty="0" smtClean="0"/>
          </a:p>
          <a:p>
            <a:endParaRPr lang="en-US" dirty="0" smtClean="0"/>
          </a:p>
          <a:p>
            <a:endParaRPr lang="en-US" dirty="0"/>
          </a:p>
        </p:txBody>
      </p:sp>
    </p:spTree>
    <p:extLst>
      <p:ext uri="{BB962C8B-B14F-4D97-AF65-F5344CB8AC3E}">
        <p14:creationId xmlns:p14="http://schemas.microsoft.com/office/powerpoint/2010/main" val="1563795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2 Oracles (</a:t>
            </a:r>
            <a:r>
              <a:rPr lang="en-US" dirty="0" err="1"/>
              <a:t>Ch</a:t>
            </a:r>
            <a:r>
              <a:rPr lang="en-US" dirty="0"/>
              <a:t> 9-14)</a:t>
            </a:r>
          </a:p>
        </p:txBody>
      </p:sp>
      <p:sp>
        <p:nvSpPr>
          <p:cNvPr id="3" name="Content Placeholder 2"/>
          <p:cNvSpPr>
            <a:spLocks noGrp="1"/>
          </p:cNvSpPr>
          <p:nvPr>
            <p:ph idx="1"/>
          </p:nvPr>
        </p:nvSpPr>
        <p:spPr/>
        <p:txBody>
          <a:bodyPr/>
          <a:lstStyle/>
          <a:p>
            <a:pPr marL="0" indent="0">
              <a:buNone/>
            </a:pPr>
            <a:r>
              <a:rPr lang="en-US" dirty="0"/>
              <a:t>Oracle 2:  (12:1-14:21</a:t>
            </a:r>
            <a:r>
              <a:rPr lang="en-US" dirty="0" smtClean="0"/>
              <a:t>)</a:t>
            </a:r>
            <a:endParaRPr lang="en-US" dirty="0"/>
          </a:p>
          <a:p>
            <a:r>
              <a:rPr lang="en-US" dirty="0" smtClean="0"/>
              <a:t>Future Jerusalem (12:1-13:9)</a:t>
            </a:r>
          </a:p>
          <a:p>
            <a:r>
              <a:rPr lang="en-US" dirty="0" smtClean="0"/>
              <a:t>The Return of the King (14)</a:t>
            </a:r>
          </a:p>
          <a:p>
            <a:endParaRPr lang="en-US" dirty="0" smtClean="0"/>
          </a:p>
          <a:p>
            <a:endParaRPr lang="en-US" dirty="0" smtClean="0"/>
          </a:p>
          <a:p>
            <a:endParaRPr lang="en-US" dirty="0"/>
          </a:p>
        </p:txBody>
      </p:sp>
    </p:spTree>
    <p:extLst>
      <p:ext uri="{BB962C8B-B14F-4D97-AF65-F5344CB8AC3E}">
        <p14:creationId xmlns:p14="http://schemas.microsoft.com/office/powerpoint/2010/main" val="1205113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2 Oracles (</a:t>
            </a:r>
            <a:r>
              <a:rPr lang="en-US" dirty="0" err="1"/>
              <a:t>Ch</a:t>
            </a:r>
            <a:r>
              <a:rPr lang="en-US" dirty="0"/>
              <a:t> 9-14)</a:t>
            </a:r>
          </a:p>
        </p:txBody>
      </p:sp>
      <p:sp>
        <p:nvSpPr>
          <p:cNvPr id="3" name="Content Placeholder 2"/>
          <p:cNvSpPr>
            <a:spLocks noGrp="1"/>
          </p:cNvSpPr>
          <p:nvPr>
            <p:ph idx="1"/>
          </p:nvPr>
        </p:nvSpPr>
        <p:spPr/>
        <p:txBody>
          <a:bodyPr/>
          <a:lstStyle/>
          <a:p>
            <a:pPr marL="0" indent="0">
              <a:buNone/>
            </a:pPr>
            <a:r>
              <a:rPr lang="en-US" dirty="0"/>
              <a:t>Oracle 2:  (12:1-14:21</a:t>
            </a:r>
            <a:r>
              <a:rPr lang="en-US" dirty="0" smtClean="0"/>
              <a:t>)</a:t>
            </a:r>
            <a:endParaRPr lang="en-US" dirty="0"/>
          </a:p>
          <a:p>
            <a:r>
              <a:rPr lang="en-US" dirty="0" smtClean="0"/>
              <a:t>Future Jerusalem (12:1-13:9)</a:t>
            </a:r>
          </a:p>
          <a:p>
            <a:pPr lvl="1"/>
            <a:r>
              <a:rPr lang="en-US" dirty="0" smtClean="0"/>
              <a:t>Jerusalem in relation to the nations (12:1-12:9)</a:t>
            </a:r>
          </a:p>
          <a:p>
            <a:pPr lvl="1"/>
            <a:r>
              <a:rPr lang="en-US" dirty="0" smtClean="0"/>
              <a:t>Sin, Forgiveness, and Mourning (12:10-13:1)</a:t>
            </a:r>
          </a:p>
          <a:p>
            <a:pPr lvl="1"/>
            <a:r>
              <a:rPr lang="en-US" dirty="0" smtClean="0"/>
              <a:t>False Prophets Ashamed (13:2-6)</a:t>
            </a:r>
          </a:p>
          <a:p>
            <a:pPr lvl="1"/>
            <a:r>
              <a:rPr lang="en-US" dirty="0" smtClean="0"/>
              <a:t>The Purification of his People (13:7-9)</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36615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2 Oracles (</a:t>
            </a:r>
            <a:r>
              <a:rPr lang="en-US" dirty="0" err="1"/>
              <a:t>Ch</a:t>
            </a:r>
            <a:r>
              <a:rPr lang="en-US" dirty="0"/>
              <a:t> 9-14)</a:t>
            </a:r>
          </a:p>
        </p:txBody>
      </p:sp>
      <p:sp>
        <p:nvSpPr>
          <p:cNvPr id="3" name="Content Placeholder 2"/>
          <p:cNvSpPr>
            <a:spLocks noGrp="1"/>
          </p:cNvSpPr>
          <p:nvPr>
            <p:ph idx="1"/>
          </p:nvPr>
        </p:nvSpPr>
        <p:spPr/>
        <p:txBody>
          <a:bodyPr/>
          <a:lstStyle/>
          <a:p>
            <a:pPr marL="0" indent="0">
              <a:buNone/>
            </a:pPr>
            <a:r>
              <a:rPr lang="en-US" dirty="0"/>
              <a:t>Oracle 2:  (12:1-14:21</a:t>
            </a:r>
            <a:r>
              <a:rPr lang="en-US" dirty="0" smtClean="0"/>
              <a:t>)</a:t>
            </a:r>
            <a:endParaRPr lang="en-US" dirty="0"/>
          </a:p>
          <a:p>
            <a:r>
              <a:rPr lang="en-US" dirty="0" smtClean="0"/>
              <a:t>Future Jerusalem (12:1-13:9)</a:t>
            </a:r>
          </a:p>
          <a:p>
            <a:r>
              <a:rPr lang="en-US" dirty="0" smtClean="0"/>
              <a:t>The Return of the King (14)</a:t>
            </a:r>
          </a:p>
          <a:p>
            <a:pPr lvl="1"/>
            <a:r>
              <a:rPr lang="en-US" dirty="0" smtClean="0"/>
              <a:t>Jerusalem’s Destruction (v1-2)</a:t>
            </a:r>
          </a:p>
          <a:p>
            <a:pPr lvl="1"/>
            <a:r>
              <a:rPr lang="en-US" dirty="0" smtClean="0"/>
              <a:t>The Lord’s Return Fire (v3-5)</a:t>
            </a:r>
          </a:p>
          <a:p>
            <a:pPr lvl="1"/>
            <a:r>
              <a:rPr lang="en-US" dirty="0" smtClean="0"/>
              <a:t>No Night There (v6-11)</a:t>
            </a:r>
          </a:p>
          <a:p>
            <a:pPr lvl="1"/>
            <a:r>
              <a:rPr lang="en-US" dirty="0" smtClean="0"/>
              <a:t>The Nations in “That” time (v11-21)</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1005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955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4112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64089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7464266" y="3605614"/>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610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the Prophets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133" t="5604" r="18401" b="21400"/>
          <a:stretch/>
        </p:blipFill>
        <p:spPr>
          <a:xfrm>
            <a:off x="-346729" y="0"/>
            <a:ext cx="15170729" cy="6858000"/>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396"/>
          <a:stretch/>
        </p:blipFill>
        <p:spPr>
          <a:xfrm>
            <a:off x="5641802" y="547285"/>
            <a:ext cx="767099" cy="9612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629"/>
          <a:stretch/>
        </p:blipFill>
        <p:spPr>
          <a:xfrm>
            <a:off x="5049322" y="3570288"/>
            <a:ext cx="795680" cy="1066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3569"/>
          <a:stretch/>
        </p:blipFill>
        <p:spPr>
          <a:xfrm>
            <a:off x="5509524" y="1933171"/>
            <a:ext cx="817909" cy="1031474"/>
          </a:xfrm>
          <a:prstGeom prst="rect">
            <a:avLst/>
          </a:prstGeom>
        </p:spPr>
      </p:pic>
      <p:pic>
        <p:nvPicPr>
          <p:cNvPr id="7" name="Picture 6" descr="/Users/stephencurto/Desktop/Prophets-infographic.jpg"/>
          <p:cNvPicPr/>
          <p:nvPr/>
        </p:nvPicPr>
        <p:blipFill rotWithShape="1">
          <a:blip r:embed="rId6">
            <a:extLst>
              <a:ext uri="{28A0092B-C50C-407E-A947-70E740481C1C}">
                <a14:useLocalDpi xmlns:a14="http://schemas.microsoft.com/office/drawing/2010/main" val="0"/>
              </a:ext>
            </a:extLst>
          </a:blip>
          <a:srcRect l="48927" t="40056" r="34705" b="49922"/>
          <a:stretch/>
        </p:blipFill>
        <p:spPr bwMode="auto">
          <a:xfrm>
            <a:off x="4112451" y="2632146"/>
            <a:ext cx="793918" cy="1035689"/>
          </a:xfrm>
          <a:prstGeom prst="rect">
            <a:avLst/>
          </a:prstGeom>
          <a:noFill/>
          <a:ln>
            <a:noFill/>
          </a:ln>
        </p:spPr>
      </p:pic>
      <p:pic>
        <p:nvPicPr>
          <p:cNvPr id="8" name="Picture 7" descr="/Users/stephencurto/Desktop/Prophets-infographic.jpg"/>
          <p:cNvPicPr/>
          <p:nvPr/>
        </p:nvPicPr>
        <p:blipFill rotWithShape="1">
          <a:blip r:embed="rId6">
            <a:extLst>
              <a:ext uri="{28A0092B-C50C-407E-A947-70E740481C1C}">
                <a14:useLocalDpi xmlns:a14="http://schemas.microsoft.com/office/drawing/2010/main" val="0"/>
              </a:ext>
            </a:extLst>
          </a:blip>
          <a:srcRect l="64456" t="39742" r="19176" b="49936"/>
          <a:stretch/>
        </p:blipFill>
        <p:spPr bwMode="auto">
          <a:xfrm>
            <a:off x="6408901" y="1933171"/>
            <a:ext cx="735702" cy="1031474"/>
          </a:xfrm>
          <a:prstGeom prst="rect">
            <a:avLst/>
          </a:prstGeom>
          <a:noFill/>
          <a:ln>
            <a:noFill/>
          </a:ln>
          <a:extLst>
            <a:ext uri="{53640926-AAD7-44D8-BBD7-CCE9431645EC}">
              <a14:shadowObscured xmlns:a14="http://schemas.microsoft.com/office/drawing/2010/main"/>
            </a:ext>
          </a:extLst>
        </p:spPr>
      </p:pic>
      <p:pic>
        <p:nvPicPr>
          <p:cNvPr id="9" name="Picture 8" descr="/Users/stephencurto/Desktop/Prophets-infographic.jpg"/>
          <p:cNvPicPr/>
          <p:nvPr/>
        </p:nvPicPr>
        <p:blipFill rotWithShape="1">
          <a:blip r:embed="rId6">
            <a:extLst>
              <a:ext uri="{28A0092B-C50C-407E-A947-70E740481C1C}">
                <a14:useLocalDpi xmlns:a14="http://schemas.microsoft.com/office/drawing/2010/main" val="0"/>
              </a:ext>
            </a:extLst>
          </a:blip>
          <a:srcRect l="79581" t="39978" r="4051" b="49700"/>
          <a:stretch/>
        </p:blipFill>
        <p:spPr bwMode="auto">
          <a:xfrm>
            <a:off x="7464266" y="3605614"/>
            <a:ext cx="735702" cy="1031474"/>
          </a:xfrm>
          <a:prstGeom prst="rect">
            <a:avLst/>
          </a:prstGeom>
          <a:noFill/>
          <a:ln>
            <a:noFill/>
          </a:ln>
          <a:extLst>
            <a:ext uri="{53640926-AAD7-44D8-BBD7-CCE9431645EC}">
              <a14:shadowObscured xmlns:a14="http://schemas.microsoft.com/office/drawing/2010/main"/>
            </a:ext>
          </a:extLst>
        </p:spPr>
      </p:pic>
      <p:pic>
        <p:nvPicPr>
          <p:cNvPr id="10" name="Picture 9" descr="/Users/stephencurto/Desktop/Prophets-infographic.jpg"/>
          <p:cNvPicPr/>
          <p:nvPr/>
        </p:nvPicPr>
        <p:blipFill rotWithShape="1">
          <a:blip r:embed="rId6">
            <a:extLst>
              <a:ext uri="{28A0092B-C50C-407E-A947-70E740481C1C}">
                <a14:useLocalDpi xmlns:a14="http://schemas.microsoft.com/office/drawing/2010/main" val="0"/>
              </a:ext>
            </a:extLst>
          </a:blip>
          <a:srcRect l="3184" t="53293" r="80448" b="36385"/>
          <a:stretch/>
        </p:blipFill>
        <p:spPr bwMode="auto">
          <a:xfrm>
            <a:off x="8513499" y="-3569"/>
            <a:ext cx="735702" cy="10314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957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3778</TotalTime>
  <Words>2900</Words>
  <Application>Microsoft Macintosh PowerPoint</Application>
  <PresentationFormat>Widescreen</PresentationFormat>
  <Paragraphs>296</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Ebrima</vt:lpstr>
      <vt:lpstr>Perpetua</vt:lpstr>
      <vt:lpstr>Office Theme</vt:lpstr>
      <vt:lpstr>Zechariah Pt. 4</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Ordering the Prophets</vt:lpstr>
      <vt:lpstr>PowerPoint Presentation</vt:lpstr>
      <vt:lpstr>PowerPoint Presentation</vt:lpstr>
      <vt:lpstr>PowerPoint Presentation</vt:lpstr>
      <vt:lpstr>PowerPoint Presentation</vt:lpstr>
      <vt:lpstr>Outline</vt:lpstr>
      <vt:lpstr>Introductory Issues</vt:lpstr>
      <vt:lpstr>Introductory Issues</vt:lpstr>
      <vt:lpstr>Background</vt:lpstr>
      <vt:lpstr>Background</vt:lpstr>
      <vt:lpstr>Background</vt:lpstr>
      <vt:lpstr>Background</vt:lpstr>
      <vt:lpstr>Background</vt:lpstr>
      <vt:lpstr>Background</vt:lpstr>
      <vt:lpstr>Background</vt:lpstr>
      <vt:lpstr>Text</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 8 Symbolic Visions (Ch 1-6)</vt:lpstr>
      <vt:lpstr>II. 4 Explanatory Messages (Ch 7-8)</vt:lpstr>
      <vt:lpstr>II. 4 Explanatory Messages (Ch 7-8)</vt:lpstr>
      <vt:lpstr>II. 4 Explanatory Messages (Ch 7-8)</vt:lpstr>
      <vt:lpstr>II. 4 Explanatory Messages (Ch 7-8)</vt:lpstr>
      <vt:lpstr>II. 4 Explanatory Messages (Ch 7-8)</vt:lpstr>
      <vt:lpstr>II. 4 Explanatory Messages (Ch 7-8)</vt:lpstr>
      <vt:lpstr>II. 4 Explanatory Messages (Ch 7-8)</vt:lpstr>
      <vt:lpstr>II. 4 Explanatory Messages (Ch 7-8)</vt:lpstr>
      <vt:lpstr>III. 2 Oracles (Ch 9-14)</vt:lpstr>
      <vt:lpstr>III. 2 Oracles (Ch 9-14)</vt:lpstr>
      <vt:lpstr>III. 2 Oracles (Ch 9-14)</vt:lpstr>
      <vt:lpstr>III. 2 Oracles (Ch 9-14)</vt:lpstr>
      <vt:lpstr>III. 2 Oracles (Ch 9-14)</vt:lpstr>
      <vt:lpstr>III. 2 Oracles (Ch 9-14)</vt:lpstr>
      <vt:lpstr>III. 2 Oracles (Ch 9-14)</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dc:title>
  <dc:creator>Stephen Curto</dc:creator>
  <cp:lastModifiedBy>meeeeeeewith7es@gmail.com</cp:lastModifiedBy>
  <cp:revision>54</cp:revision>
  <dcterms:created xsi:type="dcterms:W3CDTF">2018-02-05T22:32:15Z</dcterms:created>
  <dcterms:modified xsi:type="dcterms:W3CDTF">2018-03-26T14:44:22Z</dcterms:modified>
</cp:coreProperties>
</file>