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61" r:id="rId3"/>
    <p:sldId id="257" r:id="rId4"/>
    <p:sldId id="263" r:id="rId5"/>
    <p:sldId id="262" r:id="rId6"/>
    <p:sldId id="258" r:id="rId7"/>
    <p:sldId id="271" r:id="rId8"/>
    <p:sldId id="270" r:id="rId9"/>
    <p:sldId id="259" r:id="rId10"/>
    <p:sldId id="260" r:id="rId11"/>
    <p:sldId id="264" r:id="rId12"/>
    <p:sldId id="265" r:id="rId13"/>
    <p:sldId id="266" r:id="rId14"/>
    <p:sldId id="267"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60"/>
    <p:restoredTop sz="94702"/>
  </p:normalViewPr>
  <p:slideViewPr>
    <p:cSldViewPr snapToGrid="0" snapToObjects="1">
      <p:cViewPr>
        <p:scale>
          <a:sx n="50" d="100"/>
          <a:sy n="50" d="100"/>
        </p:scale>
        <p:origin x="584" y="1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86AC0-2BBE-7A41-A18E-ADFED7333890}" type="datetimeFigureOut">
              <a:rPr lang="en-US" smtClean="0"/>
              <a:t>7/1/18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797A0-DA75-9D44-AAAD-5BE5A48A583C}" type="slidenum">
              <a:rPr lang="en-US" smtClean="0"/>
              <a:t>‹#›</a:t>
            </a:fld>
            <a:endParaRPr lang="en-US"/>
          </a:p>
        </p:txBody>
      </p:sp>
    </p:spTree>
    <p:extLst>
      <p:ext uri="{BB962C8B-B14F-4D97-AF65-F5344CB8AC3E}">
        <p14:creationId xmlns:p14="http://schemas.microsoft.com/office/powerpoint/2010/main" val="1740168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CB949E-832B-BE46-9F26-AF99055CBAEE}"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B949E-832B-BE46-9F26-AF99055CBAEE}"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B949E-832B-BE46-9F26-AF99055CBAEE}"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3CB949E-832B-BE46-9F26-AF99055CBAEE}"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CB949E-832B-BE46-9F26-AF99055CBAEE}" type="datetimeFigureOut">
              <a:rPr lang="en-US" smtClean="0"/>
              <a:t>7/1/18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CB949E-832B-BE46-9F26-AF99055CBAEE}"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CB949E-832B-BE46-9F26-AF99055CBAEE}" type="datetimeFigureOut">
              <a:rPr lang="en-US" smtClean="0"/>
              <a:t>7/1/18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CB949E-832B-BE46-9F26-AF99055CBAEE}" type="datetimeFigureOut">
              <a:rPr lang="en-US" smtClean="0"/>
              <a:t>7/1/18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B949E-832B-BE46-9F26-AF99055CBAEE}" type="datetimeFigureOut">
              <a:rPr lang="en-US" smtClean="0"/>
              <a:t>7/1/18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B949E-832B-BE46-9F26-AF99055CBAEE}"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B949E-832B-BE46-9F26-AF99055CBAEE}" type="datetimeFigureOut">
              <a:rPr lang="en-US" smtClean="0"/>
              <a:t>7/1/18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481CD-C0D9-1D4F-89AE-7DC84A0F6260}"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5655"/>
                    </a14:imgEffect>
                    <a14:imgEffect>
                      <a14:saturation sat="92000"/>
                    </a14:imgEffect>
                    <a14:imgEffect>
                      <a14:brightnessContrast bright="-36000" contrast="-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B949E-832B-BE46-9F26-AF99055CBAEE}" type="datetimeFigureOut">
              <a:rPr lang="en-US" smtClean="0"/>
              <a:t>7/1/18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481CD-C0D9-1D4F-89AE-7DC84A0F6260}" type="slidenum">
              <a:rPr lang="en-US" smtClean="0"/>
              <a:t>‹#›</a:t>
            </a:fld>
            <a:endParaRPr lang="en-US"/>
          </a:p>
        </p:txBody>
      </p:sp>
    </p:spTree>
    <p:extLst>
      <p:ext uri="{BB962C8B-B14F-4D97-AF65-F5344CB8AC3E}">
        <p14:creationId xmlns:p14="http://schemas.microsoft.com/office/powerpoint/2010/main" val="2029697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kern="1200">
          <a:solidFill>
            <a:schemeClr val="bg1"/>
          </a:solidFill>
          <a:effectLst>
            <a:outerShdw blurRad="12700" dist="88900" dir="2700000" algn="tl" rotWithShape="0">
              <a:prstClr val="black"/>
            </a:outerShdw>
          </a:effectLst>
          <a:latin typeface="Calisto MT" charset="0"/>
          <a:ea typeface="Calisto MT" charset="0"/>
          <a:cs typeface="Calisto MT" charset="0"/>
        </a:defRPr>
      </a:lvl1pPr>
    </p:titleStyle>
    <p:bodyStyle>
      <a:lvl1pPr marL="228600" indent="-228600" algn="l" defTabSz="914400" rtl="0" eaLnBrk="1" latinLnBrk="0" hangingPunct="1">
        <a:lnSpc>
          <a:spcPct val="90000"/>
        </a:lnSpc>
        <a:spcBef>
          <a:spcPts val="1000"/>
        </a:spcBef>
        <a:buFont typeface="Arial"/>
        <a:buChar char="•"/>
        <a:defRPr sz="3600" kern="1200">
          <a:solidFill>
            <a:schemeClr val="bg1"/>
          </a:solidFill>
          <a:effectLst>
            <a:outerShdw dist="63500" dir="2700000" algn="tl" rotWithShape="0">
              <a:prstClr val="black"/>
            </a:outerShdw>
          </a:effectLst>
          <a:latin typeface="Calisto MT" charset="0"/>
          <a:ea typeface="Calisto MT" charset="0"/>
          <a:cs typeface="Calisto MT" charset="0"/>
        </a:defRPr>
      </a:lvl1pPr>
      <a:lvl2pPr marL="685800" indent="-228600" algn="l" defTabSz="914400" rtl="0" eaLnBrk="1" latinLnBrk="0" hangingPunct="1">
        <a:lnSpc>
          <a:spcPct val="90000"/>
        </a:lnSpc>
        <a:spcBef>
          <a:spcPts val="500"/>
        </a:spcBef>
        <a:buFont typeface="Arial"/>
        <a:buChar char="•"/>
        <a:defRPr sz="3200" kern="1200">
          <a:solidFill>
            <a:schemeClr val="bg1"/>
          </a:solidFill>
          <a:effectLst>
            <a:outerShdw dist="63500" dir="2700000" algn="tl" rotWithShape="0">
              <a:prstClr val="black"/>
            </a:outerShdw>
          </a:effectLst>
          <a:latin typeface="Calisto MT" charset="0"/>
          <a:ea typeface="Calisto MT" charset="0"/>
          <a:cs typeface="Calisto MT" charset="0"/>
        </a:defRPr>
      </a:lvl2pPr>
      <a:lvl3pPr marL="1143000" indent="-228600" algn="l" defTabSz="914400" rtl="0" eaLnBrk="1" latinLnBrk="0" hangingPunct="1">
        <a:lnSpc>
          <a:spcPct val="90000"/>
        </a:lnSpc>
        <a:spcBef>
          <a:spcPts val="500"/>
        </a:spcBef>
        <a:buFont typeface="Arial"/>
        <a:buChar char="•"/>
        <a:defRPr sz="3200" kern="1200">
          <a:solidFill>
            <a:schemeClr val="bg1"/>
          </a:solidFill>
          <a:effectLst>
            <a:outerShdw dist="63500" dir="2700000" algn="tl" rotWithShape="0">
              <a:prstClr val="black"/>
            </a:outerShdw>
          </a:effectLst>
          <a:latin typeface="Calisto MT" charset="0"/>
          <a:ea typeface="Calisto MT" charset="0"/>
          <a:cs typeface="Calisto MT" charset="0"/>
        </a:defRPr>
      </a:lvl3pPr>
      <a:lvl4pPr marL="1600200" indent="-228600" algn="l" defTabSz="914400" rtl="0" eaLnBrk="1" latinLnBrk="0" hangingPunct="1">
        <a:lnSpc>
          <a:spcPct val="90000"/>
        </a:lnSpc>
        <a:spcBef>
          <a:spcPts val="500"/>
        </a:spcBef>
        <a:buFont typeface="Arial"/>
        <a:buChar char="•"/>
        <a:defRPr sz="2800" kern="1200">
          <a:solidFill>
            <a:schemeClr val="bg1"/>
          </a:solidFill>
          <a:effectLst>
            <a:outerShdw dist="63500" dir="2700000" algn="tl" rotWithShape="0">
              <a:prstClr val="black"/>
            </a:outerShdw>
          </a:effectLst>
          <a:latin typeface="Calisto MT" charset="0"/>
          <a:ea typeface="Calisto MT" charset="0"/>
          <a:cs typeface="Calisto MT" charset="0"/>
        </a:defRPr>
      </a:lvl4pPr>
      <a:lvl5pPr marL="2057400" indent="-228600" algn="l" defTabSz="914400" rtl="0" eaLnBrk="1" latinLnBrk="0" hangingPunct="1">
        <a:lnSpc>
          <a:spcPct val="90000"/>
        </a:lnSpc>
        <a:spcBef>
          <a:spcPts val="500"/>
        </a:spcBef>
        <a:buFont typeface="Arial"/>
        <a:buChar char="•"/>
        <a:defRPr sz="2800" kern="1200">
          <a:solidFill>
            <a:schemeClr val="bg1"/>
          </a:solidFill>
          <a:effectLst>
            <a:outerShdw dist="63500" dir="2700000" algn="tl" rotWithShape="0">
              <a:prstClr val="black"/>
            </a:outerShdw>
          </a:effectLst>
          <a:latin typeface="Calisto MT" charset="0"/>
          <a:ea typeface="Calisto MT" charset="0"/>
          <a:cs typeface="Calisto M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 Kings 5:1-14</a:t>
            </a:r>
            <a:endParaRPr lang="en-US" dirty="0"/>
          </a:p>
        </p:txBody>
      </p:sp>
      <p:sp>
        <p:nvSpPr>
          <p:cNvPr id="3" name="Subtitle 2"/>
          <p:cNvSpPr>
            <a:spLocks noGrp="1"/>
          </p:cNvSpPr>
          <p:nvPr>
            <p:ph type="subTitle" idx="1"/>
          </p:nvPr>
        </p:nvSpPr>
        <p:spPr/>
        <p:txBody>
          <a:bodyPr/>
          <a:lstStyle/>
          <a:p>
            <a:r>
              <a:rPr lang="en-US" dirty="0" err="1" smtClean="0"/>
              <a:t>Namaan’s</a:t>
            </a:r>
            <a:r>
              <a:rPr lang="en-US" dirty="0" smtClean="0"/>
              <a:t> Leprosy</a:t>
            </a:r>
            <a:endParaRPr lang="en-US" dirty="0"/>
          </a:p>
        </p:txBody>
      </p:sp>
      <p:sp>
        <p:nvSpPr>
          <p:cNvPr id="4" name="Rectangle 3"/>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smtClean="0">
                <a:solidFill>
                  <a:schemeClr val="bg1"/>
                </a:solidFill>
              </a:rPr>
              <a:t>By Stephen </a:t>
            </a:r>
            <a:r>
              <a:rPr lang="en-US" sz="1400" dirty="0" err="1" smtClean="0">
                <a:solidFill>
                  <a:schemeClr val="bg1"/>
                </a:solidFill>
              </a:rPr>
              <a:t>Curto</a:t>
            </a:r>
            <a:endParaRPr lang="en-US" sz="1400" dirty="0" smtClean="0">
              <a:solidFill>
                <a:schemeClr val="bg1"/>
              </a:solidFill>
            </a:endParaRPr>
          </a:p>
          <a:p>
            <a:pPr algn="r"/>
            <a:r>
              <a:rPr lang="en-US" sz="1400" dirty="0" smtClean="0">
                <a:solidFill>
                  <a:schemeClr val="bg1"/>
                </a:solidFill>
              </a:rPr>
              <a:t>For </a:t>
            </a:r>
            <a:r>
              <a:rPr lang="en-US" sz="1400" dirty="0" err="1" smtClean="0">
                <a:solidFill>
                  <a:schemeClr val="bg1"/>
                </a:solidFill>
              </a:rPr>
              <a:t>Homegroup</a:t>
            </a:r>
            <a:endParaRPr lang="en-US" sz="1400" dirty="0">
              <a:solidFill>
                <a:schemeClr val="bg1"/>
              </a:solidFill>
            </a:endParaRPr>
          </a:p>
          <a:p>
            <a:pPr algn="r"/>
            <a:r>
              <a:rPr lang="en-US" sz="1400" dirty="0" smtClean="0">
                <a:solidFill>
                  <a:schemeClr val="bg1"/>
                </a:solidFill>
              </a:rPr>
              <a:t>July 1, 2018</a:t>
            </a:r>
            <a:endParaRPr lang="en-US" sz="1400" dirty="0">
              <a:solidFill>
                <a:schemeClr val="bg1"/>
              </a:solidFill>
            </a:endParaRPr>
          </a:p>
        </p:txBody>
      </p:sp>
      <p:pic>
        <p:nvPicPr>
          <p:cNvPr id="5" name="Picture 4"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599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75800" y="3137100"/>
            <a:ext cx="2133600" cy="3365300"/>
          </a:xfrm>
          <a:prstGeom prst="rect">
            <a:avLst/>
          </a:prstGeom>
        </p:spPr>
      </p:pic>
      <p:sp>
        <p:nvSpPr>
          <p:cNvPr id="2" name="Title 1"/>
          <p:cNvSpPr>
            <a:spLocks noGrp="1"/>
          </p:cNvSpPr>
          <p:nvPr>
            <p:ph type="title"/>
          </p:nvPr>
        </p:nvSpPr>
        <p:spPr/>
        <p:txBody>
          <a:bodyPr/>
          <a:lstStyle/>
          <a:p>
            <a:r>
              <a:rPr lang="en-US" dirty="0" err="1"/>
              <a:t>Joram’s</a:t>
            </a:r>
            <a:r>
              <a:rPr lang="en-US" dirty="0"/>
              <a:t> House in Israel (v6-8</a:t>
            </a:r>
            <a:r>
              <a:rPr lang="en-US" dirty="0" smtClean="0"/>
              <a:t>)</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smtClean="0"/>
              <a:t>“behold, I have sent </a:t>
            </a:r>
            <a:r>
              <a:rPr lang="en-US" dirty="0" err="1" smtClean="0"/>
              <a:t>Naaman</a:t>
            </a:r>
            <a:r>
              <a:rPr lang="en-US" dirty="0" smtClean="0"/>
              <a:t> my servant to you, that you may cure him of his leprosy.” (v6)</a:t>
            </a:r>
          </a:p>
          <a:p>
            <a:pPr lvl="1"/>
            <a:r>
              <a:rPr lang="en-US" dirty="0"/>
              <a:t>Who did the king send </a:t>
            </a:r>
            <a:r>
              <a:rPr lang="en-US" dirty="0" err="1"/>
              <a:t>Naaman</a:t>
            </a:r>
            <a:r>
              <a:rPr lang="en-US" dirty="0"/>
              <a:t> to, and why</a:t>
            </a:r>
            <a:r>
              <a:rPr lang="en-US" dirty="0" smtClean="0"/>
              <a:t>? (</a:t>
            </a:r>
            <a:r>
              <a:rPr lang="en-US" dirty="0" err="1" smtClean="0"/>
              <a:t>cf</a:t>
            </a:r>
            <a:r>
              <a:rPr lang="en-US" dirty="0" smtClean="0"/>
              <a:t> v5-6)</a:t>
            </a:r>
            <a:endParaRPr lang="en-US" dirty="0"/>
          </a:p>
          <a:p>
            <a:r>
              <a:rPr lang="en-US" dirty="0" smtClean="0"/>
              <a:t>“he tore his clothes” (v7)</a:t>
            </a:r>
          </a:p>
          <a:p>
            <a:pPr lvl="1"/>
            <a:r>
              <a:rPr lang="en-US" dirty="0" smtClean="0"/>
              <a:t>What does this mean in the context of the story?</a:t>
            </a:r>
          </a:p>
          <a:p>
            <a:r>
              <a:rPr lang="en-US" dirty="0" smtClean="0"/>
              <a:t>“Am I God, to kill and make alive</a:t>
            </a:r>
            <a:r>
              <a:rPr lang="is-IS" dirty="0" smtClean="0"/>
              <a:t>…” (v7)</a:t>
            </a:r>
          </a:p>
          <a:p>
            <a:pPr lvl="1"/>
            <a:r>
              <a:rPr lang="is-IS" dirty="0" smtClean="0"/>
              <a:t>Describe Joram’s faith. </a:t>
            </a:r>
          </a:p>
        </p:txBody>
      </p:sp>
    </p:spTree>
    <p:extLst>
      <p:ext uri="{BB962C8B-B14F-4D97-AF65-F5344CB8AC3E}">
        <p14:creationId xmlns:p14="http://schemas.microsoft.com/office/powerpoint/2010/main" val="472613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Joram’s</a:t>
            </a:r>
            <a:r>
              <a:rPr lang="en-US" dirty="0"/>
              <a:t> House in Israel (v6-8)</a:t>
            </a:r>
          </a:p>
        </p:txBody>
      </p:sp>
      <p:sp>
        <p:nvSpPr>
          <p:cNvPr id="3" name="Content Placeholder 2"/>
          <p:cNvSpPr>
            <a:spLocks noGrp="1"/>
          </p:cNvSpPr>
          <p:nvPr>
            <p:ph idx="1"/>
          </p:nvPr>
        </p:nvSpPr>
        <p:spPr>
          <a:xfrm>
            <a:off x="838200" y="1825625"/>
            <a:ext cx="4927600" cy="4351338"/>
          </a:xfrm>
        </p:spPr>
        <p:txBody>
          <a:bodyPr/>
          <a:lstStyle/>
          <a:p>
            <a:r>
              <a:rPr lang="en-US" dirty="0" smtClean="0"/>
              <a:t>“Why have you torn your clothes?”</a:t>
            </a:r>
          </a:p>
          <a:p>
            <a:pPr lvl="1"/>
            <a:r>
              <a:rPr lang="en-US" dirty="0" smtClean="0"/>
              <a:t>What does Elisha’s response tell us about </a:t>
            </a:r>
            <a:r>
              <a:rPr lang="en-US" dirty="0" err="1" smtClean="0"/>
              <a:t>Joram</a:t>
            </a:r>
            <a:r>
              <a:rPr lang="en-US" dirty="0" smtClean="0"/>
              <a:t>?</a:t>
            </a:r>
          </a:p>
          <a:p>
            <a:r>
              <a:rPr lang="en-US" dirty="0" smtClean="0"/>
              <a:t>“</a:t>
            </a:r>
            <a:r>
              <a:rPr lang="is-IS" dirty="0" smtClean="0"/>
              <a:t>… and he shall know that there is a prophet in I</a:t>
            </a:r>
            <a:r>
              <a:rPr lang="en-US" dirty="0" smtClean="0"/>
              <a:t>s</a:t>
            </a:r>
            <a:r>
              <a:rPr lang="is-IS" dirty="0" smtClean="0"/>
              <a:t>rael.” (v8)</a:t>
            </a:r>
          </a:p>
        </p:txBody>
      </p:sp>
      <p:pic>
        <p:nvPicPr>
          <p:cNvPr id="4" name="Picture 3"/>
          <p:cNvPicPr>
            <a:picLocks noChangeAspect="1"/>
          </p:cNvPicPr>
          <p:nvPr/>
        </p:nvPicPr>
        <p:blipFill>
          <a:blip r:embed="rId2"/>
          <a:stretch>
            <a:fillRect/>
          </a:stretch>
        </p:blipFill>
        <p:spPr>
          <a:xfrm>
            <a:off x="6096000" y="1470025"/>
            <a:ext cx="4315883" cy="6473825"/>
          </a:xfrm>
          <a:prstGeom prst="rect">
            <a:avLst/>
          </a:prstGeom>
        </p:spPr>
      </p:pic>
      <p:sp>
        <p:nvSpPr>
          <p:cNvPr id="5" name="TextBox 4"/>
          <p:cNvSpPr txBox="1"/>
          <p:nvPr/>
        </p:nvSpPr>
        <p:spPr>
          <a:xfrm rot="5400000">
            <a:off x="7675549" y="4089400"/>
            <a:ext cx="5943600" cy="369332"/>
          </a:xfrm>
          <a:prstGeom prst="rect">
            <a:avLst/>
          </a:prstGeom>
          <a:noFill/>
        </p:spPr>
        <p:txBody>
          <a:bodyPr wrap="square" rtlCol="0">
            <a:spAutoFit/>
          </a:bodyPr>
          <a:lstStyle/>
          <a:p>
            <a:r>
              <a:rPr lang="en-US" smtClean="0">
                <a:solidFill>
                  <a:schemeClr val="bg1"/>
                </a:solidFill>
              </a:rPr>
              <a:t>“Children </a:t>
            </a:r>
            <a:r>
              <a:rPr lang="en-US" dirty="0" smtClean="0">
                <a:solidFill>
                  <a:schemeClr val="bg1"/>
                </a:solidFill>
              </a:rPr>
              <a:t>Devoured by Bears” by James </a:t>
            </a:r>
            <a:r>
              <a:rPr lang="en-US" dirty="0" err="1" smtClean="0">
                <a:solidFill>
                  <a:schemeClr val="bg1"/>
                </a:solidFill>
              </a:rPr>
              <a:t>Tissot</a:t>
            </a:r>
            <a:r>
              <a:rPr lang="en-US" dirty="0" smtClean="0">
                <a:solidFill>
                  <a:schemeClr val="bg1"/>
                </a:solidFill>
              </a:rPr>
              <a:t>, 1836-1902</a:t>
            </a:r>
          </a:p>
        </p:txBody>
      </p:sp>
    </p:spTree>
    <p:extLst>
      <p:ext uri="{BB962C8B-B14F-4D97-AF65-F5344CB8AC3E}">
        <p14:creationId xmlns:p14="http://schemas.microsoft.com/office/powerpoint/2010/main" val="1886076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Elisha’s House in Israel (v9-12</a:t>
            </a:r>
            <a:r>
              <a:rPr lang="en-US" dirty="0" smtClean="0"/>
              <a:t>)</a:t>
            </a:r>
            <a:endParaRPr lang="en-US" dirty="0"/>
          </a:p>
        </p:txBody>
      </p:sp>
      <p:sp>
        <p:nvSpPr>
          <p:cNvPr id="3" name="Content Placeholder 2"/>
          <p:cNvSpPr>
            <a:spLocks noGrp="1"/>
          </p:cNvSpPr>
          <p:nvPr>
            <p:ph idx="1"/>
          </p:nvPr>
        </p:nvSpPr>
        <p:spPr>
          <a:xfrm>
            <a:off x="838200" y="1825624"/>
            <a:ext cx="6172200" cy="4702175"/>
          </a:xfrm>
        </p:spPr>
        <p:txBody>
          <a:bodyPr>
            <a:normAutofit/>
          </a:bodyPr>
          <a:lstStyle/>
          <a:p>
            <a:r>
              <a:rPr lang="en-US" dirty="0" smtClean="0"/>
              <a:t>“Elisha sent a messenger saying, ‘Go and wash in the Jordan seven times’” (v10)</a:t>
            </a:r>
          </a:p>
          <a:p>
            <a:r>
              <a:rPr lang="en-US" dirty="0" smtClean="0"/>
              <a:t>“I thought surely he would come out to me and stand and call on the name of YHWH his God, and wave his hand over the place and sure the leper.’” (v11)</a:t>
            </a:r>
          </a:p>
          <a:p>
            <a:endParaRPr lang="en-US" dirty="0"/>
          </a:p>
        </p:txBody>
      </p:sp>
      <p:pic>
        <p:nvPicPr>
          <p:cNvPr id="4" name="Picture 3"/>
          <p:cNvPicPr>
            <a:picLocks noChangeAspect="1"/>
          </p:cNvPicPr>
          <p:nvPr/>
        </p:nvPicPr>
        <p:blipFill>
          <a:blip r:embed="rId2"/>
          <a:stretch>
            <a:fillRect/>
          </a:stretch>
        </p:blipFill>
        <p:spPr>
          <a:xfrm>
            <a:off x="6693126" y="1487488"/>
            <a:ext cx="5498874" cy="4564065"/>
          </a:xfrm>
          <a:prstGeom prst="rect">
            <a:avLst/>
          </a:prstGeom>
        </p:spPr>
      </p:pic>
      <p:sp>
        <p:nvSpPr>
          <p:cNvPr id="5" name="TextBox 4"/>
          <p:cNvSpPr txBox="1"/>
          <p:nvPr/>
        </p:nvSpPr>
        <p:spPr>
          <a:xfrm>
            <a:off x="6077063" y="6102352"/>
            <a:ext cx="6731000" cy="369332"/>
          </a:xfrm>
          <a:prstGeom prst="rect">
            <a:avLst/>
          </a:prstGeom>
          <a:noFill/>
        </p:spPr>
        <p:txBody>
          <a:bodyPr wrap="square" rtlCol="0">
            <a:spAutoFit/>
          </a:bodyPr>
          <a:lstStyle/>
          <a:p>
            <a:r>
              <a:rPr lang="en-US" dirty="0" smtClean="0">
                <a:solidFill>
                  <a:schemeClr val="bg1"/>
                </a:solidFill>
              </a:rPr>
              <a:t>The Prophet Elisha and </a:t>
            </a:r>
            <a:r>
              <a:rPr lang="en-US" dirty="0" err="1" smtClean="0">
                <a:solidFill>
                  <a:schemeClr val="bg1"/>
                </a:solidFill>
              </a:rPr>
              <a:t>Naaman</a:t>
            </a:r>
            <a:r>
              <a:rPr lang="en-US" dirty="0" smtClean="0">
                <a:solidFill>
                  <a:schemeClr val="bg1"/>
                </a:solidFill>
              </a:rPr>
              <a:t>” by Lambert </a:t>
            </a:r>
            <a:r>
              <a:rPr lang="en-US" dirty="0" err="1" smtClean="0">
                <a:solidFill>
                  <a:schemeClr val="bg1"/>
                </a:solidFill>
              </a:rPr>
              <a:t>Jacobsz</a:t>
            </a:r>
            <a:r>
              <a:rPr lang="en-US" dirty="0" smtClean="0">
                <a:solidFill>
                  <a:schemeClr val="bg1"/>
                </a:solidFill>
              </a:rPr>
              <a:t>, 1598-1636</a:t>
            </a:r>
            <a:endParaRPr lang="en-US" dirty="0">
              <a:solidFill>
                <a:schemeClr val="bg1"/>
              </a:solidFill>
            </a:endParaRPr>
          </a:p>
        </p:txBody>
      </p:sp>
    </p:spTree>
    <p:extLst>
      <p:ext uri="{BB962C8B-B14F-4D97-AF65-F5344CB8AC3E}">
        <p14:creationId xmlns:p14="http://schemas.microsoft.com/office/powerpoint/2010/main" val="274092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Elisha’s House in Israel (v9-12)</a:t>
            </a:r>
          </a:p>
        </p:txBody>
      </p:sp>
      <p:sp>
        <p:nvSpPr>
          <p:cNvPr id="3" name="Content Placeholder 2"/>
          <p:cNvSpPr>
            <a:spLocks noGrp="1"/>
          </p:cNvSpPr>
          <p:nvPr>
            <p:ph idx="1"/>
          </p:nvPr>
        </p:nvSpPr>
        <p:spPr>
          <a:xfrm>
            <a:off x="838200" y="1825625"/>
            <a:ext cx="4038600" cy="4351338"/>
          </a:xfrm>
        </p:spPr>
        <p:txBody>
          <a:bodyPr/>
          <a:lstStyle/>
          <a:p>
            <a:r>
              <a:rPr lang="en-US" dirty="0" smtClean="0"/>
              <a:t>“Are not</a:t>
            </a:r>
            <a:r>
              <a:rPr lang="is-IS" dirty="0" smtClean="0"/>
              <a:t>… the rivers of Damascus better than all the waters of I</a:t>
            </a:r>
            <a:r>
              <a:rPr lang="en-US" dirty="0" smtClean="0"/>
              <a:t>s</a:t>
            </a:r>
            <a:r>
              <a:rPr lang="is-IS" dirty="0" smtClean="0"/>
              <a:t>rael?” (v12)</a:t>
            </a:r>
          </a:p>
          <a:p>
            <a:r>
              <a:rPr lang="en-US" dirty="0" smtClean="0"/>
              <a:t>“So he turned and went away in a rage” (v12)</a:t>
            </a:r>
          </a:p>
          <a:p>
            <a:endParaRPr lang="en-US" dirty="0"/>
          </a:p>
        </p:txBody>
      </p:sp>
      <p:pic>
        <p:nvPicPr>
          <p:cNvPr id="5" name="Picture 4"/>
          <p:cNvPicPr>
            <a:picLocks noChangeAspect="1"/>
          </p:cNvPicPr>
          <p:nvPr/>
        </p:nvPicPr>
        <p:blipFill rotWithShape="1">
          <a:blip r:embed="rId2"/>
          <a:srcRect l="5054" t="9270" r="4693" b="14505"/>
          <a:stretch/>
        </p:blipFill>
        <p:spPr>
          <a:xfrm>
            <a:off x="4876800" y="1690688"/>
            <a:ext cx="7338345" cy="4549775"/>
          </a:xfrm>
          <a:prstGeom prst="rect">
            <a:avLst/>
          </a:prstGeom>
        </p:spPr>
      </p:pic>
    </p:spTree>
    <p:extLst>
      <p:ext uri="{BB962C8B-B14F-4D97-AF65-F5344CB8AC3E}">
        <p14:creationId xmlns:p14="http://schemas.microsoft.com/office/powerpoint/2010/main" val="321854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067" t="2592" r="28900" b="4074"/>
          <a:stretch/>
        </p:blipFill>
        <p:spPr>
          <a:xfrm>
            <a:off x="7688137" y="1092200"/>
            <a:ext cx="3564063" cy="5283200"/>
          </a:xfrm>
          <a:prstGeom prst="rect">
            <a:avLst/>
          </a:prstGeom>
        </p:spPr>
      </p:pic>
      <p:sp>
        <p:nvSpPr>
          <p:cNvPr id="2" name="Title 1"/>
          <p:cNvSpPr>
            <a:spLocks noGrp="1"/>
          </p:cNvSpPr>
          <p:nvPr>
            <p:ph type="title"/>
          </p:nvPr>
        </p:nvSpPr>
        <p:spPr/>
        <p:txBody>
          <a:bodyPr/>
          <a:lstStyle/>
          <a:p>
            <a:r>
              <a:rPr lang="en-US" dirty="0"/>
              <a:t>The Jordan (v13-14</a:t>
            </a:r>
            <a:r>
              <a:rPr lang="en-US" dirty="0" smtClean="0"/>
              <a:t>)</a:t>
            </a:r>
            <a:endParaRPr lang="en-US" dirty="0"/>
          </a:p>
        </p:txBody>
      </p:sp>
      <p:sp>
        <p:nvSpPr>
          <p:cNvPr id="3" name="Content Placeholder 2"/>
          <p:cNvSpPr>
            <a:spLocks noGrp="1"/>
          </p:cNvSpPr>
          <p:nvPr>
            <p:ph idx="1"/>
          </p:nvPr>
        </p:nvSpPr>
        <p:spPr>
          <a:xfrm>
            <a:off x="838200" y="1825625"/>
            <a:ext cx="6883400" cy="4351338"/>
          </a:xfrm>
        </p:spPr>
        <p:txBody>
          <a:bodyPr/>
          <a:lstStyle/>
          <a:p>
            <a:r>
              <a:rPr lang="en-US" dirty="0" smtClean="0"/>
              <a:t>“His servant came near</a:t>
            </a:r>
            <a:r>
              <a:rPr lang="is-IS" dirty="0" smtClean="0"/>
              <a:t>…” (v13)</a:t>
            </a:r>
          </a:p>
          <a:p>
            <a:r>
              <a:rPr lang="en-US" dirty="0" smtClean="0"/>
              <a:t>“Had the prophet told you some great thing, would you not have done?” (v13)</a:t>
            </a:r>
          </a:p>
          <a:p>
            <a:r>
              <a:rPr lang="en-US" dirty="0" smtClean="0"/>
              <a:t>“So he went and dipped seven times</a:t>
            </a:r>
            <a:r>
              <a:rPr lang="is-IS" dirty="0" smtClean="0"/>
              <a:t>… and his flest was restored, and he was clean.” (v14)</a:t>
            </a:r>
            <a:endParaRPr lang="en-US" dirty="0"/>
          </a:p>
        </p:txBody>
      </p:sp>
      <p:sp>
        <p:nvSpPr>
          <p:cNvPr id="5" name="TextBox 4"/>
          <p:cNvSpPr txBox="1"/>
          <p:nvPr/>
        </p:nvSpPr>
        <p:spPr>
          <a:xfrm rot="5400000">
            <a:off x="8556284" y="3709879"/>
            <a:ext cx="6241363" cy="646331"/>
          </a:xfrm>
          <a:prstGeom prst="rect">
            <a:avLst/>
          </a:prstGeom>
          <a:noFill/>
        </p:spPr>
        <p:txBody>
          <a:bodyPr wrap="square" rtlCol="0">
            <a:spAutoFit/>
          </a:bodyPr>
          <a:lstStyle/>
          <a:p>
            <a:r>
              <a:rPr lang="en-US" dirty="0" smtClean="0">
                <a:solidFill>
                  <a:schemeClr val="bg1"/>
                </a:solidFill>
              </a:rPr>
              <a:t>“The </a:t>
            </a:r>
            <a:r>
              <a:rPr lang="en-US" dirty="0">
                <a:solidFill>
                  <a:schemeClr val="bg1"/>
                </a:solidFill>
              </a:rPr>
              <a:t>prophet Elijah cures the Syrian </a:t>
            </a:r>
            <a:r>
              <a:rPr lang="en-US" dirty="0" smtClean="0">
                <a:solidFill>
                  <a:schemeClr val="bg1"/>
                </a:solidFill>
              </a:rPr>
              <a:t>commander </a:t>
            </a:r>
            <a:r>
              <a:rPr lang="en-US" dirty="0" err="1" smtClean="0">
                <a:solidFill>
                  <a:schemeClr val="bg1"/>
                </a:solidFill>
              </a:rPr>
              <a:t>Naaman</a:t>
            </a:r>
            <a:r>
              <a:rPr lang="en-US" dirty="0" smtClean="0">
                <a:solidFill>
                  <a:schemeClr val="bg1"/>
                </a:solidFill>
              </a:rPr>
              <a:t> of Leprosy in the River Jordan” by </a:t>
            </a:r>
            <a:r>
              <a:rPr lang="en-US" dirty="0" err="1" smtClean="0">
                <a:solidFill>
                  <a:schemeClr val="bg1"/>
                </a:solidFill>
              </a:rPr>
              <a:t>Cornelis</a:t>
            </a:r>
            <a:r>
              <a:rPr lang="en-US" dirty="0" smtClean="0">
                <a:solidFill>
                  <a:schemeClr val="bg1"/>
                </a:solidFill>
              </a:rPr>
              <a:t> </a:t>
            </a:r>
            <a:r>
              <a:rPr lang="en-US" dirty="0" err="1" smtClean="0">
                <a:solidFill>
                  <a:schemeClr val="bg1"/>
                </a:solidFill>
              </a:rPr>
              <a:t>Engebrechtsz</a:t>
            </a:r>
            <a:r>
              <a:rPr lang="en-US" dirty="0" smtClean="0">
                <a:solidFill>
                  <a:schemeClr val="bg1"/>
                </a:solidFill>
              </a:rPr>
              <a:t>, 1520</a:t>
            </a:r>
            <a:endParaRPr lang="en-US" dirty="0">
              <a:solidFill>
                <a:schemeClr val="bg1"/>
              </a:solidFill>
            </a:endParaRPr>
          </a:p>
        </p:txBody>
      </p:sp>
    </p:spTree>
    <p:extLst>
      <p:ext uri="{BB962C8B-B14F-4D97-AF65-F5344CB8AC3E}">
        <p14:creationId xmlns:p14="http://schemas.microsoft.com/office/powerpoint/2010/main" val="2052556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Fallout (v15-27</a:t>
            </a:r>
            <a:r>
              <a:rPr lang="en-US" dirty="0" smtClean="0"/>
              <a:t>)</a:t>
            </a:r>
            <a:endParaRPr lang="en-US" dirty="0"/>
          </a:p>
        </p:txBody>
      </p:sp>
      <p:sp>
        <p:nvSpPr>
          <p:cNvPr id="3" name="Content Placeholder 2"/>
          <p:cNvSpPr>
            <a:spLocks noGrp="1"/>
          </p:cNvSpPr>
          <p:nvPr>
            <p:ph idx="1"/>
          </p:nvPr>
        </p:nvSpPr>
        <p:spPr>
          <a:xfrm>
            <a:off x="838200" y="1825625"/>
            <a:ext cx="4495800" cy="4351338"/>
          </a:xfrm>
        </p:spPr>
        <p:txBody>
          <a:bodyPr/>
          <a:lstStyle/>
          <a:p>
            <a:r>
              <a:rPr lang="en-US" dirty="0" err="1" smtClean="0"/>
              <a:t>Naaman’s</a:t>
            </a:r>
            <a:r>
              <a:rPr lang="en-US" dirty="0" smtClean="0"/>
              <a:t> offer and Elisha’s Refusal</a:t>
            </a:r>
          </a:p>
          <a:p>
            <a:r>
              <a:rPr lang="en-US" dirty="0" err="1" smtClean="0"/>
              <a:t>Naaman’s</a:t>
            </a:r>
            <a:r>
              <a:rPr lang="en-US" dirty="0" smtClean="0"/>
              <a:t> faith</a:t>
            </a:r>
          </a:p>
          <a:p>
            <a:r>
              <a:rPr lang="en-US" dirty="0" err="1" smtClean="0"/>
              <a:t>Gehazi’s</a:t>
            </a:r>
            <a:r>
              <a:rPr lang="en-US" dirty="0" smtClean="0"/>
              <a:t> greed/treachery</a:t>
            </a:r>
          </a:p>
          <a:p>
            <a:r>
              <a:rPr lang="en-US" dirty="0" err="1" smtClean="0"/>
              <a:t>Gehazi’s</a:t>
            </a:r>
            <a:r>
              <a:rPr lang="en-US" dirty="0" smtClean="0"/>
              <a:t> comeuppance </a:t>
            </a:r>
          </a:p>
          <a:p>
            <a:endParaRPr lang="en-US" dirty="0"/>
          </a:p>
        </p:txBody>
      </p:sp>
      <p:pic>
        <p:nvPicPr>
          <p:cNvPr id="4" name="Picture 3"/>
          <p:cNvPicPr>
            <a:picLocks noChangeAspect="1"/>
          </p:cNvPicPr>
          <p:nvPr/>
        </p:nvPicPr>
        <p:blipFill>
          <a:blip r:embed="rId2"/>
          <a:stretch>
            <a:fillRect/>
          </a:stretch>
        </p:blipFill>
        <p:spPr>
          <a:xfrm>
            <a:off x="5207000" y="1690688"/>
            <a:ext cx="6019800" cy="4769019"/>
          </a:xfrm>
          <a:prstGeom prst="rect">
            <a:avLst/>
          </a:prstGeom>
        </p:spPr>
      </p:pic>
      <p:sp>
        <p:nvSpPr>
          <p:cNvPr id="5" name="TextBox 4"/>
          <p:cNvSpPr txBox="1"/>
          <p:nvPr/>
        </p:nvSpPr>
        <p:spPr>
          <a:xfrm rot="5400000">
            <a:off x="9157924" y="3958002"/>
            <a:ext cx="4634083" cy="369332"/>
          </a:xfrm>
          <a:prstGeom prst="rect">
            <a:avLst/>
          </a:prstGeom>
          <a:noFill/>
        </p:spPr>
        <p:txBody>
          <a:bodyPr wrap="square" rtlCol="0">
            <a:spAutoFit/>
          </a:bodyPr>
          <a:lstStyle/>
          <a:p>
            <a:r>
              <a:rPr lang="en-US" dirty="0" smtClean="0">
                <a:solidFill>
                  <a:schemeClr val="bg1"/>
                </a:solidFill>
              </a:rPr>
              <a:t>“Elisha </a:t>
            </a:r>
            <a:r>
              <a:rPr lang="en-US" dirty="0">
                <a:solidFill>
                  <a:schemeClr val="bg1"/>
                </a:solidFill>
              </a:rPr>
              <a:t>and </a:t>
            </a:r>
            <a:r>
              <a:rPr lang="en-US" dirty="0" err="1" smtClean="0">
                <a:solidFill>
                  <a:schemeClr val="bg1"/>
                </a:solidFill>
              </a:rPr>
              <a:t>Gehazi</a:t>
            </a:r>
            <a:r>
              <a:rPr lang="en-US" dirty="0" smtClean="0">
                <a:solidFill>
                  <a:schemeClr val="bg1"/>
                </a:solidFill>
              </a:rPr>
              <a:t>”  by Lambert </a:t>
            </a:r>
            <a:r>
              <a:rPr lang="en-US" dirty="0" err="1" smtClean="0">
                <a:solidFill>
                  <a:schemeClr val="bg1"/>
                </a:solidFill>
              </a:rPr>
              <a:t>Jacobsz</a:t>
            </a:r>
            <a:r>
              <a:rPr lang="en-US" dirty="0" smtClean="0">
                <a:solidFill>
                  <a:schemeClr val="bg1"/>
                </a:solidFill>
              </a:rPr>
              <a:t>, 1630</a:t>
            </a:r>
            <a:endParaRPr lang="en-US" dirty="0">
              <a:solidFill>
                <a:schemeClr val="bg1"/>
              </a:solidFill>
            </a:endParaRPr>
          </a:p>
        </p:txBody>
      </p:sp>
    </p:spTree>
    <p:extLst>
      <p:ext uri="{BB962C8B-B14F-4D97-AF65-F5344CB8AC3E}">
        <p14:creationId xmlns:p14="http://schemas.microsoft.com/office/powerpoint/2010/main" val="1091761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Application/Contribution to the </a:t>
            </a:r>
            <a:r>
              <a:rPr lang="en-US" dirty="0" smtClean="0"/>
              <a:t>Story</a:t>
            </a:r>
            <a:endParaRPr lang="en-US" dirty="0"/>
          </a:p>
        </p:txBody>
      </p:sp>
      <p:sp>
        <p:nvSpPr>
          <p:cNvPr id="3" name="Content Placeholder 2"/>
          <p:cNvSpPr>
            <a:spLocks noGrp="1"/>
          </p:cNvSpPr>
          <p:nvPr>
            <p:ph idx="1"/>
          </p:nvPr>
        </p:nvSpPr>
        <p:spPr>
          <a:xfrm>
            <a:off x="838200" y="1825625"/>
            <a:ext cx="6121400" cy="4351338"/>
          </a:xfrm>
        </p:spPr>
        <p:txBody>
          <a:bodyPr/>
          <a:lstStyle/>
          <a:p>
            <a:r>
              <a:rPr lang="en-US" dirty="0" smtClean="0"/>
              <a:t>How does this contribute to the story? What is it doing in the flow of the narrative?</a:t>
            </a:r>
          </a:p>
          <a:p>
            <a:r>
              <a:rPr lang="en-US" dirty="0" smtClean="0"/>
              <a:t>What does this teach us about God? About Elisha?</a:t>
            </a:r>
          </a:p>
          <a:p>
            <a:r>
              <a:rPr lang="en-US" dirty="0" smtClean="0"/>
              <a:t>What truths about reality/morality are here, but aren’t the point of this story? </a:t>
            </a:r>
          </a:p>
          <a:p>
            <a:endParaRPr lang="en-US" dirty="0"/>
          </a:p>
        </p:txBody>
      </p:sp>
    </p:spTree>
    <p:extLst>
      <p:ext uri="{BB962C8B-B14F-4D97-AF65-F5344CB8AC3E}">
        <p14:creationId xmlns:p14="http://schemas.microsoft.com/office/powerpoint/2010/main" val="144865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Context (Gen 1-2 Kings 4)</a:t>
            </a:r>
          </a:p>
          <a:p>
            <a:r>
              <a:rPr lang="en-US" dirty="0" smtClean="0"/>
              <a:t>In Aram (v1-5)</a:t>
            </a:r>
          </a:p>
          <a:p>
            <a:r>
              <a:rPr lang="en-US" dirty="0" err="1" smtClean="0"/>
              <a:t>Joram’s</a:t>
            </a:r>
            <a:r>
              <a:rPr lang="en-US" dirty="0" smtClean="0"/>
              <a:t> House in Israel (v6-8)</a:t>
            </a:r>
          </a:p>
          <a:p>
            <a:r>
              <a:rPr lang="en-US" dirty="0" smtClean="0"/>
              <a:t>Elisha’s House in Israel (v9-12)</a:t>
            </a:r>
          </a:p>
          <a:p>
            <a:r>
              <a:rPr lang="en-US" dirty="0" smtClean="0"/>
              <a:t>The Jordan (v13-14)</a:t>
            </a:r>
          </a:p>
          <a:p>
            <a:r>
              <a:rPr lang="en-US" dirty="0" smtClean="0"/>
              <a:t>The Fallout (v15-27)</a:t>
            </a:r>
          </a:p>
          <a:p>
            <a:r>
              <a:rPr lang="en-US" dirty="0" smtClean="0"/>
              <a:t>Application/Contribution to the Story</a:t>
            </a:r>
            <a:endParaRPr lang="en-US" dirty="0"/>
          </a:p>
        </p:txBody>
      </p:sp>
    </p:spTree>
    <p:extLst>
      <p:ext uri="{BB962C8B-B14F-4D97-AF65-F5344CB8AC3E}">
        <p14:creationId xmlns:p14="http://schemas.microsoft.com/office/powerpoint/2010/main" val="958977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(Gen 1-2 Kings 4)</a:t>
            </a:r>
            <a:endParaRPr lang="en-US" dirty="0"/>
          </a:p>
        </p:txBody>
      </p:sp>
      <p:sp>
        <p:nvSpPr>
          <p:cNvPr id="3" name="Content Placeholder 2"/>
          <p:cNvSpPr>
            <a:spLocks noGrp="1"/>
          </p:cNvSpPr>
          <p:nvPr>
            <p:ph idx="1"/>
          </p:nvPr>
        </p:nvSpPr>
        <p:spPr/>
        <p:txBody>
          <a:bodyPr/>
          <a:lstStyle/>
          <a:p>
            <a:r>
              <a:rPr lang="en-US" dirty="0"/>
              <a:t>Creation, Noah, Abraham-Jacob, Joseph, Family&gt; Egypt, Exodus, Law, Golden Calf, 12 Spies, 40 Years Wandering, Moses Dies, Joshua </a:t>
            </a:r>
            <a:r>
              <a:rPr lang="en-US" dirty="0" smtClean="0"/>
              <a:t>and his conquest, Period of the judges, Saul, David, Solomon, Divided Kingdom, Israel: Jeroboam&gt;</a:t>
            </a:r>
            <a:r>
              <a:rPr lang="en-US" dirty="0" err="1" smtClean="0"/>
              <a:t>Omri</a:t>
            </a:r>
            <a:r>
              <a:rPr lang="en-US" dirty="0" smtClean="0"/>
              <a:t>, Ahab&gt;</a:t>
            </a:r>
            <a:r>
              <a:rPr lang="en-US" dirty="0" err="1" smtClean="0"/>
              <a:t>Joram</a:t>
            </a:r>
            <a:r>
              <a:rPr lang="en-US" dirty="0" smtClean="0"/>
              <a:t>, Elijah&gt;Elisha</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83" t="51111" r="2083" b="25556"/>
          <a:stretch/>
        </p:blipFill>
        <p:spPr>
          <a:xfrm>
            <a:off x="838200" y="5425440"/>
            <a:ext cx="10515600" cy="1432560"/>
          </a:xfrm>
          <a:prstGeom prst="rect">
            <a:avLst/>
          </a:prstGeom>
        </p:spPr>
      </p:pic>
    </p:spTree>
    <p:extLst>
      <p:ext uri="{BB962C8B-B14F-4D97-AF65-F5344CB8AC3E}">
        <p14:creationId xmlns:p14="http://schemas.microsoft.com/office/powerpoint/2010/main" val="780078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(Gen 1-2 Kings 4)</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191" t="16908" r="36465" b="38194"/>
          <a:stretch/>
        </p:blipFill>
        <p:spPr>
          <a:xfrm>
            <a:off x="-940905" y="1461052"/>
            <a:ext cx="14073809" cy="5396948"/>
          </a:xfrm>
        </p:spPr>
      </p:pic>
    </p:spTree>
    <p:extLst>
      <p:ext uri="{BB962C8B-B14F-4D97-AF65-F5344CB8AC3E}">
        <p14:creationId xmlns:p14="http://schemas.microsoft.com/office/powerpoint/2010/main" val="784198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(Gen 1-2 Kings 4)</a:t>
            </a:r>
            <a:endParaRPr lang="en-US" dirty="0"/>
          </a:p>
        </p:txBody>
      </p:sp>
      <p:sp>
        <p:nvSpPr>
          <p:cNvPr id="3" name="Content Placeholder 2"/>
          <p:cNvSpPr>
            <a:spLocks noGrp="1"/>
          </p:cNvSpPr>
          <p:nvPr>
            <p:ph idx="1"/>
          </p:nvPr>
        </p:nvSpPr>
        <p:spPr>
          <a:xfrm>
            <a:off x="838200" y="1690687"/>
            <a:ext cx="10515600" cy="4809503"/>
          </a:xfrm>
        </p:spPr>
        <p:txBody>
          <a:bodyPr>
            <a:normAutofit fontScale="92500" lnSpcReduction="10000"/>
          </a:bodyPr>
          <a:lstStyle/>
          <a:p>
            <a:r>
              <a:rPr lang="en-US" dirty="0" smtClean="0"/>
              <a:t>2 Kings 2-6:7: Series of Elisha Miracle Stories</a:t>
            </a:r>
          </a:p>
          <a:p>
            <a:pPr lvl="1"/>
            <a:r>
              <a:rPr lang="en-US" dirty="0" smtClean="0"/>
              <a:t>parts Jordan river</a:t>
            </a:r>
          </a:p>
          <a:p>
            <a:pPr lvl="1"/>
            <a:r>
              <a:rPr lang="en-US" dirty="0" smtClean="0"/>
              <a:t>purifies drinking water</a:t>
            </a:r>
          </a:p>
          <a:p>
            <a:pPr lvl="1"/>
            <a:r>
              <a:rPr lang="en-US" dirty="0" err="1" smtClean="0"/>
              <a:t>sics</a:t>
            </a:r>
            <a:r>
              <a:rPr lang="en-US" dirty="0" smtClean="0"/>
              <a:t> bears on youths</a:t>
            </a:r>
          </a:p>
          <a:p>
            <a:pPr lvl="1"/>
            <a:r>
              <a:rPr lang="en-US" dirty="0" smtClean="0"/>
              <a:t>sends water for </a:t>
            </a:r>
            <a:r>
              <a:rPr lang="en-US" dirty="0" err="1" smtClean="0"/>
              <a:t>Jehosaphat</a:t>
            </a:r>
            <a:r>
              <a:rPr lang="en-US" dirty="0" smtClean="0"/>
              <a:t> and </a:t>
            </a:r>
            <a:r>
              <a:rPr lang="en-US" dirty="0" err="1" smtClean="0"/>
              <a:t>Joram</a:t>
            </a:r>
            <a:r>
              <a:rPr lang="en-US" dirty="0" smtClean="0"/>
              <a:t> in battle</a:t>
            </a:r>
          </a:p>
          <a:p>
            <a:pPr lvl="1"/>
            <a:r>
              <a:rPr lang="en-US" dirty="0" smtClean="0"/>
              <a:t>Widow with Oil </a:t>
            </a:r>
          </a:p>
          <a:p>
            <a:pPr lvl="1"/>
            <a:r>
              <a:rPr lang="en-US" dirty="0" smtClean="0"/>
              <a:t>Revives </a:t>
            </a:r>
            <a:r>
              <a:rPr lang="en-US" dirty="0" err="1" smtClean="0"/>
              <a:t>Shunnamite</a:t>
            </a:r>
            <a:r>
              <a:rPr lang="en-US" dirty="0" smtClean="0"/>
              <a:t> woman’s son</a:t>
            </a:r>
          </a:p>
          <a:p>
            <a:pPr lvl="1"/>
            <a:r>
              <a:rPr lang="en-US" dirty="0" smtClean="0"/>
              <a:t>Makes poisoned stew safe to eat</a:t>
            </a:r>
          </a:p>
          <a:p>
            <a:pPr lvl="1"/>
            <a:r>
              <a:rPr lang="en-US" dirty="0" smtClean="0"/>
              <a:t>feeds </a:t>
            </a:r>
            <a:r>
              <a:rPr lang="en-US" dirty="0" smtClean="0"/>
              <a:t>100 men with 20 loaves, and leftovers</a:t>
            </a:r>
          </a:p>
          <a:p>
            <a:pPr lvl="1"/>
            <a:r>
              <a:rPr lang="en-US" dirty="0" smtClean="0"/>
              <a:t>Heals </a:t>
            </a:r>
            <a:r>
              <a:rPr lang="en-US" dirty="0" err="1" smtClean="0"/>
              <a:t>Naaman</a:t>
            </a:r>
            <a:r>
              <a:rPr lang="en-US" dirty="0" smtClean="0"/>
              <a:t> (Our Story)</a:t>
            </a:r>
          </a:p>
          <a:p>
            <a:pPr lvl="1"/>
            <a:r>
              <a:rPr lang="en-US" dirty="0" smtClean="0"/>
              <a:t>Floating Axe-head </a:t>
            </a:r>
            <a:endParaRPr lang="en-US" dirty="0"/>
          </a:p>
          <a:p>
            <a:endParaRPr lang="en-US" dirty="0"/>
          </a:p>
        </p:txBody>
      </p:sp>
    </p:spTree>
    <p:extLst>
      <p:ext uri="{BB962C8B-B14F-4D97-AF65-F5344CB8AC3E}">
        <p14:creationId xmlns:p14="http://schemas.microsoft.com/office/powerpoint/2010/main" val="424342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Aram (v1-5</a:t>
            </a:r>
            <a:r>
              <a:rPr lang="en-US" dirty="0" smtClean="0"/>
              <a:t>)</a:t>
            </a:r>
            <a:endParaRPr lang="en-US" dirty="0"/>
          </a:p>
        </p:txBody>
      </p:sp>
      <p:sp>
        <p:nvSpPr>
          <p:cNvPr id="3" name="Content Placeholder 2"/>
          <p:cNvSpPr>
            <a:spLocks noGrp="1"/>
          </p:cNvSpPr>
          <p:nvPr>
            <p:ph idx="1"/>
          </p:nvPr>
        </p:nvSpPr>
        <p:spPr>
          <a:xfrm>
            <a:off x="838200" y="1498600"/>
            <a:ext cx="7416800" cy="4953000"/>
          </a:xfrm>
        </p:spPr>
        <p:txBody>
          <a:bodyPr>
            <a:normAutofit/>
          </a:bodyPr>
          <a:lstStyle/>
          <a:p>
            <a:r>
              <a:rPr lang="en-US" dirty="0" smtClean="0"/>
              <a:t>“</a:t>
            </a:r>
            <a:r>
              <a:rPr lang="en-US" dirty="0" err="1" smtClean="0"/>
              <a:t>Naaman</a:t>
            </a:r>
            <a:r>
              <a:rPr lang="en-US" dirty="0" smtClean="0"/>
              <a:t>, captain of the army of the king of Aram” (v1)</a:t>
            </a:r>
          </a:p>
          <a:p>
            <a:pPr lvl="1"/>
            <a:r>
              <a:rPr lang="en-US" dirty="0" smtClean="0"/>
              <a:t>What is Aram and where did it come from? (cf. Gen 10)</a:t>
            </a:r>
          </a:p>
          <a:p>
            <a:r>
              <a:rPr lang="en-US" dirty="0" smtClean="0"/>
              <a:t>“</a:t>
            </a:r>
            <a:r>
              <a:rPr lang="is-IS" dirty="0" smtClean="0"/>
              <a:t>…was a great man with his master... because YHWH had given victory to Aram, by him.” (v1)</a:t>
            </a:r>
          </a:p>
          <a:p>
            <a:r>
              <a:rPr lang="is-IS" dirty="0" smtClean="0"/>
              <a:t>“...but he was a leper.” (v1)</a:t>
            </a:r>
            <a:r>
              <a:rPr lang="en-US" dirty="0" smtClean="0"/>
              <a:t> </a:t>
            </a:r>
          </a:p>
          <a:p>
            <a:pPr lvl="1"/>
            <a:r>
              <a:rPr lang="en-US" dirty="0" smtClean="0"/>
              <a:t>What is “a leper”?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047" t="1" r="11539" b="45861"/>
          <a:stretch/>
        </p:blipFill>
        <p:spPr>
          <a:xfrm>
            <a:off x="8255000" y="481013"/>
            <a:ext cx="3701615" cy="5970587"/>
          </a:xfrm>
          <a:prstGeom prst="rect">
            <a:avLst/>
          </a:prstGeom>
        </p:spPr>
      </p:pic>
    </p:spTree>
    <p:extLst>
      <p:ext uri="{BB962C8B-B14F-4D97-AF65-F5344CB8AC3E}">
        <p14:creationId xmlns:p14="http://schemas.microsoft.com/office/powerpoint/2010/main" val="384608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Aram (v1-5</a:t>
            </a:r>
            <a:r>
              <a:rPr lang="en-US" dirty="0" smtClean="0"/>
              <a:t>)</a:t>
            </a:r>
            <a:endParaRPr lang="en-US" dirty="0"/>
          </a:p>
        </p:txBody>
      </p:sp>
      <p:sp>
        <p:nvSpPr>
          <p:cNvPr id="3" name="Content Placeholder 2"/>
          <p:cNvSpPr>
            <a:spLocks noGrp="1"/>
          </p:cNvSpPr>
          <p:nvPr>
            <p:ph idx="1"/>
          </p:nvPr>
        </p:nvSpPr>
        <p:spPr>
          <a:xfrm>
            <a:off x="838200" y="1498600"/>
            <a:ext cx="7416800" cy="4953000"/>
          </a:xfrm>
        </p:spPr>
        <p:txBody>
          <a:bodyPr>
            <a:normAutofit/>
          </a:bodyPr>
          <a:lstStyle/>
          <a:p>
            <a:r>
              <a:rPr lang="en-US" dirty="0" smtClean="0"/>
              <a:t>“</a:t>
            </a:r>
            <a:r>
              <a:rPr lang="en-US" dirty="0" err="1" smtClean="0"/>
              <a:t>Naaman</a:t>
            </a:r>
            <a:r>
              <a:rPr lang="en-US" dirty="0" smtClean="0"/>
              <a:t>, captain of the army of the king of Aram” (v1)</a:t>
            </a:r>
          </a:p>
          <a:p>
            <a:pPr lvl="1"/>
            <a:r>
              <a:rPr lang="en-US" dirty="0" smtClean="0"/>
              <a:t>What is Aram and where did it come from? (cf. Gen 10)</a:t>
            </a:r>
          </a:p>
          <a:p>
            <a:r>
              <a:rPr lang="en-US" dirty="0" smtClean="0"/>
              <a:t>“</a:t>
            </a:r>
            <a:r>
              <a:rPr lang="is-IS" dirty="0" smtClean="0"/>
              <a:t>…was a great man with his master... because YHWH had given victory to Aram, by him.” (v1)</a:t>
            </a:r>
          </a:p>
          <a:p>
            <a:r>
              <a:rPr lang="is-IS" dirty="0" smtClean="0"/>
              <a:t>“...but he was a leper.” (v1)</a:t>
            </a:r>
            <a:r>
              <a:rPr lang="en-US" dirty="0" smtClean="0"/>
              <a:t> </a:t>
            </a:r>
          </a:p>
          <a:p>
            <a:pPr lvl="1"/>
            <a:r>
              <a:rPr lang="en-US" dirty="0" smtClean="0"/>
              <a:t>What is “a leper”?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047" t="1" r="11539" b="45861"/>
          <a:stretch/>
        </p:blipFill>
        <p:spPr>
          <a:xfrm>
            <a:off x="5569385" y="-997209"/>
            <a:ext cx="6165415" cy="9944618"/>
          </a:xfrm>
          <a:prstGeom prst="rect">
            <a:avLst/>
          </a:prstGeom>
        </p:spPr>
      </p:pic>
    </p:spTree>
    <p:extLst>
      <p:ext uri="{BB962C8B-B14F-4D97-AF65-F5344CB8AC3E}">
        <p14:creationId xmlns:p14="http://schemas.microsoft.com/office/powerpoint/2010/main" val="118025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Aram (v1-5</a:t>
            </a:r>
            <a:r>
              <a:rPr lang="en-US" dirty="0" smtClean="0"/>
              <a:t>)</a:t>
            </a:r>
            <a:endParaRPr lang="en-US" dirty="0"/>
          </a:p>
        </p:txBody>
      </p:sp>
      <p:sp>
        <p:nvSpPr>
          <p:cNvPr id="3" name="Content Placeholder 2"/>
          <p:cNvSpPr>
            <a:spLocks noGrp="1"/>
          </p:cNvSpPr>
          <p:nvPr>
            <p:ph idx="1"/>
          </p:nvPr>
        </p:nvSpPr>
        <p:spPr>
          <a:xfrm>
            <a:off x="838200" y="1498600"/>
            <a:ext cx="7416800" cy="4953000"/>
          </a:xfrm>
        </p:spPr>
        <p:txBody>
          <a:bodyPr>
            <a:normAutofit/>
          </a:bodyPr>
          <a:lstStyle/>
          <a:p>
            <a:r>
              <a:rPr lang="en-US" dirty="0" smtClean="0"/>
              <a:t>“</a:t>
            </a:r>
            <a:r>
              <a:rPr lang="en-US" dirty="0" err="1" smtClean="0"/>
              <a:t>Naaman</a:t>
            </a:r>
            <a:r>
              <a:rPr lang="en-US" dirty="0" smtClean="0"/>
              <a:t>, captain of the army of the king of Aram” (v1)</a:t>
            </a:r>
          </a:p>
          <a:p>
            <a:pPr lvl="1"/>
            <a:r>
              <a:rPr lang="en-US" dirty="0" smtClean="0"/>
              <a:t>What is Aram and where did it come from? (cf. Gen 10)</a:t>
            </a:r>
          </a:p>
          <a:p>
            <a:r>
              <a:rPr lang="en-US" dirty="0" smtClean="0"/>
              <a:t>“</a:t>
            </a:r>
            <a:r>
              <a:rPr lang="is-IS" dirty="0" smtClean="0"/>
              <a:t>…was a great man with his master... because YHWH had given victory to Aram, by him.” (v1)</a:t>
            </a:r>
          </a:p>
          <a:p>
            <a:r>
              <a:rPr lang="is-IS" dirty="0" smtClean="0"/>
              <a:t>“...but he was a leper.” (v1)</a:t>
            </a:r>
            <a:r>
              <a:rPr lang="en-US" dirty="0" smtClean="0"/>
              <a:t> </a:t>
            </a:r>
          </a:p>
          <a:p>
            <a:pPr lvl="1"/>
            <a:r>
              <a:rPr lang="en-US" dirty="0" smtClean="0"/>
              <a:t>What is “a leper”? </a:t>
            </a:r>
            <a:endParaRPr lang="en-US" dirty="0"/>
          </a:p>
        </p:txBody>
      </p:sp>
      <p:pic>
        <p:nvPicPr>
          <p:cNvPr id="1026" name="Picture 2" descr="https://wolfmueller.files.wordpress.com/2011/01/jesus-heals-a-leper.jpg?w=380&amp;h=278"/>
          <p:cNvPicPr>
            <a:picLocks noChangeAspect="1" noChangeArrowheads="1"/>
          </p:cNvPicPr>
          <p:nvPr/>
        </p:nvPicPr>
        <p:blipFill rotWithShape="1">
          <a:blip r:embed="rId2">
            <a:extLst>
              <a:ext uri="{28A0092B-C50C-407E-A947-70E740481C1C}">
                <a14:useLocalDpi xmlns:a14="http://schemas.microsoft.com/office/drawing/2010/main" val="0"/>
              </a:ext>
            </a:extLst>
          </a:blip>
          <a:srcRect l="27019" r="7718"/>
          <a:stretch/>
        </p:blipFill>
        <p:spPr bwMode="auto">
          <a:xfrm>
            <a:off x="8209682" y="1498600"/>
            <a:ext cx="3982318" cy="446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68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Aram (v1-5)</a:t>
            </a:r>
          </a:p>
        </p:txBody>
      </p:sp>
      <p:sp>
        <p:nvSpPr>
          <p:cNvPr id="3" name="Content Placeholder 2"/>
          <p:cNvSpPr>
            <a:spLocks noGrp="1"/>
          </p:cNvSpPr>
          <p:nvPr>
            <p:ph idx="1"/>
          </p:nvPr>
        </p:nvSpPr>
        <p:spPr/>
        <p:txBody>
          <a:bodyPr/>
          <a:lstStyle/>
          <a:p>
            <a:r>
              <a:rPr lang="en-US" dirty="0" smtClean="0"/>
              <a:t>“the Arameans had taken captive a girl from Israel’s land.” (v2)</a:t>
            </a:r>
          </a:p>
          <a:p>
            <a:r>
              <a:rPr lang="en-US" dirty="0" smtClean="0"/>
              <a:t>“I wish that my master were before the prophet in Samaria” (v3)</a:t>
            </a:r>
          </a:p>
          <a:p>
            <a:r>
              <a:rPr lang="en-US" dirty="0" smtClean="0"/>
              <a:t>The King of Aram said, “Go and I will send a letter to the king of Israel” (v5)</a:t>
            </a:r>
          </a:p>
          <a:p>
            <a:pPr lvl="1"/>
            <a:r>
              <a:rPr lang="en-US" dirty="0" smtClean="0"/>
              <a:t>What did the king send with </a:t>
            </a:r>
            <a:r>
              <a:rPr lang="en-US" dirty="0" err="1" smtClean="0"/>
              <a:t>Naaman</a:t>
            </a:r>
            <a:r>
              <a:rPr lang="en-US" dirty="0" smtClean="0"/>
              <a:t>?</a:t>
            </a:r>
          </a:p>
        </p:txBody>
      </p:sp>
    </p:spTree>
    <p:extLst>
      <p:ext uri="{BB962C8B-B14F-4D97-AF65-F5344CB8AC3E}">
        <p14:creationId xmlns:p14="http://schemas.microsoft.com/office/powerpoint/2010/main" val="194626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Leather Sk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ther Skin" id="{06E11677-6854-4F47-91B6-AB412833402F}" vid="{0E8F5C51-7C64-9F46-A39E-AC06DF1336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Leather Skin</Template>
  <TotalTime>387</TotalTime>
  <Words>893</Words>
  <Application>Microsoft Macintosh PowerPoint</Application>
  <PresentationFormat>Widescreen</PresentationFormat>
  <Paragraphs>85</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Calisto MT</vt:lpstr>
      <vt:lpstr>Arial</vt:lpstr>
      <vt:lpstr>Leather Skin</vt:lpstr>
      <vt:lpstr>2 Kings 5:1-14</vt:lpstr>
      <vt:lpstr>Outline</vt:lpstr>
      <vt:lpstr>Context (Gen 1-2 Kings 4)</vt:lpstr>
      <vt:lpstr>Context (Gen 1-2 Kings 4)</vt:lpstr>
      <vt:lpstr>Context (Gen 1-2 Kings 4)</vt:lpstr>
      <vt:lpstr>In Aram (v1-5)</vt:lpstr>
      <vt:lpstr>In Aram (v1-5)</vt:lpstr>
      <vt:lpstr>In Aram (v1-5)</vt:lpstr>
      <vt:lpstr>In Aram (v1-5)</vt:lpstr>
      <vt:lpstr>Joram’s House in Israel (v6-8)</vt:lpstr>
      <vt:lpstr>Joram’s House in Israel (v6-8)</vt:lpstr>
      <vt:lpstr>Elisha’s House in Israel (v9-12)</vt:lpstr>
      <vt:lpstr>Elisha’s House in Israel (v9-12)</vt:lpstr>
      <vt:lpstr>The Jordan (v13-14)</vt:lpstr>
      <vt:lpstr>The Fallout (v15-27)</vt:lpstr>
      <vt:lpstr>Application/Contribution to the Story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Kings 5:1-14</dc:title>
  <dc:creator>meeeeeeewith7es@gmail.com</dc:creator>
  <cp:lastModifiedBy>meeeeeeewith7es@gmail.com</cp:lastModifiedBy>
  <cp:revision>17</cp:revision>
  <dcterms:created xsi:type="dcterms:W3CDTF">2018-06-30T13:39:06Z</dcterms:created>
  <dcterms:modified xsi:type="dcterms:W3CDTF">2018-07-01T22:32:09Z</dcterms:modified>
</cp:coreProperties>
</file>