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0"/>
    <p:restoredTop sz="94719"/>
  </p:normalViewPr>
  <p:slideViewPr>
    <p:cSldViewPr snapToGrid="0" snapToObjects="1">
      <p:cViewPr>
        <p:scale>
          <a:sx n="64" d="100"/>
          <a:sy n="64" d="100"/>
        </p:scale>
        <p:origin x="1280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9E66C-46AB-9747-9261-F3399C37D96D}" type="datetimeFigureOut">
              <a:rPr lang="en-US" smtClean="0"/>
              <a:t>7/7/18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124A1-D1F5-BF4A-BD6D-46A8DC682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7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1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8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7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7A0B9-1105-5542-AE3A-27EE7F7DDE9B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38A59-A6CA-1041-9433-40A1E6F7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8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0634" y="2668554"/>
            <a:ext cx="5890727" cy="1233294"/>
          </a:xfrm>
        </p:spPr>
        <p:txBody>
          <a:bodyPr anchor="ctr"/>
          <a:lstStyle/>
          <a:p>
            <a:r>
              <a:rPr lang="en-US" dirty="0" smtClean="0"/>
              <a:t>Acts 27:13-44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4480" y="4105891"/>
            <a:ext cx="3303037" cy="671382"/>
          </a:xfrm>
        </p:spPr>
        <p:txBody>
          <a:bodyPr anchor="ctr"/>
          <a:lstStyle/>
          <a:p>
            <a:r>
              <a:rPr lang="en-US" dirty="0" smtClean="0"/>
              <a:t>Paul Shipwrecked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58387" y="6112932"/>
            <a:ext cx="1488545" cy="74506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By Stephen </a:t>
            </a:r>
            <a:r>
              <a:rPr lang="en-US" sz="1400" dirty="0" err="1" smtClean="0">
                <a:solidFill>
                  <a:schemeClr val="tx1"/>
                </a:solidFill>
              </a:rPr>
              <a:t>Curto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dirty="0" err="1" smtClean="0">
                <a:solidFill>
                  <a:schemeClr val="tx1"/>
                </a:solidFill>
              </a:rPr>
              <a:t>Homegroup</a:t>
            </a:r>
            <a:endParaRPr lang="en-US" sz="1400" dirty="0">
              <a:solidFill>
                <a:schemeClr val="tx1"/>
              </a:solidFill>
            </a:endParaRP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July 8, 2018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1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Bread </a:t>
            </a:r>
            <a:r>
              <a:rPr lang="en-US" dirty="0" smtClean="0"/>
              <a:t>(v33-36)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/>
          <a:lstStyle/>
          <a:p>
            <a:r>
              <a:rPr lang="en-US" dirty="0" smtClean="0"/>
              <a:t>“take some food, this is for your salvation, for not a hair from your head will perish” (v34)</a:t>
            </a:r>
          </a:p>
          <a:p>
            <a:r>
              <a:rPr lang="en-US" dirty="0" smtClean="0"/>
              <a:t>“He took bread and gave thanks to God...” (v35)</a:t>
            </a:r>
          </a:p>
          <a:p>
            <a:pPr lvl="1"/>
            <a:r>
              <a:rPr lang="en-US" dirty="0" smtClean="0"/>
              <a:t>What does this little scene sound like? </a:t>
            </a:r>
          </a:p>
          <a:p>
            <a:r>
              <a:rPr lang="en-US" dirty="0" smtClean="0"/>
              <a:t>“All of them were encouraged” (v36)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026" y="4152405"/>
            <a:ext cx="5015948" cy="2488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5283" b="23646"/>
          <a:stretch/>
        </p:blipFill>
        <p:spPr>
          <a:xfrm>
            <a:off x="7017026" y="1590697"/>
            <a:ext cx="5015948" cy="25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Abandoning Ship (37-44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5383696" cy="4893228"/>
          </a:xfrm>
        </p:spPr>
        <p:txBody>
          <a:bodyPr>
            <a:normAutofit/>
          </a:bodyPr>
          <a:lstStyle/>
          <a:p>
            <a:r>
              <a:rPr lang="en-US" dirty="0" smtClean="0"/>
              <a:t>“they observed a bay with a beach, and resolved to drive the ship onto it</a:t>
            </a:r>
            <a:r>
              <a:rPr lang="is-IS" dirty="0" smtClean="0"/>
              <a:t>…” (v39)</a:t>
            </a:r>
          </a:p>
          <a:p>
            <a:r>
              <a:rPr lang="is-IS" dirty="0" smtClean="0"/>
              <a:t>“but striking a reef where two seas met, they ran the vessel aground” (v41)</a:t>
            </a:r>
          </a:p>
          <a:p>
            <a:r>
              <a:rPr lang="is-IS" dirty="0" smtClean="0"/>
              <a:t>“the stern was being broken up with the force” (v41)</a:t>
            </a:r>
          </a:p>
          <a:p>
            <a:r>
              <a:rPr lang="is-IS" dirty="0" smtClean="0"/>
              <a:t>“The soldiers’ plan was to kill the prisoners” (v42)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90" y="365125"/>
            <a:ext cx="4923514" cy="61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Abandoning Ship (37-44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“but the centurion</a:t>
            </a:r>
            <a:r>
              <a:rPr lang="is-IS" dirty="0" smtClean="0"/>
              <a:t>… kept them from their intention” (v43)</a:t>
            </a:r>
          </a:p>
          <a:p>
            <a:pPr lvl="1"/>
            <a:r>
              <a:rPr lang="is-IS" dirty="0" smtClean="0"/>
              <a:t>Why does the centurion do this?</a:t>
            </a:r>
          </a:p>
          <a:p>
            <a:r>
              <a:rPr lang="is-IS" dirty="0" smtClean="0"/>
              <a:t>“and so it happened that they all were brought safely to land.” (v44)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to Story/Application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99313" cy="4351338"/>
          </a:xfrm>
        </p:spPr>
        <p:txBody>
          <a:bodyPr/>
          <a:lstStyle/>
          <a:p>
            <a:r>
              <a:rPr lang="en-US" dirty="0" smtClean="0"/>
              <a:t>How does this event contribute to the story? (What is the story about at this point in time? What are we looking forward to?)</a:t>
            </a:r>
          </a:p>
          <a:p>
            <a:r>
              <a:rPr lang="en-US" dirty="0" smtClean="0"/>
              <a:t>What does this tell us about God? </a:t>
            </a:r>
          </a:p>
          <a:p>
            <a:endParaRPr lang="en-US" dirty="0"/>
          </a:p>
        </p:txBody>
      </p:sp>
      <p:pic>
        <p:nvPicPr>
          <p:cNvPr id="1026" name="Picture 2" descr="https://i2.wp.com/bibleencyclopedia.com/gs400px/stdas0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7" y="1825625"/>
            <a:ext cx="3975652" cy="48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4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(Gen 1-Acts 27:12)</a:t>
            </a:r>
          </a:p>
          <a:p>
            <a:r>
              <a:rPr lang="en-US" dirty="0" smtClean="0"/>
              <a:t>The Storm (v13-20)</a:t>
            </a:r>
          </a:p>
          <a:p>
            <a:r>
              <a:rPr lang="en-US" dirty="0" smtClean="0"/>
              <a:t>Paul’s First Speech (v21-26)</a:t>
            </a:r>
          </a:p>
          <a:p>
            <a:r>
              <a:rPr lang="en-US" dirty="0" smtClean="0"/>
              <a:t>Night Fourteen (v27-32)</a:t>
            </a:r>
          </a:p>
          <a:p>
            <a:r>
              <a:rPr lang="en-US" dirty="0" smtClean="0"/>
              <a:t>Breaking Bread (v33-36)</a:t>
            </a:r>
          </a:p>
          <a:p>
            <a:r>
              <a:rPr lang="en-US" dirty="0" smtClean="0"/>
              <a:t>Abandoning Ship (37-44)</a:t>
            </a:r>
          </a:p>
          <a:p>
            <a:r>
              <a:rPr lang="en-US" dirty="0" smtClean="0"/>
              <a:t>Contribution to Story/Application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(Gen 1-Acts 27:12)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Creation, Noah, Abraham-Jacob, Joseph, Family&gt; Egypt, Exodus, Law, Golden Calf, 12 Spies, 40 Years Wandering, Moses Dies, Joshua and his conquest, Period of the </a:t>
            </a:r>
            <a:r>
              <a:rPr lang="en-US" dirty="0" smtClean="0"/>
              <a:t>Judges</a:t>
            </a:r>
            <a:r>
              <a:rPr lang="en-US" dirty="0"/>
              <a:t>, Saul, David, Solomon, Divided Kingdom</a:t>
            </a:r>
            <a:r>
              <a:rPr lang="en-US" dirty="0" smtClean="0"/>
              <a:t>, 722 North Destruction, 586 South Exile, 400’s 3 returns, Messiah Comes, Israel Rejects Messiah/Crucifixion, Gospel goes to Jews, Paul Converted, Gospel goes to Gentiles, Paul’s Missionary Journeys, Paul arrested and set to Rome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1111" r="2083" b="25556"/>
          <a:stretch/>
        </p:blipFill>
        <p:spPr>
          <a:xfrm>
            <a:off x="838200" y="5425440"/>
            <a:ext cx="10515600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5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(Gen 1-Acts 27:12)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Acts 15-27</a:t>
            </a:r>
          </a:p>
          <a:p>
            <a:pPr lvl="1"/>
            <a:r>
              <a:rPr lang="en-US" dirty="0" smtClean="0"/>
              <a:t>15: Jerusalem Council, Beginning 2</a:t>
            </a:r>
            <a:r>
              <a:rPr lang="en-US" baseline="30000" dirty="0" smtClean="0"/>
              <a:t>nd</a:t>
            </a:r>
            <a:r>
              <a:rPr lang="en-US" dirty="0" smtClean="0"/>
              <a:t> Missionary </a:t>
            </a:r>
            <a:r>
              <a:rPr lang="en-US" dirty="0"/>
              <a:t>J</a:t>
            </a:r>
            <a:r>
              <a:rPr lang="en-US" dirty="0" smtClean="0"/>
              <a:t>ourney</a:t>
            </a:r>
          </a:p>
          <a:p>
            <a:pPr lvl="1"/>
            <a:r>
              <a:rPr lang="en-US" dirty="0" smtClean="0"/>
              <a:t>16: Crossing to Europe (Macedonia), Imprisoned in </a:t>
            </a:r>
            <a:r>
              <a:rPr lang="en-US" dirty="0" err="1" smtClean="0"/>
              <a:t>Phillipi</a:t>
            </a:r>
            <a:endParaRPr lang="en-US" dirty="0" smtClean="0"/>
          </a:p>
          <a:p>
            <a:pPr lvl="1"/>
            <a:r>
              <a:rPr lang="en-US" dirty="0" smtClean="0"/>
              <a:t>17: Chased out of </a:t>
            </a:r>
            <a:r>
              <a:rPr lang="en-US" dirty="0" err="1" smtClean="0"/>
              <a:t>Thessolonica</a:t>
            </a:r>
            <a:r>
              <a:rPr lang="en-US" dirty="0" smtClean="0"/>
              <a:t> to Berea, Then Athens/Mars Hill</a:t>
            </a:r>
          </a:p>
          <a:p>
            <a:pPr lvl="1"/>
            <a:r>
              <a:rPr lang="en-US" dirty="0" smtClean="0"/>
              <a:t>18: Long Stay in Corinth, Beginning of 3</a:t>
            </a:r>
            <a:r>
              <a:rPr lang="en-US" baseline="30000" dirty="0" smtClean="0"/>
              <a:t>rd</a:t>
            </a:r>
            <a:r>
              <a:rPr lang="en-US" dirty="0" smtClean="0"/>
              <a:t> Missionary Journey</a:t>
            </a:r>
          </a:p>
          <a:p>
            <a:pPr lvl="1"/>
            <a:r>
              <a:rPr lang="en-US" dirty="0" smtClean="0"/>
              <a:t>19: Paul’s long time in Ephesus and Correcting Apollos Convert, Riot in the Theater at Ephesus</a:t>
            </a:r>
          </a:p>
          <a:p>
            <a:pPr lvl="1"/>
            <a:r>
              <a:rPr lang="en-US" dirty="0" smtClean="0"/>
              <a:t>20: Paul’s </a:t>
            </a:r>
            <a:r>
              <a:rPr lang="en-US" dirty="0"/>
              <a:t>F</a:t>
            </a:r>
            <a:r>
              <a:rPr lang="en-US" dirty="0" smtClean="0"/>
              <a:t>inal </a:t>
            </a:r>
            <a:r>
              <a:rPr lang="en-US" dirty="0"/>
              <a:t>G</a:t>
            </a:r>
            <a:r>
              <a:rPr lang="en-US" dirty="0" smtClean="0"/>
              <a:t>oodbye Tour, </a:t>
            </a:r>
            <a:r>
              <a:rPr lang="en-US" dirty="0" err="1"/>
              <a:t>E</a:t>
            </a:r>
            <a:r>
              <a:rPr lang="en-US" dirty="0" err="1" smtClean="0"/>
              <a:t>utychus’s</a:t>
            </a:r>
            <a:r>
              <a:rPr lang="en-US" dirty="0" smtClean="0"/>
              <a:t> Fall</a:t>
            </a:r>
          </a:p>
          <a:p>
            <a:pPr lvl="1"/>
            <a:r>
              <a:rPr lang="en-US" dirty="0" smtClean="0"/>
              <a:t>21: Paul to Jerusalem, arrested at Temple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1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(Gen 1-Acts 27:12)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Acts 15-27</a:t>
            </a:r>
          </a:p>
          <a:p>
            <a:pPr lvl="1"/>
            <a:r>
              <a:rPr lang="en-US" dirty="0" smtClean="0"/>
              <a:t>22: Defense Before on the Temple Mount to the Crowd</a:t>
            </a:r>
          </a:p>
          <a:p>
            <a:pPr lvl="1"/>
            <a:r>
              <a:rPr lang="en-US" dirty="0" smtClean="0"/>
              <a:t>23: Defense Before the Sanhedrin, Jews Resolve to Kill Him, Moved to Caesarea</a:t>
            </a:r>
          </a:p>
          <a:p>
            <a:pPr lvl="1"/>
            <a:r>
              <a:rPr lang="en-US" dirty="0" smtClean="0"/>
              <a:t>24: Defense Before Felix</a:t>
            </a:r>
          </a:p>
          <a:p>
            <a:pPr lvl="1"/>
            <a:r>
              <a:rPr lang="en-US" dirty="0" smtClean="0"/>
              <a:t>25: Defense Before Festus</a:t>
            </a:r>
          </a:p>
          <a:p>
            <a:pPr lvl="1"/>
            <a:r>
              <a:rPr lang="en-US" dirty="0" smtClean="0"/>
              <a:t>26: Defense Before Agrippa </a:t>
            </a:r>
          </a:p>
          <a:p>
            <a:pPr lvl="1"/>
            <a:r>
              <a:rPr lang="en-US" dirty="0" smtClean="0"/>
              <a:t>27: Sent to Rome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Storm (v13-20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091"/>
            <a:ext cx="14780029" cy="10570362"/>
          </a:xfrm>
        </p:spPr>
      </p:pic>
    </p:spTree>
    <p:extLst>
      <p:ext uri="{BB962C8B-B14F-4D97-AF65-F5344CB8AC3E}">
        <p14:creationId xmlns:p14="http://schemas.microsoft.com/office/powerpoint/2010/main" val="7142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Storm (v13-20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50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</a:t>
            </a:r>
            <a:r>
              <a:rPr lang="is-IS" dirty="0" smtClean="0"/>
              <a:t>…they weighed anchor and were sailing along Crete” (v13)</a:t>
            </a:r>
          </a:p>
          <a:p>
            <a:r>
              <a:rPr lang="en-US" dirty="0" smtClean="0"/>
              <a:t>“</a:t>
            </a:r>
            <a:r>
              <a:rPr lang="is-IS" dirty="0" smtClean="0"/>
              <a:t>… let ourselves be driven along [...] scarecely able to get the skiff under control” (V16)</a:t>
            </a:r>
          </a:p>
          <a:p>
            <a:r>
              <a:rPr lang="en-US" dirty="0" smtClean="0"/>
              <a:t>“</a:t>
            </a:r>
            <a:r>
              <a:rPr lang="is-IS" dirty="0" smtClean="0"/>
              <a:t>…used supporting cables in undergirding the ship” (v17)</a:t>
            </a:r>
          </a:p>
          <a:p>
            <a:r>
              <a:rPr lang="is-IS" dirty="0" smtClean="0"/>
              <a:t>“... lowered the sea anchor and let themselves be driven along thusly” (v17)</a:t>
            </a:r>
          </a:p>
          <a:p>
            <a:r>
              <a:rPr lang="is-IS" dirty="0"/>
              <a:t>D</a:t>
            </a:r>
            <a:r>
              <a:rPr lang="is-IS" dirty="0" smtClean="0"/>
              <a:t>ay 2: jettisoned cargo (v18) </a:t>
            </a:r>
            <a:r>
              <a:rPr lang="en-US" dirty="0" smtClean="0"/>
              <a:t>Day 3: jettisoned all equipment (v19)</a:t>
            </a:r>
          </a:p>
          <a:p>
            <a:r>
              <a:rPr lang="en-US" dirty="0" smtClean="0"/>
              <a:t>“all hope of being saved was gradually abandoned” (v20)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First Speech (v21-26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357730" cy="4793836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smtClean="0"/>
              <a:t>you </a:t>
            </a:r>
            <a:r>
              <a:rPr lang="en-US" dirty="0" smtClean="0"/>
              <a:t>ought to have followed my advice not to have set sail from Crete” (v21)</a:t>
            </a:r>
          </a:p>
          <a:p>
            <a:pPr lvl="1"/>
            <a:r>
              <a:rPr lang="en-US" dirty="0" smtClean="0"/>
              <a:t>cf. 27:9-11</a:t>
            </a:r>
          </a:p>
          <a:p>
            <a:r>
              <a:rPr lang="en-US" dirty="0" smtClean="0"/>
              <a:t>“there will be no loss of life among you, but of the ship” (v22)</a:t>
            </a:r>
          </a:p>
          <a:p>
            <a:pPr lvl="1"/>
            <a:r>
              <a:rPr lang="en-US" dirty="0" smtClean="0"/>
              <a:t>How does he know this? (cf. v23-24)</a:t>
            </a:r>
          </a:p>
          <a:p>
            <a:r>
              <a:rPr lang="en-US" dirty="0" smtClean="0"/>
              <a:t>“for I believe in God, that it will happen exactly as I have been told</a:t>
            </a:r>
            <a:r>
              <a:rPr lang="en-US" dirty="0" smtClean="0"/>
              <a:t>.” </a:t>
            </a:r>
            <a:r>
              <a:rPr lang="en-US" dirty="0" smtClean="0"/>
              <a:t>(v26)</a:t>
            </a:r>
            <a:endParaRPr lang="en-US" dirty="0"/>
          </a:p>
        </p:txBody>
      </p:sp>
      <p:pic>
        <p:nvPicPr>
          <p:cNvPr id="2050" name="Picture 2" descr="https://afar-production.imgix.net/uploads/images/post_images/images/iJ3l4Dt4ox/original_a159162b029590741de25ccffce85ddf.jpg?1459944280?ixlib=rails-0.3.0&amp;auto=format%2Ccompress&amp;crop=entropy&amp;fit=crop&amp;h=719&amp;q=80&amp;w=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37" y="2146093"/>
            <a:ext cx="5504436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0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Fourteen (v27-32)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3471"/>
          </a:xfrm>
        </p:spPr>
        <p:txBody>
          <a:bodyPr/>
          <a:lstStyle/>
          <a:p>
            <a:r>
              <a:rPr lang="en-US" dirty="0" smtClean="0"/>
              <a:t>Night 14: begin to see signs of land (v27-28)</a:t>
            </a:r>
          </a:p>
          <a:p>
            <a:r>
              <a:rPr lang="en-US" dirty="0" smtClean="0"/>
              <a:t>“fearing that we might run aground on rocks, they cast four anchors from the stern” (v29)</a:t>
            </a:r>
          </a:p>
          <a:p>
            <a:r>
              <a:rPr lang="en-US" dirty="0" smtClean="0"/>
              <a:t>“sailors were trying to escape</a:t>
            </a:r>
            <a:r>
              <a:rPr lang="is-IS" dirty="0" smtClean="0"/>
              <a:t>… on the pretense of laying out anchors from the bow” (v30)</a:t>
            </a:r>
          </a:p>
          <a:p>
            <a:pPr lvl="1"/>
            <a:r>
              <a:rPr lang="is-IS" dirty="0" smtClean="0"/>
              <a:t>What do their actions display about their beliefs? </a:t>
            </a:r>
          </a:p>
          <a:p>
            <a:r>
              <a:rPr lang="is-IS" dirty="0" smtClean="0"/>
              <a:t>“Paul said, ‘Unless these men remain in the ship, you yourselves cannot be saved’” (v32)</a:t>
            </a:r>
          </a:p>
          <a:p>
            <a:pPr lvl="1"/>
            <a:r>
              <a:rPr lang="is-IS" dirty="0" smtClean="0"/>
              <a:t>What do the men do after this instruction? Why?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0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786</Words>
  <Application>Microsoft Macintosh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Times New Roman</vt:lpstr>
      <vt:lpstr>Arial</vt:lpstr>
      <vt:lpstr>Office Theme</vt:lpstr>
      <vt:lpstr>Acts 27:13-44</vt:lpstr>
      <vt:lpstr>Outline</vt:lpstr>
      <vt:lpstr>Context (Gen 1-Acts 27:12)</vt:lpstr>
      <vt:lpstr>Context (Gen 1-Acts 27:12)</vt:lpstr>
      <vt:lpstr>Context (Gen 1-Acts 27:12)</vt:lpstr>
      <vt:lpstr>The Storm (v13-20)</vt:lpstr>
      <vt:lpstr>The Storm (v13-20)</vt:lpstr>
      <vt:lpstr>Paul’s First Speech (v21-26)</vt:lpstr>
      <vt:lpstr>Night Fourteen (v27-32)</vt:lpstr>
      <vt:lpstr>Breaking Bread (v33-36)</vt:lpstr>
      <vt:lpstr>Abandoning Ship (37-44)</vt:lpstr>
      <vt:lpstr>Abandoning Ship (37-44)</vt:lpstr>
      <vt:lpstr>Contribution to Story/Application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Acts 27:13-44</dc:title>
  <dc:creator>meeeeeeewith7es@gmail.com</dc:creator>
  <cp:lastModifiedBy>meeeeeeewith7es@gmail.com</cp:lastModifiedBy>
  <cp:revision>12</cp:revision>
  <dcterms:created xsi:type="dcterms:W3CDTF">2018-07-02T16:33:03Z</dcterms:created>
  <dcterms:modified xsi:type="dcterms:W3CDTF">2018-07-08T18:58:47Z</dcterms:modified>
</cp:coreProperties>
</file>