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docx" ContentType="application/vnd.openxmlformats-officedocument.wordprocessingml.documen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25"/>
  </p:notesMasterIdLst>
  <p:sldIdLst>
    <p:sldId id="256" r:id="rId3"/>
    <p:sldId id="257" r:id="rId4"/>
    <p:sldId id="258" r:id="rId5"/>
    <p:sldId id="262" r:id="rId6"/>
    <p:sldId id="263" r:id="rId7"/>
    <p:sldId id="264" r:id="rId8"/>
    <p:sldId id="275" r:id="rId9"/>
    <p:sldId id="267" r:id="rId10"/>
    <p:sldId id="268" r:id="rId11"/>
    <p:sldId id="265" r:id="rId12"/>
    <p:sldId id="259" r:id="rId13"/>
    <p:sldId id="278" r:id="rId14"/>
    <p:sldId id="276" r:id="rId15"/>
    <p:sldId id="277" r:id="rId16"/>
    <p:sldId id="260" r:id="rId17"/>
    <p:sldId id="269" r:id="rId18"/>
    <p:sldId id="270" r:id="rId19"/>
    <p:sldId id="271" r:id="rId20"/>
    <p:sldId id="261" r:id="rId21"/>
    <p:sldId id="272" r:id="rId22"/>
    <p:sldId id="273" r:id="rId23"/>
    <p:sldId id="27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43"/>
    <p:restoredTop sz="94702"/>
  </p:normalViewPr>
  <p:slideViewPr>
    <p:cSldViewPr snapToGrid="0" snapToObjects="1">
      <p:cViewPr varScale="1">
        <p:scale>
          <a:sx n="98" d="100"/>
          <a:sy n="98" d="100"/>
        </p:scale>
        <p:origin x="5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C5FA18-C683-5D42-B5E7-93709DEAE0C9}" type="datetimeFigureOut">
              <a:rPr lang="en-US" smtClean="0"/>
              <a:t>8/12/18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9EB81-C8DF-5F48-9683-71DF03458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2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7259" y="2466976"/>
            <a:ext cx="10363200" cy="1470025"/>
          </a:xfrm>
        </p:spPr>
        <p:txBody>
          <a:bodyPr/>
          <a:lstStyle>
            <a:lvl1pPr>
              <a:defRPr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sdemona"/>
                <a:cs typeface="Desdemo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94973" y="3937000"/>
            <a:ext cx="6018924" cy="1875214"/>
          </a:xfrm>
        </p:spPr>
        <p:txBody>
          <a:bodyPr/>
          <a:lstStyle>
            <a:lvl1pPr marL="0" indent="0" algn="ctr">
              <a:buNone/>
              <a:defRPr b="0" cap="small" spc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ngLiU-ExtB"/>
                <a:ea typeface="MingLiU-ExtB"/>
                <a:cs typeface="MingLiU-ExtB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6003-53AF-D140-A82D-BDA217250766}" type="datetimeFigureOut">
              <a:rPr lang="en-US" smtClean="0"/>
              <a:t>8/12/18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DB99-FFB9-3F4E-8AC2-E209D24E5C2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6003-53AF-D140-A82D-BDA217250766}" type="datetimeFigureOut">
              <a:rPr lang="en-US" smtClean="0"/>
              <a:t>8/12/18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DB99-FFB9-3F4E-8AC2-E209D24E5C2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6003-53AF-D140-A82D-BDA217250766}" type="datetimeFigureOut">
              <a:rPr lang="en-US" smtClean="0"/>
              <a:t>8/12/18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DB99-FFB9-3F4E-8AC2-E209D24E5C2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555" y="34948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18677" y="1840104"/>
            <a:ext cx="6018924" cy="397211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Savoye LET Plain:1.0"/>
                <a:cs typeface="Savoye LET Plain:1.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8/12/18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8/12/18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8/12/18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8/12/18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8/12/18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8/12/18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8/12/18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8/12/18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6003-53AF-D140-A82D-BDA217250766}" type="datetimeFigureOut">
              <a:rPr lang="en-US" smtClean="0"/>
              <a:t>8/12/18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DB99-FFB9-3F4E-8AC2-E209D24E5C2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8/12/18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8/12/18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8/12/18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6003-53AF-D140-A82D-BDA217250766}" type="datetimeFigureOut">
              <a:rPr lang="en-US" smtClean="0"/>
              <a:t>8/12/18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DB99-FFB9-3F4E-8AC2-E209D24E5C2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6003-53AF-D140-A82D-BDA217250766}" type="datetimeFigureOut">
              <a:rPr lang="en-US" smtClean="0"/>
              <a:t>8/12/18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DB99-FFB9-3F4E-8AC2-E209D24E5C2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6003-53AF-D140-A82D-BDA217250766}" type="datetimeFigureOut">
              <a:rPr lang="en-US" smtClean="0"/>
              <a:t>8/12/18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DB99-FFB9-3F4E-8AC2-E209D24E5C2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6003-53AF-D140-A82D-BDA217250766}" type="datetimeFigureOut">
              <a:rPr lang="en-US" smtClean="0"/>
              <a:t>8/12/18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DB99-FFB9-3F4E-8AC2-E209D24E5C2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6003-53AF-D140-A82D-BDA217250766}" type="datetimeFigureOut">
              <a:rPr lang="en-US" smtClean="0"/>
              <a:t>8/12/18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DB99-FFB9-3F4E-8AC2-E209D24E5C2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6003-53AF-D140-A82D-BDA217250766}" type="datetimeFigureOut">
              <a:rPr lang="en-US" smtClean="0"/>
              <a:t>8/12/18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DB99-FFB9-3F4E-8AC2-E209D24E5C2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6003-53AF-D140-A82D-BDA217250766}" type="datetimeFigureOut">
              <a:rPr lang="en-US" smtClean="0"/>
              <a:t>8/12/18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DB99-FFB9-3F4E-8AC2-E209D24E5C2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96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117000"/>
                    </a14:imgEffect>
                    <a14:imgEffect>
                      <a14:brightnessContrast bright="-37000" contrast="7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76003-53AF-D140-A82D-BDA217250766}" type="datetimeFigureOut">
              <a:rPr lang="en-US" smtClean="0"/>
              <a:t>8/12/18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8DB99-FFB9-3F4E-8AC2-E209D24E5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27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 cap="small">
          <a:ln>
            <a:solidFill>
              <a:schemeClr val="bg1">
                <a:lumMod val="95000"/>
              </a:schemeClr>
            </a:solidFill>
          </a:ln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Desdemona"/>
          <a:ea typeface="+mj-ea"/>
          <a:cs typeface="Desdemo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 spc="0">
          <a:ln>
            <a:solidFill>
              <a:schemeClr val="bg1">
                <a:lumMod val="95000"/>
              </a:schemeClr>
            </a:solidFill>
          </a:ln>
          <a:solidFill>
            <a:schemeClr val="bg1"/>
          </a:solidFill>
          <a:effectLst>
            <a:outerShdw blurRad="50800" dist="38100" dir="2700000" sx="48000" sy="48000" algn="tl" rotWithShape="0">
              <a:prstClr val="black">
                <a:alpha val="40000"/>
              </a:prstClr>
            </a:outerShdw>
          </a:effectLst>
          <a:latin typeface="MingLiU-ExtB"/>
          <a:ea typeface="MingLiU-ExtB"/>
          <a:cs typeface="MingLiU-ExtB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 spc="0">
          <a:ln>
            <a:solidFill>
              <a:schemeClr val="bg1">
                <a:lumMod val="95000"/>
              </a:schemeClr>
            </a:solidFill>
          </a:ln>
          <a:solidFill>
            <a:schemeClr val="bg1"/>
          </a:solidFill>
          <a:effectLst>
            <a:outerShdw blurRad="50800" dist="38100" dir="2700000" sx="48000" sy="48000" algn="tl" rotWithShape="0">
              <a:prstClr val="black">
                <a:alpha val="40000"/>
              </a:prstClr>
            </a:outerShdw>
          </a:effectLst>
          <a:latin typeface="MingLiU-ExtB"/>
          <a:ea typeface="MingLiU-ExtB"/>
          <a:cs typeface="MingLiU-ExtB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 spc="0">
          <a:ln>
            <a:solidFill>
              <a:schemeClr val="bg1">
                <a:lumMod val="95000"/>
              </a:schemeClr>
            </a:solidFill>
          </a:ln>
          <a:solidFill>
            <a:schemeClr val="bg1"/>
          </a:solidFill>
          <a:effectLst>
            <a:outerShdw blurRad="50800" dist="38100" dir="2700000" sx="48000" sy="48000" algn="tl" rotWithShape="0">
              <a:prstClr val="black">
                <a:alpha val="40000"/>
              </a:prstClr>
            </a:outerShdw>
          </a:effectLst>
          <a:latin typeface="MingLiU-ExtB"/>
          <a:ea typeface="MingLiU-ExtB"/>
          <a:cs typeface="MingLiU-ExtB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spc="0">
          <a:ln>
            <a:solidFill>
              <a:schemeClr val="bg1">
                <a:lumMod val="95000"/>
              </a:schemeClr>
            </a:solidFill>
          </a:ln>
          <a:solidFill>
            <a:schemeClr val="bg1"/>
          </a:solidFill>
          <a:effectLst>
            <a:outerShdw blurRad="50800" dist="38100" dir="2700000" sx="48000" sy="48000" algn="tl" rotWithShape="0">
              <a:prstClr val="black">
                <a:alpha val="40000"/>
              </a:prstClr>
            </a:outerShdw>
          </a:effectLst>
          <a:latin typeface="MingLiU-ExtB"/>
          <a:ea typeface="MingLiU-ExtB"/>
          <a:cs typeface="MingLiU-ExtB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 spc="0">
          <a:ln>
            <a:solidFill>
              <a:schemeClr val="bg1">
                <a:lumMod val="95000"/>
              </a:schemeClr>
            </a:solidFill>
          </a:ln>
          <a:solidFill>
            <a:schemeClr val="bg1"/>
          </a:solidFill>
          <a:effectLst>
            <a:outerShdw blurRad="50800" dist="38100" dir="2700000" sx="48000" sy="48000" algn="tl" rotWithShape="0">
              <a:prstClr val="black">
                <a:alpha val="40000"/>
              </a:prstClr>
            </a:outerShdw>
          </a:effectLst>
          <a:latin typeface="MingLiU-ExtB"/>
          <a:ea typeface="MingLiU-ExtB"/>
          <a:cs typeface="MingLiU-ExtB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3F878-F5E8-489B-AC8A-64F2A7E22C28}" type="datetimeFigureOut">
              <a:rPr lang="en-US" smtClean="0"/>
              <a:pPr/>
              <a:t>8/12/18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481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Dispensationalism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509761" y="6112932"/>
            <a:ext cx="1937172" cy="74506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By Stephen </a:t>
            </a:r>
            <a:r>
              <a:rPr lang="en-US" sz="1400" dirty="0" err="1" smtClean="0">
                <a:solidFill>
                  <a:schemeClr val="bg1"/>
                </a:solidFill>
              </a:rPr>
              <a:t>Curto</a:t>
            </a:r>
            <a:endParaRPr lang="en-US" sz="1400" dirty="0" smtClean="0">
              <a:solidFill>
                <a:schemeClr val="bg1"/>
              </a:solidFill>
            </a:endParaRPr>
          </a:p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For </a:t>
            </a:r>
            <a:r>
              <a:rPr lang="en-US" sz="1400" dirty="0" err="1" smtClean="0">
                <a:solidFill>
                  <a:schemeClr val="bg1"/>
                </a:solidFill>
              </a:rPr>
              <a:t>Homegroup</a:t>
            </a:r>
            <a:endParaRPr lang="en-US" sz="1400" dirty="0" smtClean="0">
              <a:solidFill>
                <a:schemeClr val="bg1"/>
              </a:solidFill>
            </a:endParaRPr>
          </a:p>
          <a:p>
            <a:pPr algn="r"/>
            <a:r>
              <a:rPr lang="en-US" sz="1400" smtClean="0">
                <a:solidFill>
                  <a:schemeClr val="bg1"/>
                </a:solidFill>
              </a:rPr>
              <a:t>August 12</a:t>
            </a:r>
            <a:r>
              <a:rPr lang="en-US" sz="1400" smtClean="0">
                <a:solidFill>
                  <a:schemeClr val="bg1"/>
                </a:solidFill>
              </a:rPr>
              <a:t>, </a:t>
            </a:r>
            <a:r>
              <a:rPr lang="en-US" sz="1400" dirty="0" smtClean="0">
                <a:solidFill>
                  <a:schemeClr val="bg1"/>
                </a:solidFill>
              </a:rPr>
              <a:t>2018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5" name="Picture 4" descr="logo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6933" y="6112933"/>
            <a:ext cx="745067" cy="745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48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smtClean="0"/>
              <a:t>he 7 Dispensations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8136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214318"/>
              </p:ext>
            </p:extLst>
          </p:nvPr>
        </p:nvGraphicFramePr>
        <p:xfrm>
          <a:off x="609600" y="956111"/>
          <a:ext cx="10972800" cy="611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Document" r:id="rId3" imgW="6083300" imgH="3390900" progId="Word.Document.12">
                  <p:embed/>
                </p:oleObj>
              </mc:Choice>
              <mc:Fallback>
                <p:oleObj name="Document" r:id="rId3" imgW="6083300" imgH="3390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>
                        <a:alphaModFix/>
                      </a:blip>
                      <a:stretch>
                        <a:fillRect/>
                      </a:stretch>
                    </p:blipFill>
                    <p:spPr>
                      <a:xfrm>
                        <a:off x="609600" y="956111"/>
                        <a:ext cx="10972800" cy="6116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257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End Times Nuts</a:t>
            </a:r>
          </a:p>
          <a:p>
            <a:r>
              <a:rPr lang="en-US" dirty="0" smtClean="0"/>
              <a:t>Dogmatic and Dis-unifying </a:t>
            </a:r>
          </a:p>
          <a:p>
            <a:r>
              <a:rPr lang="en-US" dirty="0" smtClean="0"/>
              <a:t>Science Deniers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326" y="3815997"/>
            <a:ext cx="10027920" cy="29433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217" y="1345035"/>
            <a:ext cx="3640183" cy="272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37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End Times Nuts</a:t>
            </a:r>
          </a:p>
          <a:p>
            <a:r>
              <a:rPr lang="en-US" dirty="0" smtClean="0"/>
              <a:t>Dogmatic and Dis-unifying </a:t>
            </a:r>
          </a:p>
          <a:p>
            <a:r>
              <a:rPr lang="en-US" dirty="0" smtClean="0"/>
              <a:t>Science Deniers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" t="51111" r="2083" b="25556"/>
          <a:stretch/>
        </p:blipFill>
        <p:spPr>
          <a:xfrm>
            <a:off x="0" y="3954305"/>
            <a:ext cx="12205102" cy="166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25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End Times Nuts</a:t>
            </a:r>
          </a:p>
          <a:p>
            <a:r>
              <a:rPr lang="en-US" dirty="0" smtClean="0"/>
              <a:t>Dogmatic and Dis-unifying </a:t>
            </a:r>
          </a:p>
          <a:p>
            <a:r>
              <a:rPr lang="en-US" dirty="0" smtClean="0"/>
              <a:t>Science Deniers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18"/>
          <a:stretch/>
        </p:blipFill>
        <p:spPr>
          <a:xfrm>
            <a:off x="7328263" y="2060782"/>
            <a:ext cx="3213463" cy="318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5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End Times Nuts</a:t>
            </a:r>
          </a:p>
          <a:p>
            <a:r>
              <a:rPr lang="en-US" dirty="0" smtClean="0"/>
              <a:t>Dogmatic and Dis-unifying </a:t>
            </a:r>
          </a:p>
          <a:p>
            <a:r>
              <a:rPr lang="en-US" dirty="0" smtClean="0"/>
              <a:t>Science Deniers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610" y="2717246"/>
            <a:ext cx="5525589" cy="378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12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Beliefs - Salvation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every Dispensation:</a:t>
            </a:r>
          </a:p>
          <a:p>
            <a:pPr lvl="1"/>
            <a:r>
              <a:rPr lang="en-US" dirty="0">
                <a:effectLst/>
              </a:rPr>
              <a:t>the </a:t>
            </a:r>
            <a:r>
              <a:rPr lang="en-US" i="1" u="sng" dirty="0">
                <a:effectLst/>
              </a:rPr>
              <a:t>basis</a:t>
            </a:r>
            <a:r>
              <a:rPr lang="en-US" dirty="0">
                <a:effectLst/>
              </a:rPr>
              <a:t> of salvation is the death of Christ, a free gift from God.</a:t>
            </a:r>
          </a:p>
          <a:p>
            <a:pPr lvl="1"/>
            <a:r>
              <a:rPr lang="en-US" dirty="0">
                <a:effectLst/>
              </a:rPr>
              <a:t>the </a:t>
            </a:r>
            <a:r>
              <a:rPr lang="en-US" i="1" u="sng" dirty="0">
                <a:effectLst/>
              </a:rPr>
              <a:t>requirement</a:t>
            </a:r>
            <a:r>
              <a:rPr lang="en-US" dirty="0">
                <a:effectLst/>
              </a:rPr>
              <a:t> for salvation is faith.</a:t>
            </a:r>
          </a:p>
          <a:p>
            <a:pPr lvl="1"/>
            <a:r>
              <a:rPr lang="en-US" dirty="0">
                <a:effectLst/>
              </a:rPr>
              <a:t>the </a:t>
            </a:r>
            <a:r>
              <a:rPr lang="en-US" i="1" u="sng" dirty="0">
                <a:effectLst/>
              </a:rPr>
              <a:t>object</a:t>
            </a:r>
            <a:r>
              <a:rPr lang="en-US" dirty="0">
                <a:effectLst/>
              </a:rPr>
              <a:t> of the faith is God.</a:t>
            </a:r>
          </a:p>
          <a:p>
            <a:r>
              <a:rPr lang="en-US" dirty="0"/>
              <a:t>What Changes between Dispensations:</a:t>
            </a:r>
          </a:p>
          <a:p>
            <a:pPr lvl="1"/>
            <a:r>
              <a:rPr lang="en-US" dirty="0"/>
              <a:t>The </a:t>
            </a:r>
            <a:r>
              <a:rPr lang="en-US" i="1" u="sng" dirty="0"/>
              <a:t>content</a:t>
            </a:r>
            <a:r>
              <a:rPr lang="en-US" dirty="0"/>
              <a:t> of the faith.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36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Beliefs - Salvation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other Words:</a:t>
            </a:r>
          </a:p>
          <a:p>
            <a:pPr lvl="1"/>
            <a:r>
              <a:rPr lang="en-US" dirty="0">
                <a:effectLst/>
              </a:rPr>
              <a:t>Every person who ever lived on earth is responsible for responding to </a:t>
            </a:r>
            <a:r>
              <a:rPr lang="en-US" dirty="0" smtClean="0">
                <a:effectLst/>
              </a:rPr>
              <a:t>the </a:t>
            </a:r>
            <a:r>
              <a:rPr lang="en-US" dirty="0">
                <a:effectLst/>
              </a:rPr>
              <a:t>revelation available to them with an equitable faith in the true triune </a:t>
            </a:r>
            <a:r>
              <a:rPr lang="en-US" dirty="0" smtClean="0">
                <a:effectLst/>
              </a:rPr>
              <a:t>God, who does the entire work of saving. </a:t>
            </a:r>
            <a:r>
              <a:rPr lang="is-IS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46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Beliefs </a:t>
            </a:r>
            <a:r>
              <a:rPr lang="en-US" dirty="0" smtClean="0"/>
              <a:t>– End Times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Dispensationalists are:</a:t>
            </a:r>
          </a:p>
          <a:p>
            <a:pPr lvl="1"/>
            <a:r>
              <a:rPr lang="en-US" dirty="0"/>
              <a:t>Always Premillennial </a:t>
            </a:r>
          </a:p>
          <a:p>
            <a:pPr lvl="1"/>
            <a:r>
              <a:rPr lang="en-US" dirty="0"/>
              <a:t>Usually Pre-</a:t>
            </a:r>
            <a:r>
              <a:rPr lang="en-US" dirty="0" err="1"/>
              <a:t>Tribulational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Usually 7yr </a:t>
            </a:r>
            <a:r>
              <a:rPr lang="en-US" dirty="0" err="1"/>
              <a:t>Tribulational</a:t>
            </a:r>
            <a:endParaRPr lang="en-US" dirty="0"/>
          </a:p>
          <a:p>
            <a:pPr lvl="1"/>
            <a:r>
              <a:rPr lang="en-US" dirty="0"/>
              <a:t>Never Postmillennial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76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Beliefs </a:t>
            </a:r>
            <a:r>
              <a:rPr lang="en-US" dirty="0" smtClean="0"/>
              <a:t>– The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Dispensationalists say the church…</a:t>
            </a:r>
          </a:p>
          <a:p>
            <a:pPr lvl="1"/>
            <a:r>
              <a:rPr lang="en-US" dirty="0"/>
              <a:t>began at Pentecost and will end at the rapture (or 2</a:t>
            </a:r>
            <a:r>
              <a:rPr lang="en-US" baseline="30000" dirty="0"/>
              <a:t>nd</a:t>
            </a:r>
            <a:r>
              <a:rPr lang="en-US" dirty="0"/>
              <a:t> coming)</a:t>
            </a:r>
          </a:p>
          <a:p>
            <a:pPr lvl="1"/>
            <a:r>
              <a:rPr lang="en-US" dirty="0"/>
              <a:t>is not in the Old Testament</a:t>
            </a:r>
          </a:p>
          <a:p>
            <a:pPr lvl="1"/>
            <a:r>
              <a:rPr lang="en-US" dirty="0"/>
              <a:t>is not Israel</a:t>
            </a:r>
          </a:p>
          <a:p>
            <a:pPr lvl="1"/>
            <a:r>
              <a:rPr lang="en-US" dirty="0"/>
              <a:t>‘s job is to fulfill the great commission (Matt 28)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8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Opposing Views - Covenant </a:t>
            </a:r>
            <a:r>
              <a:rPr lang="en-US" dirty="0" smtClean="0"/>
              <a:t>Theology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</a:t>
            </a:r>
            <a:r>
              <a:rPr lang="en-US" dirty="0"/>
              <a:t>Covenant View</a:t>
            </a:r>
          </a:p>
          <a:p>
            <a:pPr lvl="1"/>
            <a:r>
              <a:rPr lang="en-US" dirty="0"/>
              <a:t>Covenant of Works (creation to Fall)</a:t>
            </a:r>
          </a:p>
          <a:p>
            <a:pPr lvl="1"/>
            <a:r>
              <a:rPr lang="en-US" dirty="0"/>
              <a:t>Covenant of Grace (Fall to GWTJ)</a:t>
            </a:r>
          </a:p>
          <a:p>
            <a:r>
              <a:rPr lang="en-US" dirty="0"/>
              <a:t>Three Covenant View</a:t>
            </a:r>
          </a:p>
          <a:p>
            <a:pPr lvl="1"/>
            <a:r>
              <a:rPr lang="en-US" dirty="0"/>
              <a:t>Covenant of Redemption (Eternity past to Creation/GWTJ)</a:t>
            </a:r>
          </a:p>
          <a:p>
            <a:pPr lvl="1"/>
            <a:r>
              <a:rPr lang="en-US" dirty="0"/>
              <a:t>Works (Creation to Fall)</a:t>
            </a:r>
          </a:p>
          <a:p>
            <a:pPr lvl="1"/>
            <a:r>
              <a:rPr lang="en-US" dirty="0"/>
              <a:t>Grace (Fall to GWTJ)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07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</a:p>
          <a:p>
            <a:r>
              <a:rPr lang="en-US" dirty="0" smtClean="0"/>
              <a:t>Characterizations</a:t>
            </a:r>
          </a:p>
          <a:p>
            <a:r>
              <a:rPr lang="en-US" dirty="0" smtClean="0"/>
              <a:t>General Beliefs</a:t>
            </a:r>
          </a:p>
          <a:p>
            <a:r>
              <a:rPr lang="en-US" dirty="0" smtClean="0"/>
              <a:t>Opposing Views</a:t>
            </a:r>
          </a:p>
        </p:txBody>
      </p:sp>
    </p:spTree>
    <p:extLst>
      <p:ext uri="{BB962C8B-B14F-4D97-AF65-F5344CB8AC3E}">
        <p14:creationId xmlns:p14="http://schemas.microsoft.com/office/powerpoint/2010/main" val="60840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Opposing Views - Covenant </a:t>
            </a:r>
            <a:r>
              <a:rPr lang="en-US" smtClean="0"/>
              <a:t>Theology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Hermeneutics</a:t>
            </a:r>
          </a:p>
          <a:p>
            <a:pPr lvl="1"/>
            <a:r>
              <a:rPr lang="en-US" dirty="0"/>
              <a:t>Allow “Spiritual” Interpretation</a:t>
            </a:r>
          </a:p>
          <a:p>
            <a:pPr lvl="1"/>
            <a:r>
              <a:rPr lang="en-US" dirty="0"/>
              <a:t>Read NT into OT</a:t>
            </a:r>
          </a:p>
          <a:p>
            <a:r>
              <a:rPr lang="en-US" dirty="0"/>
              <a:t>On the Church</a:t>
            </a:r>
          </a:p>
          <a:p>
            <a:pPr lvl="1"/>
            <a:r>
              <a:rPr lang="en-US" dirty="0"/>
              <a:t>The Church has replaced Israel (Replacement Theology)</a:t>
            </a:r>
          </a:p>
          <a:p>
            <a:pPr lvl="1"/>
            <a:r>
              <a:rPr lang="en-US" dirty="0"/>
              <a:t>The Church is Israel (Remnant Theology)</a:t>
            </a:r>
          </a:p>
          <a:p>
            <a:r>
              <a:rPr lang="en-US" dirty="0"/>
              <a:t>On the Purpose of God</a:t>
            </a:r>
          </a:p>
          <a:p>
            <a:pPr lvl="1"/>
            <a:r>
              <a:rPr lang="en-US" dirty="0"/>
              <a:t>Christological (Christ’s work is the overall purpose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39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Opposing Views - Covenant </a:t>
            </a:r>
            <a:r>
              <a:rPr lang="en-US" smtClean="0"/>
              <a:t>Theology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Criticisms:</a:t>
            </a:r>
          </a:p>
          <a:p>
            <a:pPr lvl="1"/>
            <a:r>
              <a:rPr lang="en-US" dirty="0"/>
              <a:t>The two (or three covenants) aren’t in the Bible (Theologically implicit)</a:t>
            </a:r>
          </a:p>
          <a:p>
            <a:pPr lvl="1"/>
            <a:r>
              <a:rPr lang="en-US" dirty="0"/>
              <a:t>Misunderstanding of Abrahamic Covenant promises and fulfillment</a:t>
            </a:r>
          </a:p>
          <a:p>
            <a:pPr lvl="1"/>
            <a:r>
              <a:rPr lang="en-US" dirty="0"/>
              <a:t>Usually Post or </a:t>
            </a:r>
            <a:r>
              <a:rPr lang="en-US" dirty="0" err="1"/>
              <a:t>Amillennial</a:t>
            </a:r>
            <a:endParaRPr lang="en-US" dirty="0"/>
          </a:p>
          <a:p>
            <a:pPr lvl="1"/>
            <a:r>
              <a:rPr lang="en-US" dirty="0"/>
              <a:t>Not consistent in their hermeneutic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47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9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effectLst/>
              </a:rPr>
              <a:t>It is a system of interpreting the bible that holds to three basic tenets: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effectLst/>
              </a:rPr>
              <a:t> </a:t>
            </a:r>
            <a:r>
              <a:rPr lang="en-US" i="1" dirty="0">
                <a:effectLst/>
              </a:rPr>
              <a:t>Consistent</a:t>
            </a:r>
            <a:r>
              <a:rPr lang="en-US" dirty="0">
                <a:effectLst/>
              </a:rPr>
              <a:t> application of a plain, normal, literal, grammatical-historical hermeneutic,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effectLst/>
              </a:rPr>
              <a:t>Because of this hermeneutic we discover that the Church is </a:t>
            </a:r>
            <a:r>
              <a:rPr lang="en-US" i="1" dirty="0">
                <a:effectLst/>
              </a:rPr>
              <a:t>distinct</a:t>
            </a:r>
            <a:r>
              <a:rPr lang="en-US" dirty="0">
                <a:effectLst/>
              </a:rPr>
              <a:t> from Israel…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effectLst/>
              </a:rPr>
              <a:t>And we discover that the overall purpose of God is doxological (to glorify himself).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39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/>
              </a:rPr>
              <a:t>Consistent – follow these rules for the whole bible, not just parts</a:t>
            </a:r>
          </a:p>
          <a:p>
            <a:r>
              <a:rPr lang="en-US" dirty="0">
                <a:effectLst/>
              </a:rPr>
              <a:t>Plain – the most obvious intent of the author </a:t>
            </a:r>
          </a:p>
          <a:p>
            <a:r>
              <a:rPr lang="en-US" dirty="0">
                <a:effectLst/>
              </a:rPr>
              <a:t>normal – The usual physical meaning of words, not the </a:t>
            </a:r>
            <a:r>
              <a:rPr lang="en-US" dirty="0" smtClean="0">
                <a:effectLst/>
              </a:rPr>
              <a:t>spiritual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8977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/>
              </a:rPr>
              <a:t>literal </a:t>
            </a:r>
            <a:r>
              <a:rPr lang="en-US" dirty="0">
                <a:effectLst/>
              </a:rPr>
              <a:t>– The literal meaning of words and phrases, not the allegorical meaning (accounting for figures of speech</a:t>
            </a:r>
            <a:r>
              <a:rPr lang="en-US" dirty="0" smtClean="0">
                <a:effectLst/>
              </a:rPr>
              <a:t>) according to the author’s intended meaning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grammatical-historical – take into </a:t>
            </a:r>
            <a:r>
              <a:rPr lang="en-US" dirty="0" smtClean="0">
                <a:effectLst/>
              </a:rPr>
              <a:t>account </a:t>
            </a:r>
            <a:r>
              <a:rPr lang="en-US" dirty="0">
                <a:effectLst/>
              </a:rPr>
              <a:t>what the the word meant in the historical context of the author</a:t>
            </a:r>
          </a:p>
          <a:p>
            <a:r>
              <a:rPr lang="en-US" dirty="0">
                <a:effectLst/>
              </a:rPr>
              <a:t>Hermeneutic – method of </a:t>
            </a:r>
            <a:r>
              <a:rPr lang="en-US" dirty="0" smtClean="0">
                <a:effectLst/>
              </a:rPr>
              <a:t>interpretation</a:t>
            </a:r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65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813662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</a:rPr>
              <a:t>The Church is distinct from Israel</a:t>
            </a:r>
          </a:p>
          <a:p>
            <a:pPr lvl="1"/>
            <a:r>
              <a:rPr lang="en-US" dirty="0">
                <a:effectLst/>
              </a:rPr>
              <a:t>Israel has a separate future</a:t>
            </a:r>
          </a:p>
          <a:p>
            <a:pPr lvl="1"/>
            <a:r>
              <a:rPr lang="en-US" dirty="0">
                <a:effectLst/>
              </a:rPr>
              <a:t>The church is temporary</a:t>
            </a:r>
          </a:p>
          <a:p>
            <a:pPr lvl="1"/>
            <a:r>
              <a:rPr lang="en-US" dirty="0">
                <a:effectLst/>
              </a:rPr>
              <a:t>The promises made to Israel will be fulfilled in Israel, literally.</a:t>
            </a:r>
          </a:p>
          <a:p>
            <a:r>
              <a:rPr lang="en-US" dirty="0"/>
              <a:t>Doxological Purpose of God</a:t>
            </a:r>
          </a:p>
          <a:p>
            <a:pPr lvl="1"/>
            <a:r>
              <a:rPr lang="en-US" dirty="0"/>
              <a:t>God’s overarching purpose is His own glory</a:t>
            </a:r>
          </a:p>
          <a:p>
            <a:pPr lvl="1"/>
            <a:r>
              <a:rPr lang="en-US" dirty="0"/>
              <a:t>The redemption of humanity is one of the means to an end (the end = God’s glory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133" y="1417638"/>
            <a:ext cx="2397695" cy="17369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305" y="0"/>
            <a:ext cx="2397695" cy="179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813662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</a:rPr>
              <a:t>The Church is distinct from Israel</a:t>
            </a:r>
          </a:p>
          <a:p>
            <a:pPr lvl="1"/>
            <a:r>
              <a:rPr lang="en-US" dirty="0">
                <a:effectLst/>
              </a:rPr>
              <a:t>Israel has a separate future</a:t>
            </a:r>
          </a:p>
          <a:p>
            <a:pPr lvl="1"/>
            <a:r>
              <a:rPr lang="en-US" dirty="0">
                <a:effectLst/>
              </a:rPr>
              <a:t>The church is temporary</a:t>
            </a:r>
          </a:p>
          <a:p>
            <a:pPr lvl="1"/>
            <a:r>
              <a:rPr lang="en-US" dirty="0">
                <a:effectLst/>
              </a:rPr>
              <a:t>The promises made to Israel will be fulfilled in Israel, literally.</a:t>
            </a:r>
          </a:p>
          <a:p>
            <a:r>
              <a:rPr lang="en-US" dirty="0"/>
              <a:t>Doxological Purpose of God</a:t>
            </a:r>
          </a:p>
          <a:p>
            <a:pPr lvl="1"/>
            <a:r>
              <a:rPr lang="en-US" dirty="0"/>
              <a:t>God’s overarching purpose is His own glory</a:t>
            </a:r>
          </a:p>
          <a:p>
            <a:pPr lvl="1"/>
            <a:r>
              <a:rPr lang="en-US" dirty="0"/>
              <a:t>The redemption of humanity is one of the means to an end (the end = God’s glory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243" y="274638"/>
            <a:ext cx="3291840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33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Word “Dispensation”</a:t>
            </a:r>
          </a:p>
          <a:p>
            <a:pPr lvl="1"/>
            <a:r>
              <a:rPr lang="en-US" dirty="0" smtClean="0"/>
              <a:t>English - </a:t>
            </a:r>
            <a:r>
              <a:rPr lang="en-US" i="1" dirty="0" smtClean="0"/>
              <a:t>dispensation</a:t>
            </a:r>
          </a:p>
          <a:p>
            <a:pPr lvl="1"/>
            <a:r>
              <a:rPr lang="en-US" dirty="0" smtClean="0"/>
              <a:t>Latin – </a:t>
            </a:r>
            <a:r>
              <a:rPr lang="en-US" i="1" dirty="0" err="1" smtClean="0"/>
              <a:t>dispensatio</a:t>
            </a:r>
            <a:endParaRPr lang="en-US" i="1" dirty="0" smtClean="0"/>
          </a:p>
          <a:p>
            <a:pPr lvl="1"/>
            <a:r>
              <a:rPr lang="en-US" i="1" dirty="0" smtClean="0"/>
              <a:t>Greek – </a:t>
            </a:r>
            <a:r>
              <a:rPr lang="en-US" i="1" dirty="0" err="1" smtClean="0"/>
              <a:t>oikonomia</a:t>
            </a:r>
            <a:endParaRPr lang="en-US" i="1" dirty="0" smtClean="0"/>
          </a:p>
          <a:p>
            <a:pPr lvl="2"/>
            <a:r>
              <a:rPr lang="en-US" i="1" dirty="0" smtClean="0"/>
              <a:t>from “</a:t>
            </a:r>
            <a:r>
              <a:rPr lang="en-US" i="1" dirty="0" err="1" smtClean="0"/>
              <a:t>oikos</a:t>
            </a:r>
            <a:r>
              <a:rPr lang="en-US" i="1" dirty="0" smtClean="0"/>
              <a:t>”= House “</a:t>
            </a:r>
            <a:r>
              <a:rPr lang="en-US" i="1" dirty="0" err="1" smtClean="0"/>
              <a:t>nomos</a:t>
            </a:r>
            <a:r>
              <a:rPr lang="en-US" i="1" dirty="0" smtClean="0"/>
              <a:t>”=law</a:t>
            </a:r>
          </a:p>
          <a:p>
            <a:pPr lvl="2"/>
            <a:r>
              <a:rPr lang="en-US" dirty="0">
                <a:effectLst/>
              </a:rPr>
              <a:t>A compound word that means “to divide, administer, or manage the affairs of a house.” </a:t>
            </a:r>
            <a:endParaRPr lang="en-US" dirty="0" smtClean="0">
              <a:effectLst/>
            </a:endParaRPr>
          </a:p>
          <a:p>
            <a:pPr lvl="2"/>
            <a:r>
              <a:rPr lang="en-US" dirty="0">
                <a:effectLst/>
              </a:rPr>
              <a:t>Often translated “stewardship” “dispensation” “administration” or “job” </a:t>
            </a:r>
            <a:endParaRPr lang="en-US" dirty="0" smtClean="0">
              <a:effectLst/>
            </a:endParaRPr>
          </a:p>
          <a:p>
            <a:pPr lvl="2"/>
            <a:r>
              <a:rPr lang="en-US" dirty="0">
                <a:effectLst/>
              </a:rPr>
              <a:t>20 times in the New </a:t>
            </a:r>
            <a:r>
              <a:rPr lang="en-US" dirty="0" smtClean="0">
                <a:effectLst/>
              </a:rPr>
              <a:t>Testamen</a:t>
            </a:r>
            <a:r>
              <a:rPr lang="en-US" dirty="0">
                <a:effectLst/>
              </a:rPr>
              <a:t>t</a:t>
            </a:r>
            <a:r>
              <a:rPr lang="en-US" dirty="0" smtClean="0">
                <a:effectLst/>
              </a:rPr>
              <a:t> </a:t>
            </a:r>
          </a:p>
          <a:p>
            <a:pPr lvl="2"/>
            <a:r>
              <a:rPr lang="en-US" dirty="0" smtClean="0">
                <a:effectLst/>
              </a:rPr>
              <a:t>Twice </a:t>
            </a:r>
            <a:r>
              <a:rPr lang="en-US" dirty="0">
                <a:effectLst/>
              </a:rPr>
              <a:t>in the exact dispensational sense. </a:t>
            </a:r>
          </a:p>
          <a:p>
            <a:pPr lvl="2"/>
            <a:endParaRPr lang="en-US" i="1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4733" y="274638"/>
            <a:ext cx="3424644" cy="342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62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Eph</a:t>
            </a:r>
            <a:r>
              <a:rPr lang="en-US" dirty="0" smtClean="0"/>
              <a:t> 1:9-10</a:t>
            </a:r>
          </a:p>
          <a:p>
            <a:r>
              <a:rPr lang="en-US" dirty="0" err="1" smtClean="0"/>
              <a:t>Eph</a:t>
            </a:r>
            <a:r>
              <a:rPr lang="en-US" dirty="0" smtClean="0"/>
              <a:t> 3:2-3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0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pensationalism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recedent">
      <a:majorFont>
        <a:latin typeface="Perpetua Titling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ispensationalism" id="{3592DF0D-34F9-0149-9C91-B7C67600F092}" vid="{235C3A4A-2834-2B47-8A82-5C020E417509}"/>
    </a:ext>
  </a:extLst>
</a:theme>
</file>

<file path=ppt/theme/theme2.xml><?xml version="1.0" encoding="utf-8"?>
<a:theme xmlns:a="http://schemas.openxmlformats.org/drawingml/2006/main" name="black smok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Precedent">
      <a:majorFont>
        <a:latin typeface="Perpetua Titling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Dispensationalism</Template>
  <TotalTime>1236</TotalTime>
  <Words>687</Words>
  <Application>Microsoft Macintosh PowerPoint</Application>
  <PresentationFormat>Widescreen</PresentationFormat>
  <Paragraphs>115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Calibri</vt:lpstr>
      <vt:lpstr>Calisto MT</vt:lpstr>
      <vt:lpstr>Desdemona</vt:lpstr>
      <vt:lpstr>MingLiU-ExtB</vt:lpstr>
      <vt:lpstr>Perpetua Titling MT</vt:lpstr>
      <vt:lpstr>Savoye LET Plain:1.0</vt:lpstr>
      <vt:lpstr>Arial</vt:lpstr>
      <vt:lpstr>Dispensationalism</vt:lpstr>
      <vt:lpstr>black smoke</vt:lpstr>
      <vt:lpstr>Document</vt:lpstr>
      <vt:lpstr>Dispensationalism</vt:lpstr>
      <vt:lpstr>Outline</vt:lpstr>
      <vt:lpstr>Definition</vt:lpstr>
      <vt:lpstr>Definition</vt:lpstr>
      <vt:lpstr>Definition</vt:lpstr>
      <vt:lpstr>Definition</vt:lpstr>
      <vt:lpstr>Definition</vt:lpstr>
      <vt:lpstr>Definition</vt:lpstr>
      <vt:lpstr>Definition</vt:lpstr>
      <vt:lpstr>The 7 Dispensations</vt:lpstr>
      <vt:lpstr>Characterizations</vt:lpstr>
      <vt:lpstr>Characterizations</vt:lpstr>
      <vt:lpstr>Characterizations</vt:lpstr>
      <vt:lpstr>Characterizations</vt:lpstr>
      <vt:lpstr>General Beliefs - Salvation</vt:lpstr>
      <vt:lpstr>General Beliefs - Salvation</vt:lpstr>
      <vt:lpstr>General Beliefs – End Times</vt:lpstr>
      <vt:lpstr>General Beliefs – The Church</vt:lpstr>
      <vt:lpstr>Opposing Views - Covenant Theology</vt:lpstr>
      <vt:lpstr>Opposing Views - Covenant Theology</vt:lpstr>
      <vt:lpstr>Opposing Views - Covenant Theology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Dispensationalism: AN Introduction</dc:title>
  <dc:creator>meeeeeeewith7es@gmail.com</dc:creator>
  <cp:lastModifiedBy>meeeeeeewith7es@gmail.com</cp:lastModifiedBy>
  <cp:revision>13</cp:revision>
  <dcterms:created xsi:type="dcterms:W3CDTF">2018-04-21T14:07:43Z</dcterms:created>
  <dcterms:modified xsi:type="dcterms:W3CDTF">2018-08-13T13:44:33Z</dcterms:modified>
</cp:coreProperties>
</file>