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0"/>
  </p:notesMasterIdLst>
  <p:sldIdLst>
    <p:sldId id="257" r:id="rId2"/>
    <p:sldId id="258" r:id="rId3"/>
    <p:sldId id="262" r:id="rId4"/>
    <p:sldId id="265" r:id="rId5"/>
    <p:sldId id="266" r:id="rId6"/>
    <p:sldId id="264" r:id="rId7"/>
    <p:sldId id="259" r:id="rId8"/>
    <p:sldId id="267" r:id="rId9"/>
    <p:sldId id="260" r:id="rId10"/>
    <p:sldId id="272" r:id="rId11"/>
    <p:sldId id="273" r:id="rId12"/>
    <p:sldId id="275" r:id="rId13"/>
    <p:sldId id="276" r:id="rId14"/>
    <p:sldId id="277" r:id="rId15"/>
    <p:sldId id="278" r:id="rId16"/>
    <p:sldId id="279" r:id="rId17"/>
    <p:sldId id="280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21"/>
    <p:restoredTop sz="94669"/>
  </p:normalViewPr>
  <p:slideViewPr>
    <p:cSldViewPr snapToGrid="0" snapToObjects="1">
      <p:cViewPr varScale="1">
        <p:scale>
          <a:sx n="92" d="100"/>
          <a:sy n="92" d="100"/>
        </p:scale>
        <p:origin x="2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61A1E-375B-1140-A995-24CBCD79F342}" type="datetimeFigureOut">
              <a:rPr lang="en-US" smtClean="0"/>
              <a:t>9/16/18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CE348-ACC0-6449-BE24-1ACA2E53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07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AD94-4B57-F740-8B00-1A087343D8AD}" type="datetimeFigureOut">
              <a:rPr lang="en-US" smtClean="0"/>
              <a:t>9/16/18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5B81-186B-1243-93F7-19C5675F39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AD94-4B57-F740-8B00-1A087343D8AD}" type="datetimeFigureOut">
              <a:rPr lang="en-US" smtClean="0"/>
              <a:t>9/16/18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5B81-186B-1243-93F7-19C5675F39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AD94-4B57-F740-8B00-1A087343D8AD}" type="datetimeFigureOut">
              <a:rPr lang="en-US" smtClean="0"/>
              <a:t>9/16/18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5B81-186B-1243-93F7-19C5675F39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>
                <a:latin typeface="+mn-lt"/>
              </a:defRPr>
            </a:lvl1pPr>
            <a:lvl2pPr>
              <a:defRPr sz="3000"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AD94-4B57-F740-8B00-1A087343D8AD}" type="datetimeFigureOut">
              <a:rPr lang="en-US" smtClean="0"/>
              <a:t>9/16/18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5B81-186B-1243-93F7-19C5675F39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AD94-4B57-F740-8B00-1A087343D8AD}" type="datetimeFigureOut">
              <a:rPr lang="en-US" smtClean="0"/>
              <a:t>9/16/18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5B81-186B-1243-93F7-19C5675F39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AD94-4B57-F740-8B00-1A087343D8AD}" type="datetimeFigureOut">
              <a:rPr lang="en-US" smtClean="0"/>
              <a:t>9/16/18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5B81-186B-1243-93F7-19C5675F39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AD94-4B57-F740-8B00-1A087343D8AD}" type="datetimeFigureOut">
              <a:rPr lang="en-US" smtClean="0"/>
              <a:t>9/16/18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5B81-186B-1243-93F7-19C5675F39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AD94-4B57-F740-8B00-1A087343D8AD}" type="datetimeFigureOut">
              <a:rPr lang="en-US" smtClean="0"/>
              <a:t>9/16/18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5B81-186B-1243-93F7-19C5675F39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AD94-4B57-F740-8B00-1A087343D8AD}" type="datetimeFigureOut">
              <a:rPr lang="en-US" smtClean="0"/>
              <a:t>9/16/18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5B81-186B-1243-93F7-19C5675F39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AD94-4B57-F740-8B00-1A087343D8AD}" type="datetimeFigureOut">
              <a:rPr lang="en-US" smtClean="0"/>
              <a:t>9/16/18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5B81-186B-1243-93F7-19C5675F39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AD94-4B57-F740-8B00-1A087343D8AD}" type="datetimeFigureOut">
              <a:rPr lang="en-US" smtClean="0"/>
              <a:t>9/16/18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5B81-186B-1243-93F7-19C5675F39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" contrast="23000"/>
                    </a14:imgEffect>
                  </a14:imgLayer>
                </a14:imgProps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2AD94-4B57-F740-8B00-1A087343D8AD}" type="datetimeFigureOut">
              <a:rPr lang="en-US" smtClean="0"/>
              <a:t>9/16/18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B5B81-186B-1243-93F7-19C5675F3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Baptism Pt.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509761" y="6112932"/>
            <a:ext cx="1937172" cy="74506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By Stephen </a:t>
            </a:r>
            <a:r>
              <a:rPr lang="en-US" sz="1400" dirty="0" err="1" smtClean="0">
                <a:solidFill>
                  <a:schemeClr val="tx1"/>
                </a:solidFill>
              </a:rPr>
              <a:t>Curto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For </a:t>
            </a:r>
            <a:r>
              <a:rPr lang="en-US" sz="1400" dirty="0" err="1" smtClean="0">
                <a:solidFill>
                  <a:schemeClr val="tx1"/>
                </a:solidFill>
              </a:rPr>
              <a:t>Homegroup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September </a:t>
            </a:r>
            <a:r>
              <a:rPr lang="en-US" sz="1400" dirty="0" smtClean="0">
                <a:solidFill>
                  <a:schemeClr val="tx1"/>
                </a:solidFill>
              </a:rPr>
              <a:t>16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smtClean="0">
                <a:solidFill>
                  <a:schemeClr val="tx1"/>
                </a:solidFill>
              </a:rPr>
              <a:t>2018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" name="Picture 4" descr="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933" y="6112933"/>
            <a:ext cx="745067" cy="74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Denominational Debates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968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Lutheran</a:t>
            </a:r>
            <a:endParaRPr lang="en-US" dirty="0"/>
          </a:p>
          <a:p>
            <a:pPr lvl="1"/>
            <a:r>
              <a:rPr lang="en-US" dirty="0" smtClean="0"/>
              <a:t>“The regenerating </a:t>
            </a:r>
            <a:r>
              <a:rPr lang="en-US" u="sng" dirty="0" smtClean="0"/>
              <a:t>power of God’s word </a:t>
            </a:r>
            <a:r>
              <a:rPr lang="en-US" dirty="0" smtClean="0"/>
              <a:t>in baptismal form” – Robert Kolb</a:t>
            </a:r>
          </a:p>
          <a:p>
            <a:pPr lvl="1"/>
            <a:r>
              <a:rPr lang="en-US" dirty="0" smtClean="0"/>
              <a:t>Sacramental view of Baptism</a:t>
            </a:r>
          </a:p>
          <a:p>
            <a:pPr lvl="2"/>
            <a:r>
              <a:rPr lang="en-US" dirty="0" smtClean="0"/>
              <a:t>sacraments are used by God “to awaken and confirm faith in those who use them” - Augsburg Confession</a:t>
            </a:r>
          </a:p>
          <a:p>
            <a:pPr lvl="1"/>
            <a:r>
              <a:rPr lang="en-US" dirty="0" smtClean="0"/>
              <a:t>Infant baptism</a:t>
            </a:r>
          </a:p>
          <a:p>
            <a:pPr lvl="2"/>
            <a:r>
              <a:rPr lang="en-US" dirty="0" smtClean="0"/>
              <a:t>“Although we do not claim to understand fully how this happens, we believe that when an infant is baptized god creates faith in the heart of that infant.” – Missouri Synod</a:t>
            </a:r>
          </a:p>
          <a:p>
            <a:pPr lvl="1"/>
            <a:r>
              <a:rPr lang="en-US" dirty="0" smtClean="0"/>
              <a:t>“It effects forgiveness of sins, delivers from death and the devil, and grants eternal salvation to all who believe, as the Word and promise of God declares”  - Luther’s Small Catechism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Denominational Debates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Reformed/Calvinist</a:t>
            </a:r>
          </a:p>
          <a:p>
            <a:pPr lvl="1"/>
            <a:r>
              <a:rPr lang="en-US" dirty="0" smtClean="0"/>
              <a:t>A sacrament is “an outward sign by which the Lord seals on our consciences the promises of his good will toward us in order to sustain the weakness of our faith; and we in turn attest our piety toward Him in the presence of the Lord and of his angels and before men.” Calvin </a:t>
            </a:r>
            <a:r>
              <a:rPr lang="en-US" i="1" dirty="0" smtClean="0"/>
              <a:t>Institutes</a:t>
            </a:r>
          </a:p>
          <a:p>
            <a:pPr lvl="2"/>
            <a:r>
              <a:rPr lang="en-US" dirty="0" smtClean="0"/>
              <a:t>A sign and a seal</a:t>
            </a:r>
          </a:p>
          <a:p>
            <a:pPr lvl="2"/>
            <a:r>
              <a:rPr lang="en-US" dirty="0" smtClean="0"/>
              <a:t>(1) Divine Action</a:t>
            </a:r>
          </a:p>
          <a:p>
            <a:pPr lvl="2"/>
            <a:r>
              <a:rPr lang="en-US" dirty="0" smtClean="0"/>
              <a:t>(2) Human Response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54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Denominational Debates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Baptist/Anabaptist/Free Church/Bible Church/Pentecostal*</a:t>
            </a:r>
            <a:endParaRPr lang="en-US" dirty="0"/>
          </a:p>
          <a:p>
            <a:pPr lvl="1"/>
            <a:r>
              <a:rPr lang="en-US" dirty="0"/>
              <a:t>Believer’s </a:t>
            </a:r>
            <a:r>
              <a:rPr lang="en-US"/>
              <a:t>baptism </a:t>
            </a:r>
            <a:r>
              <a:rPr lang="en-US" smtClean="0"/>
              <a:t>or </a:t>
            </a:r>
            <a:r>
              <a:rPr lang="en-US" dirty="0"/>
              <a:t>credobaptism</a:t>
            </a:r>
          </a:p>
          <a:p>
            <a:pPr lvl="2"/>
            <a:r>
              <a:rPr lang="en-US" dirty="0"/>
              <a:t>emphasis on the subject of the baptism</a:t>
            </a:r>
          </a:p>
          <a:p>
            <a:pPr lvl="1"/>
            <a:r>
              <a:rPr lang="en-US" dirty="0" smtClean="0"/>
              <a:t>Identification with Christ</a:t>
            </a:r>
          </a:p>
          <a:p>
            <a:pPr lvl="1"/>
            <a:r>
              <a:rPr lang="en-US" dirty="0" smtClean="0"/>
              <a:t>Initiation/Declaration of Church Membership</a:t>
            </a:r>
          </a:p>
          <a:p>
            <a:pPr lvl="2"/>
            <a:r>
              <a:rPr lang="en-US" dirty="0" smtClean="0"/>
              <a:t>The church is not a mixed community</a:t>
            </a:r>
          </a:p>
          <a:p>
            <a:pPr lvl="1"/>
            <a:r>
              <a:rPr lang="en-US" dirty="0" smtClean="0"/>
              <a:t>Sacramental vs Symbolism</a:t>
            </a:r>
          </a:p>
          <a:p>
            <a:pPr lvl="2"/>
            <a:r>
              <a:rPr lang="en-US" dirty="0" smtClean="0"/>
              <a:t>“Ordinance”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Nitty Gritty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baptism </a:t>
            </a:r>
            <a:r>
              <a:rPr lang="en-US" dirty="0" smtClean="0"/>
              <a:t>is/does/means/purpose?</a:t>
            </a:r>
          </a:p>
          <a:p>
            <a:r>
              <a:rPr lang="en-US" dirty="0" smtClean="0"/>
              <a:t>Who should be baptized?</a:t>
            </a:r>
          </a:p>
          <a:p>
            <a:r>
              <a:rPr lang="en-US" dirty="0" smtClean="0"/>
              <a:t>When </a:t>
            </a:r>
            <a:r>
              <a:rPr lang="en-US" dirty="0"/>
              <a:t>should someone be baptized? </a:t>
            </a:r>
          </a:p>
          <a:p>
            <a:r>
              <a:rPr lang="en-US" dirty="0" smtClean="0"/>
              <a:t>Dunk, </a:t>
            </a:r>
            <a:r>
              <a:rPr lang="en-US" dirty="0" smtClean="0"/>
              <a:t>pour</a:t>
            </a:r>
            <a:r>
              <a:rPr lang="en-US" dirty="0" smtClean="0"/>
              <a:t>, or </a:t>
            </a:r>
            <a:r>
              <a:rPr lang="en-US" dirty="0"/>
              <a:t>sprinkle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8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Nitty Gritty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baptism </a:t>
            </a:r>
            <a:r>
              <a:rPr lang="en-US" dirty="0" smtClean="0"/>
              <a:t>is/does/means/purpose?</a:t>
            </a:r>
          </a:p>
          <a:p>
            <a:pPr lvl="1"/>
            <a:r>
              <a:rPr lang="en-US" dirty="0" smtClean="0"/>
              <a:t>Christian baptism has roots in the idea of washing or </a:t>
            </a:r>
            <a:r>
              <a:rPr lang="en-US" dirty="0" smtClean="0"/>
              <a:t>purifying of sins</a:t>
            </a:r>
          </a:p>
          <a:p>
            <a:pPr lvl="1"/>
            <a:r>
              <a:rPr lang="en-US" dirty="0" smtClean="0"/>
              <a:t>Christian Baptism, according to Paul, primarily lies in identification with Christ’s death and Resurrection</a:t>
            </a:r>
            <a:endParaRPr lang="en-US" dirty="0"/>
          </a:p>
          <a:p>
            <a:r>
              <a:rPr lang="en-US" dirty="0" smtClean="0"/>
              <a:t>Who should be baptized?</a:t>
            </a:r>
          </a:p>
          <a:p>
            <a:r>
              <a:rPr lang="en-US" dirty="0" smtClean="0"/>
              <a:t>When </a:t>
            </a:r>
            <a:r>
              <a:rPr lang="en-US" dirty="0"/>
              <a:t>should someone be baptized? </a:t>
            </a:r>
          </a:p>
          <a:p>
            <a:r>
              <a:rPr lang="en-US" dirty="0" smtClean="0"/>
              <a:t>Dunk, </a:t>
            </a:r>
            <a:r>
              <a:rPr lang="en-US" dirty="0" smtClean="0"/>
              <a:t>pour</a:t>
            </a:r>
            <a:r>
              <a:rPr lang="en-US" dirty="0" smtClean="0"/>
              <a:t>, or </a:t>
            </a:r>
            <a:r>
              <a:rPr lang="en-US" dirty="0"/>
              <a:t>sprinkle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2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Nitty Gritty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baptism </a:t>
            </a:r>
            <a:r>
              <a:rPr lang="en-US" dirty="0" smtClean="0"/>
              <a:t>is/does/means/purpose?</a:t>
            </a:r>
          </a:p>
          <a:p>
            <a:r>
              <a:rPr lang="en-US" dirty="0" smtClean="0"/>
              <a:t>Who should be baptized?</a:t>
            </a:r>
          </a:p>
          <a:p>
            <a:pPr lvl="1"/>
            <a:r>
              <a:rPr lang="en-US" dirty="0" smtClean="0"/>
              <a:t>Anyone who understands and believes the gospel </a:t>
            </a:r>
          </a:p>
          <a:p>
            <a:r>
              <a:rPr lang="en-US" dirty="0" smtClean="0"/>
              <a:t>When </a:t>
            </a:r>
            <a:r>
              <a:rPr lang="en-US" dirty="0"/>
              <a:t>should someone be baptized? </a:t>
            </a:r>
          </a:p>
          <a:p>
            <a:r>
              <a:rPr lang="en-US" dirty="0" smtClean="0"/>
              <a:t>Dunk, </a:t>
            </a:r>
            <a:r>
              <a:rPr lang="en-US" dirty="0" smtClean="0"/>
              <a:t>pour</a:t>
            </a:r>
            <a:r>
              <a:rPr lang="en-US" dirty="0" smtClean="0"/>
              <a:t>, or </a:t>
            </a:r>
            <a:r>
              <a:rPr lang="en-US" dirty="0"/>
              <a:t>sprinkle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0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Nitty Gritty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baptism </a:t>
            </a:r>
            <a:r>
              <a:rPr lang="en-US" dirty="0" smtClean="0"/>
              <a:t>is/does/means/purpose?</a:t>
            </a:r>
          </a:p>
          <a:p>
            <a:r>
              <a:rPr lang="en-US" dirty="0" smtClean="0"/>
              <a:t>Who should be baptized?</a:t>
            </a:r>
          </a:p>
          <a:p>
            <a:r>
              <a:rPr lang="en-US" dirty="0" smtClean="0"/>
              <a:t>When </a:t>
            </a:r>
            <a:r>
              <a:rPr lang="en-US" dirty="0"/>
              <a:t>should someone be baptized? </a:t>
            </a:r>
          </a:p>
          <a:p>
            <a:pPr lvl="1"/>
            <a:r>
              <a:rPr lang="en-US" dirty="0" smtClean="0"/>
              <a:t>Infant?</a:t>
            </a:r>
            <a:endParaRPr lang="en-US" dirty="0"/>
          </a:p>
          <a:p>
            <a:pPr lvl="1"/>
            <a:r>
              <a:rPr lang="en-US" dirty="0"/>
              <a:t>New </a:t>
            </a:r>
            <a:r>
              <a:rPr lang="en-US" dirty="0" smtClean="0"/>
              <a:t>Believer?</a:t>
            </a:r>
            <a:endParaRPr lang="en-US" dirty="0"/>
          </a:p>
          <a:p>
            <a:pPr lvl="1"/>
            <a:r>
              <a:rPr lang="en-US" dirty="0"/>
              <a:t>Mature </a:t>
            </a:r>
            <a:r>
              <a:rPr lang="en-US" dirty="0" smtClean="0"/>
              <a:t>believer?</a:t>
            </a:r>
            <a:endParaRPr lang="en-US" dirty="0"/>
          </a:p>
          <a:p>
            <a:r>
              <a:rPr lang="en-US" dirty="0" smtClean="0"/>
              <a:t>Dunk, </a:t>
            </a:r>
            <a:r>
              <a:rPr lang="en-US" dirty="0" smtClean="0"/>
              <a:t>pour</a:t>
            </a:r>
            <a:r>
              <a:rPr lang="en-US" dirty="0" smtClean="0"/>
              <a:t>, or </a:t>
            </a:r>
            <a:r>
              <a:rPr lang="en-US" dirty="0"/>
              <a:t>sprinkle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92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Nitty Gritty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baptism </a:t>
            </a:r>
            <a:r>
              <a:rPr lang="en-US" dirty="0" smtClean="0"/>
              <a:t>is/does/means/purpose?</a:t>
            </a:r>
          </a:p>
          <a:p>
            <a:r>
              <a:rPr lang="en-US" dirty="0" smtClean="0"/>
              <a:t>Who should be baptized?</a:t>
            </a:r>
          </a:p>
          <a:p>
            <a:r>
              <a:rPr lang="en-US" dirty="0" smtClean="0"/>
              <a:t>When </a:t>
            </a:r>
            <a:r>
              <a:rPr lang="en-US" dirty="0"/>
              <a:t>should someone be baptized? </a:t>
            </a:r>
          </a:p>
          <a:p>
            <a:r>
              <a:rPr lang="en-US" dirty="0" smtClean="0"/>
              <a:t>Dunk, </a:t>
            </a:r>
            <a:r>
              <a:rPr lang="en-US" dirty="0" smtClean="0"/>
              <a:t>pour</a:t>
            </a:r>
            <a:r>
              <a:rPr lang="en-US" dirty="0" smtClean="0"/>
              <a:t>, or </a:t>
            </a:r>
            <a:r>
              <a:rPr lang="en-US" dirty="0"/>
              <a:t>sprinkle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The word in both Hebrew and Greek literally means “dip”</a:t>
            </a:r>
          </a:p>
          <a:p>
            <a:pPr lvl="1"/>
            <a:r>
              <a:rPr lang="en-US" dirty="0" smtClean="0"/>
              <a:t>Dunking appears to be most biblical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11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9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Baptism in the Bible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Old Testament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New Testament</a:t>
            </a:r>
          </a:p>
          <a:p>
            <a:pPr marL="1257300" lvl="3" indent="-34290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Narrative</a:t>
            </a:r>
          </a:p>
          <a:p>
            <a:pPr marL="1257300" lvl="3" indent="-34290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Epistolary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“Problem” Passages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Summary 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Nitty Gritty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Denominational Debates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61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 Uses of “Baptism/Baptize/Dip”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744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 37:31 (Joseph’s brothers “baptize” his cloak in animal blood)</a:t>
            </a:r>
          </a:p>
          <a:p>
            <a:r>
              <a:rPr lang="en-US" dirty="0" smtClean="0"/>
              <a:t>Ex 12:22 (“</a:t>
            </a:r>
            <a:r>
              <a:rPr lang="en-US" dirty="0"/>
              <a:t>b</a:t>
            </a:r>
            <a:r>
              <a:rPr lang="en-US" dirty="0" smtClean="0"/>
              <a:t>aptize” hyssop in blood</a:t>
            </a:r>
            <a:r>
              <a:rPr lang="is-IS" dirty="0" smtClean="0"/>
              <a:t>… for doorposts)</a:t>
            </a:r>
            <a:endParaRPr lang="en-US" dirty="0" smtClean="0"/>
          </a:p>
          <a:p>
            <a:r>
              <a:rPr lang="en-US" dirty="0" smtClean="0"/>
              <a:t>Lev 4:6, 17; 9:9 (priests “baptize” finger and sprinkle blood on altar)</a:t>
            </a:r>
          </a:p>
          <a:p>
            <a:r>
              <a:rPr lang="en-US" dirty="0" smtClean="0"/>
              <a:t>Lev 11:32 (“baptize” a ritual dish to purify it)</a:t>
            </a:r>
          </a:p>
          <a:p>
            <a:r>
              <a:rPr lang="en-US" dirty="0" smtClean="0"/>
              <a:t>Lev 14 (“Baptize” hyssop, scarlet string, and living bird in the blood of a slain bird for cleansing Leprosy) </a:t>
            </a:r>
          </a:p>
          <a:p>
            <a:r>
              <a:rPr lang="en-US" dirty="0" smtClean="0"/>
              <a:t>Josh 3:15 (the priests carrying ark across </a:t>
            </a:r>
            <a:r>
              <a:rPr lang="en-US" dirty="0"/>
              <a:t>J</a:t>
            </a:r>
            <a:r>
              <a:rPr lang="en-US" dirty="0" smtClean="0"/>
              <a:t>ordan “baptized” foot)</a:t>
            </a:r>
          </a:p>
          <a:p>
            <a:r>
              <a:rPr lang="en-US" dirty="0" smtClean="0"/>
              <a:t>2 Kings 5:14 (</a:t>
            </a:r>
            <a:r>
              <a:rPr lang="en-US" dirty="0" err="1" smtClean="0"/>
              <a:t>Namaan</a:t>
            </a:r>
            <a:r>
              <a:rPr lang="en-US" dirty="0" smtClean="0"/>
              <a:t> “baptized” 7 times in Jordan River)</a:t>
            </a:r>
          </a:p>
        </p:txBody>
      </p:sp>
    </p:spTree>
    <p:extLst>
      <p:ext uri="{BB962C8B-B14F-4D97-AF65-F5344CB8AC3E}">
        <p14:creationId xmlns:p14="http://schemas.microsoft.com/office/powerpoint/2010/main" val="113084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 Uses of “Baptism/Baptize/Dip”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Narrative Literature Categories: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John’s Baptism (Matthew 3; Mark 1; Luke 3; 7:29 John 1; Acts 1:5; Mark 11:27-33; Acts 10:37; 13:24)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Baptisms of New Believers of the gospel in Acts (Acts 2:38-41; 8:12-16, 36-40; 9:18; 10:44-48; 16:15, 33;18:8)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Jesus’s Baptism/Death(Mark 10:38-40; Luke 12:49-50)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Jesus’s Baptizing during earthly ministry (John 3:22-4:2)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</a:t>
            </a:r>
            <a:r>
              <a:rPr lang="en-US" dirty="0" smtClean="0"/>
              <a:t>urification of Vessels (Mark 7:4; Luke 11:38; </a:t>
            </a:r>
            <a:r>
              <a:rPr lang="en-US" dirty="0" err="1" smtClean="0"/>
              <a:t>Heb</a:t>
            </a:r>
            <a:r>
              <a:rPr lang="en-US" dirty="0" smtClean="0"/>
              <a:t> 6:2; 9:1-19)</a:t>
            </a:r>
          </a:p>
        </p:txBody>
      </p:sp>
    </p:spTree>
    <p:extLst>
      <p:ext uri="{BB962C8B-B14F-4D97-AF65-F5344CB8AC3E}">
        <p14:creationId xmlns:p14="http://schemas.microsoft.com/office/powerpoint/2010/main" val="116213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 Uses of “Baptism/Baptize/Dip”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Epistolary Literature Categories: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Buried with Christ in Baptism (Romans 6:3; Col 2:12)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One Baptism (1 </a:t>
            </a:r>
            <a:r>
              <a:rPr lang="en-US" dirty="0" err="1" smtClean="0"/>
              <a:t>Cor</a:t>
            </a:r>
            <a:r>
              <a:rPr lang="en-US" dirty="0" smtClean="0"/>
              <a:t> 12:13; Gal 3:27; </a:t>
            </a:r>
            <a:r>
              <a:rPr lang="en-US" dirty="0" err="1" smtClean="0"/>
              <a:t>Eph</a:t>
            </a:r>
            <a:r>
              <a:rPr lang="en-US" dirty="0" smtClean="0"/>
              <a:t> 4:5)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Christ’s Robe (Rev 19:13)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67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“Problem” Passages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 16:16 (“He who has been baptized shall be saved”)</a:t>
            </a:r>
          </a:p>
          <a:p>
            <a:r>
              <a:rPr lang="en-US" dirty="0" smtClean="0"/>
              <a:t>Acts 18:25-19:5 (Apollos’s Converts)</a:t>
            </a:r>
          </a:p>
          <a:p>
            <a:r>
              <a:rPr lang="en-US" dirty="0" smtClean="0"/>
              <a:t>1 Pet 3:21 (“Baptism now saves you”)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en-US" dirty="0" err="1" smtClean="0">
                <a:solidFill>
                  <a:srgbClr val="FF0000"/>
                </a:solidFill>
              </a:rPr>
              <a:t>Cor</a:t>
            </a:r>
            <a:r>
              <a:rPr lang="en-US" dirty="0" smtClean="0">
                <a:solidFill>
                  <a:srgbClr val="FF0000"/>
                </a:solidFill>
              </a:rPr>
              <a:t> 1:10-17; 12:13; 15:29 (Baptism into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oses? For the dead?)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54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13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Throughout the Story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“dipped” in blood (Joseph’s coat, fingers, hyssop branches, Christ’s Robe)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Dip to wash (metaphorically or literally?)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John’s Baptism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“of repentance for the forgiveness of sins” (Mark 1:4; Matt 3:6; Acts 19:4)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 “to reveal the Christ to Israel” (John 1:31; Acts 19:4) </a:t>
            </a:r>
          </a:p>
        </p:txBody>
      </p:sp>
    </p:spTree>
    <p:extLst>
      <p:ext uri="{BB962C8B-B14F-4D97-AF65-F5344CB8AC3E}">
        <p14:creationId xmlns:p14="http://schemas.microsoft.com/office/powerpoint/2010/main" val="15993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13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Jesus’s (Christian) Baptism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“In the name of the Father, the Son, and of the Holy Spirit” (Matthew 28:18)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“Buried with Christ in baptism” (Col 2:12; Rom 6:3)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Baptism of the Spirit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Done by Jesus (Matt 3:11, Acts 1:5)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One baptism for all believers (1 </a:t>
            </a:r>
            <a:r>
              <a:rPr lang="en-US" dirty="0" err="1" smtClean="0"/>
              <a:t>Cor</a:t>
            </a:r>
            <a:r>
              <a:rPr lang="en-US" dirty="0" smtClean="0"/>
              <a:t> 12:13)</a:t>
            </a:r>
          </a:p>
        </p:txBody>
      </p:sp>
    </p:spTree>
    <p:extLst>
      <p:ext uri="{BB962C8B-B14F-4D97-AF65-F5344CB8AC3E}">
        <p14:creationId xmlns:p14="http://schemas.microsoft.com/office/powerpoint/2010/main" val="12148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Denominational Debates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Roman </a:t>
            </a:r>
            <a:r>
              <a:rPr lang="en-US" dirty="0" smtClean="0"/>
              <a:t>Catholic</a:t>
            </a:r>
          </a:p>
          <a:p>
            <a:pPr lvl="1"/>
            <a:r>
              <a:rPr lang="en-US" dirty="0" smtClean="0"/>
              <a:t>one of the seven sacraments</a:t>
            </a:r>
          </a:p>
          <a:p>
            <a:pPr lvl="1"/>
            <a:r>
              <a:rPr lang="en-US" dirty="0" smtClean="0"/>
              <a:t>“by the very fact of the action being performed” </a:t>
            </a:r>
          </a:p>
          <a:p>
            <a:pPr lvl="1"/>
            <a:r>
              <a:rPr lang="en-US" dirty="0" smtClean="0"/>
              <a:t>“If anyone says that the sacraments of the new law grace is not conferred </a:t>
            </a:r>
            <a:r>
              <a:rPr lang="en-US" i="1" dirty="0" smtClean="0"/>
              <a:t>ex </a:t>
            </a:r>
            <a:r>
              <a:rPr lang="en-US" i="1" dirty="0" err="1" smtClean="0"/>
              <a:t>opere</a:t>
            </a:r>
            <a:r>
              <a:rPr lang="en-US" i="1" dirty="0" smtClean="0"/>
              <a:t> </a:t>
            </a:r>
            <a:r>
              <a:rPr lang="en-US" i="1" dirty="0" err="1" smtClean="0"/>
              <a:t>operato</a:t>
            </a:r>
            <a:r>
              <a:rPr lang="en-US" dirty="0" smtClean="0"/>
              <a:t> but that faith alone in the divine promise is sufficient to obtain grace, let him be anathema.” – Council of Trent</a:t>
            </a:r>
          </a:p>
          <a:p>
            <a:pPr lvl="1"/>
            <a:r>
              <a:rPr lang="en-US" dirty="0" smtClean="0"/>
              <a:t>“</a:t>
            </a:r>
            <a:r>
              <a:rPr lang="en-US" u="sng" dirty="0" smtClean="0"/>
              <a:t>Celebrated worthily in faith</a:t>
            </a:r>
            <a:r>
              <a:rPr lang="en-US" dirty="0" smtClean="0"/>
              <a:t>, the sacraments confer the grace that they signify” – Catechism of the Catholic Church</a:t>
            </a:r>
          </a:p>
          <a:p>
            <a:pPr lvl="1"/>
            <a:r>
              <a:rPr lang="en-US" dirty="0" smtClean="0"/>
              <a:t>adult baptism vs infant baptism</a:t>
            </a:r>
          </a:p>
          <a:p>
            <a:pPr lvl="1"/>
            <a:r>
              <a:rPr lang="en-US" dirty="0" smtClean="0"/>
              <a:t>Baptism is necessary for salvation, though there are exceptions made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0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</Template>
  <TotalTime>2520</TotalTime>
  <Words>965</Words>
  <Application>Microsoft Macintosh PowerPoint</Application>
  <PresentationFormat>Widescreen</PresentationFormat>
  <Paragraphs>119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Calibri</vt:lpstr>
      <vt:lpstr>Arial</vt:lpstr>
      <vt:lpstr>Office Theme</vt:lpstr>
      <vt:lpstr>Baptism Pt. 3</vt:lpstr>
      <vt:lpstr>Outline</vt:lpstr>
      <vt:lpstr>OT Uses of “Baptism/Baptize/Dip”</vt:lpstr>
      <vt:lpstr>NT Uses of “Baptism/Baptize/Dip” </vt:lpstr>
      <vt:lpstr>NT Uses of “Baptism/Baptize/Dip” </vt:lpstr>
      <vt:lpstr>“Problem” Passages</vt:lpstr>
      <vt:lpstr>Summary</vt:lpstr>
      <vt:lpstr>Summary</vt:lpstr>
      <vt:lpstr>Denominational Debates</vt:lpstr>
      <vt:lpstr>Denominational Debates</vt:lpstr>
      <vt:lpstr>Denominational Debates</vt:lpstr>
      <vt:lpstr>Denominational Debates</vt:lpstr>
      <vt:lpstr>Nitty Gritty</vt:lpstr>
      <vt:lpstr>Nitty Gritty</vt:lpstr>
      <vt:lpstr>Nitty Gritty</vt:lpstr>
      <vt:lpstr>Nitty Gritty</vt:lpstr>
      <vt:lpstr>Nitty Gritty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Baptism</dc:title>
  <dc:creator>meeeeeeewith7es@gmail.com</dc:creator>
  <cp:lastModifiedBy>meeeeeeewith7es@gmail.com</cp:lastModifiedBy>
  <cp:revision>21</cp:revision>
  <dcterms:created xsi:type="dcterms:W3CDTF">2018-08-25T22:40:54Z</dcterms:created>
  <dcterms:modified xsi:type="dcterms:W3CDTF">2018-09-16T22:52:09Z</dcterms:modified>
</cp:coreProperties>
</file>