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2" r:id="rId4"/>
    <p:sldId id="263" r:id="rId5"/>
    <p:sldId id="258" r:id="rId6"/>
    <p:sldId id="259" r:id="rId7"/>
    <p:sldId id="267" r:id="rId8"/>
    <p:sldId id="268" r:id="rId9"/>
    <p:sldId id="260" r:id="rId10"/>
    <p:sldId id="270" r:id="rId11"/>
    <p:sldId id="265" r:id="rId12"/>
    <p:sldId id="264" r:id="rId13"/>
    <p:sldId id="266"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309"/>
    <p:restoredTop sz="94649"/>
  </p:normalViewPr>
  <p:slideViewPr>
    <p:cSldViewPr snapToGrid="0" snapToObjects="1">
      <p:cViewPr varScale="1">
        <p:scale>
          <a:sx n="81" d="100"/>
          <a:sy n="81" d="100"/>
        </p:scale>
        <p:origin x="200"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C3C18-57E3-2A43-A354-FA3C943C0DD1}" type="datetimeFigureOut">
              <a:rPr lang="en-US" smtClean="0"/>
              <a:t>9/30/18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9DDC0-9D66-0943-947E-D2C89DF57B54}" type="slidenum">
              <a:rPr lang="en-US" smtClean="0"/>
              <a:t>‹#›</a:t>
            </a:fld>
            <a:endParaRPr lang="en-US"/>
          </a:p>
        </p:txBody>
      </p:sp>
    </p:spTree>
    <p:extLst>
      <p:ext uri="{BB962C8B-B14F-4D97-AF65-F5344CB8AC3E}">
        <p14:creationId xmlns:p14="http://schemas.microsoft.com/office/powerpoint/2010/main" val="971392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AC6885-FF86-4C44-ABA4-58B75D4F8CC8}" type="datetimeFigureOut">
              <a:rPr lang="en-US" smtClean="0"/>
              <a:t>9/30/18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04B9A-8977-8644-8DDA-2A459EF7B6D2}" type="slidenum">
              <a:rPr lang="en-US" smtClean="0"/>
              <a:t>‹#›</a:t>
            </a:fld>
            <a:endParaRPr lang="en-US"/>
          </a:p>
        </p:txBody>
      </p:sp>
    </p:spTree>
    <p:extLst>
      <p:ext uri="{BB962C8B-B14F-4D97-AF65-F5344CB8AC3E}">
        <p14:creationId xmlns:p14="http://schemas.microsoft.com/office/powerpoint/2010/main" val="149615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C6885-FF86-4C44-ABA4-58B75D4F8CC8}" type="datetimeFigureOut">
              <a:rPr lang="en-US" smtClean="0"/>
              <a:t>9/30/18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04B9A-8977-8644-8DDA-2A459EF7B6D2}" type="slidenum">
              <a:rPr lang="en-US" smtClean="0"/>
              <a:t>‹#›</a:t>
            </a:fld>
            <a:endParaRPr lang="en-US"/>
          </a:p>
        </p:txBody>
      </p:sp>
    </p:spTree>
    <p:extLst>
      <p:ext uri="{BB962C8B-B14F-4D97-AF65-F5344CB8AC3E}">
        <p14:creationId xmlns:p14="http://schemas.microsoft.com/office/powerpoint/2010/main" val="186545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C6885-FF86-4C44-ABA4-58B75D4F8CC8}" type="datetimeFigureOut">
              <a:rPr lang="en-US" smtClean="0"/>
              <a:t>9/30/18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04B9A-8977-8644-8DDA-2A459EF7B6D2}" type="slidenum">
              <a:rPr lang="en-US" smtClean="0"/>
              <a:t>‹#›</a:t>
            </a:fld>
            <a:endParaRPr lang="en-US"/>
          </a:p>
        </p:txBody>
      </p:sp>
    </p:spTree>
    <p:extLst>
      <p:ext uri="{BB962C8B-B14F-4D97-AF65-F5344CB8AC3E}">
        <p14:creationId xmlns:p14="http://schemas.microsoft.com/office/powerpoint/2010/main" val="208698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C6885-FF86-4C44-ABA4-58B75D4F8CC8}" type="datetimeFigureOut">
              <a:rPr lang="en-US" smtClean="0"/>
              <a:t>9/30/18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04B9A-8977-8644-8DDA-2A459EF7B6D2}" type="slidenum">
              <a:rPr lang="en-US" smtClean="0"/>
              <a:t>‹#›</a:t>
            </a:fld>
            <a:endParaRPr lang="en-US"/>
          </a:p>
        </p:txBody>
      </p:sp>
    </p:spTree>
    <p:extLst>
      <p:ext uri="{BB962C8B-B14F-4D97-AF65-F5344CB8AC3E}">
        <p14:creationId xmlns:p14="http://schemas.microsoft.com/office/powerpoint/2010/main" val="105096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AC6885-FF86-4C44-ABA4-58B75D4F8CC8}" type="datetimeFigureOut">
              <a:rPr lang="en-US" smtClean="0"/>
              <a:t>9/30/18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04B9A-8977-8644-8DDA-2A459EF7B6D2}" type="slidenum">
              <a:rPr lang="en-US" smtClean="0"/>
              <a:t>‹#›</a:t>
            </a:fld>
            <a:endParaRPr lang="en-US"/>
          </a:p>
        </p:txBody>
      </p:sp>
    </p:spTree>
    <p:extLst>
      <p:ext uri="{BB962C8B-B14F-4D97-AF65-F5344CB8AC3E}">
        <p14:creationId xmlns:p14="http://schemas.microsoft.com/office/powerpoint/2010/main" val="47248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AC6885-FF86-4C44-ABA4-58B75D4F8CC8}" type="datetimeFigureOut">
              <a:rPr lang="en-US" smtClean="0"/>
              <a:t>9/30/18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04B9A-8977-8644-8DDA-2A459EF7B6D2}" type="slidenum">
              <a:rPr lang="en-US" smtClean="0"/>
              <a:t>‹#›</a:t>
            </a:fld>
            <a:endParaRPr lang="en-US"/>
          </a:p>
        </p:txBody>
      </p:sp>
    </p:spTree>
    <p:extLst>
      <p:ext uri="{BB962C8B-B14F-4D97-AF65-F5344CB8AC3E}">
        <p14:creationId xmlns:p14="http://schemas.microsoft.com/office/powerpoint/2010/main" val="173103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AC6885-FF86-4C44-ABA4-58B75D4F8CC8}" type="datetimeFigureOut">
              <a:rPr lang="en-US" smtClean="0"/>
              <a:t>9/30/18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104B9A-8977-8644-8DDA-2A459EF7B6D2}" type="slidenum">
              <a:rPr lang="en-US" smtClean="0"/>
              <a:t>‹#›</a:t>
            </a:fld>
            <a:endParaRPr lang="en-US"/>
          </a:p>
        </p:txBody>
      </p:sp>
    </p:spTree>
    <p:extLst>
      <p:ext uri="{BB962C8B-B14F-4D97-AF65-F5344CB8AC3E}">
        <p14:creationId xmlns:p14="http://schemas.microsoft.com/office/powerpoint/2010/main" val="1625641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AC6885-FF86-4C44-ABA4-58B75D4F8CC8}" type="datetimeFigureOut">
              <a:rPr lang="en-US" smtClean="0"/>
              <a:t>9/30/18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104B9A-8977-8644-8DDA-2A459EF7B6D2}" type="slidenum">
              <a:rPr lang="en-US" smtClean="0"/>
              <a:t>‹#›</a:t>
            </a:fld>
            <a:endParaRPr lang="en-US"/>
          </a:p>
        </p:txBody>
      </p:sp>
    </p:spTree>
    <p:extLst>
      <p:ext uri="{BB962C8B-B14F-4D97-AF65-F5344CB8AC3E}">
        <p14:creationId xmlns:p14="http://schemas.microsoft.com/office/powerpoint/2010/main" val="187440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C6885-FF86-4C44-ABA4-58B75D4F8CC8}" type="datetimeFigureOut">
              <a:rPr lang="en-US" smtClean="0"/>
              <a:t>9/30/18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104B9A-8977-8644-8DDA-2A459EF7B6D2}" type="slidenum">
              <a:rPr lang="en-US" smtClean="0"/>
              <a:t>‹#›</a:t>
            </a:fld>
            <a:endParaRPr lang="en-US"/>
          </a:p>
        </p:txBody>
      </p:sp>
    </p:spTree>
    <p:extLst>
      <p:ext uri="{BB962C8B-B14F-4D97-AF65-F5344CB8AC3E}">
        <p14:creationId xmlns:p14="http://schemas.microsoft.com/office/powerpoint/2010/main" val="1699183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C6885-FF86-4C44-ABA4-58B75D4F8CC8}" type="datetimeFigureOut">
              <a:rPr lang="en-US" smtClean="0"/>
              <a:t>9/30/18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04B9A-8977-8644-8DDA-2A459EF7B6D2}" type="slidenum">
              <a:rPr lang="en-US" smtClean="0"/>
              <a:t>‹#›</a:t>
            </a:fld>
            <a:endParaRPr lang="en-US"/>
          </a:p>
        </p:txBody>
      </p:sp>
    </p:spTree>
    <p:extLst>
      <p:ext uri="{BB962C8B-B14F-4D97-AF65-F5344CB8AC3E}">
        <p14:creationId xmlns:p14="http://schemas.microsoft.com/office/powerpoint/2010/main" val="94359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C6885-FF86-4C44-ABA4-58B75D4F8CC8}" type="datetimeFigureOut">
              <a:rPr lang="en-US" smtClean="0"/>
              <a:t>9/30/18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04B9A-8977-8644-8DDA-2A459EF7B6D2}" type="slidenum">
              <a:rPr lang="en-US" smtClean="0"/>
              <a:t>‹#›</a:t>
            </a:fld>
            <a:endParaRPr lang="en-US"/>
          </a:p>
        </p:txBody>
      </p:sp>
    </p:spTree>
    <p:extLst>
      <p:ext uri="{BB962C8B-B14F-4D97-AF65-F5344CB8AC3E}">
        <p14:creationId xmlns:p14="http://schemas.microsoft.com/office/powerpoint/2010/main" val="20185716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29000" contrast="5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C6885-FF86-4C44-ABA4-58B75D4F8CC8}" type="datetimeFigureOut">
              <a:rPr lang="en-US" smtClean="0"/>
              <a:t>9/30/18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04B9A-8977-8644-8DDA-2A459EF7B6D2}" type="slidenum">
              <a:rPr lang="en-US" smtClean="0"/>
              <a:t>‹#›</a:t>
            </a:fld>
            <a:endParaRPr lang="en-US"/>
          </a:p>
        </p:txBody>
      </p:sp>
    </p:spTree>
    <p:extLst>
      <p:ext uri="{BB962C8B-B14F-4D97-AF65-F5344CB8AC3E}">
        <p14:creationId xmlns:p14="http://schemas.microsoft.com/office/powerpoint/2010/main" val="926955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Iowan Old Style Roman" charset="0"/>
          <a:ea typeface="Iowan Old Style Roman" charset="0"/>
          <a:cs typeface="Iowan Old Style Roman" charset="0"/>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bg1"/>
          </a:solidFill>
          <a:latin typeface="Iowan Old Style Roman" charset="0"/>
          <a:ea typeface="Iowan Old Style Roman" charset="0"/>
          <a:cs typeface="Iowan Old Style Roman" charset="0"/>
        </a:defRPr>
      </a:lvl1pPr>
      <a:lvl2pPr marL="685800" indent="-228600" algn="l" defTabSz="914400" rtl="0" eaLnBrk="1" latinLnBrk="0" hangingPunct="1">
        <a:lnSpc>
          <a:spcPct val="90000"/>
        </a:lnSpc>
        <a:spcBef>
          <a:spcPts val="500"/>
        </a:spcBef>
        <a:buFont typeface="Arial"/>
        <a:buChar char="•"/>
        <a:defRPr sz="3000" kern="1200">
          <a:solidFill>
            <a:schemeClr val="bg1"/>
          </a:solidFill>
          <a:latin typeface="Iowan Old Style Roman" charset="0"/>
          <a:ea typeface="Iowan Old Style Roman" charset="0"/>
          <a:cs typeface="Iowan Old Style Roman" charset="0"/>
        </a:defRPr>
      </a:lvl2pPr>
      <a:lvl3pPr marL="1143000" indent="-228600" algn="l" defTabSz="914400" rtl="0" eaLnBrk="1" latinLnBrk="0" hangingPunct="1">
        <a:lnSpc>
          <a:spcPct val="90000"/>
        </a:lnSpc>
        <a:spcBef>
          <a:spcPts val="500"/>
        </a:spcBef>
        <a:buFont typeface="Arial"/>
        <a:buChar char="•"/>
        <a:defRPr sz="3000" kern="1200">
          <a:solidFill>
            <a:schemeClr val="bg1"/>
          </a:solidFill>
          <a:latin typeface="Iowan Old Style Roman" charset="0"/>
          <a:ea typeface="Iowan Old Style Roman" charset="0"/>
          <a:cs typeface="Iowan Old Style Roman" charset="0"/>
        </a:defRPr>
      </a:lvl3pPr>
      <a:lvl4pPr marL="1600200" indent="-228600" algn="l" defTabSz="914400" rtl="0" eaLnBrk="1" latinLnBrk="0" hangingPunct="1">
        <a:lnSpc>
          <a:spcPct val="90000"/>
        </a:lnSpc>
        <a:spcBef>
          <a:spcPts val="500"/>
        </a:spcBef>
        <a:buFont typeface="Arial"/>
        <a:buChar char="•"/>
        <a:defRPr sz="2400" kern="1200">
          <a:solidFill>
            <a:schemeClr val="bg1"/>
          </a:solidFill>
          <a:latin typeface="Iowan Old Style Roman" charset="0"/>
          <a:ea typeface="Iowan Old Style Roman" charset="0"/>
          <a:cs typeface="Iowan Old Style Roman" charset="0"/>
        </a:defRPr>
      </a:lvl4pPr>
      <a:lvl5pPr marL="2057400" indent="-228600" algn="l" defTabSz="914400" rtl="0" eaLnBrk="1" latinLnBrk="0" hangingPunct="1">
        <a:lnSpc>
          <a:spcPct val="90000"/>
        </a:lnSpc>
        <a:spcBef>
          <a:spcPts val="500"/>
        </a:spcBef>
        <a:buFont typeface="Arial"/>
        <a:buChar char="•"/>
        <a:defRPr sz="2400" kern="1200">
          <a:solidFill>
            <a:schemeClr val="bg1"/>
          </a:solidFill>
          <a:latin typeface="Iowan Old Style Roman" charset="0"/>
          <a:ea typeface="Iowan Old Style Roman" charset="0"/>
          <a:cs typeface="Iowan Old Style Roman"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Apologetics Introduction</a:t>
            </a:r>
            <a:endParaRPr lang="en-US" dirty="0"/>
          </a:p>
        </p:txBody>
      </p:sp>
      <p:sp>
        <p:nvSpPr>
          <p:cNvPr id="3" name="Subtitle 2"/>
          <p:cNvSpPr>
            <a:spLocks noGrp="1"/>
          </p:cNvSpPr>
          <p:nvPr>
            <p:ph type="subTitle" idx="1"/>
          </p:nvPr>
        </p:nvSpPr>
        <p:spPr/>
        <p:txBody>
          <a:bodyPr/>
          <a:lstStyle/>
          <a:p>
            <a:r>
              <a:rPr lang="en-US" dirty="0" smtClean="0"/>
              <a:t>Worldviews, Truth, Why We Do Apologetics, and </a:t>
            </a:r>
            <a:r>
              <a:rPr lang="en-US" dirty="0" err="1" smtClean="0"/>
              <a:t>Presuppositionalism</a:t>
            </a:r>
            <a:r>
              <a:rPr lang="en-US" dirty="0" smtClean="0"/>
              <a:t> vs </a:t>
            </a:r>
            <a:r>
              <a:rPr lang="en-US" dirty="0" err="1" smtClean="0"/>
              <a:t>Evidentialism</a:t>
            </a:r>
            <a:endParaRPr lang="en-US" dirty="0"/>
          </a:p>
        </p:txBody>
      </p:sp>
      <p:sp>
        <p:nvSpPr>
          <p:cNvPr id="4" name="Rectangle 3"/>
          <p:cNvSpPr/>
          <p:nvPr/>
        </p:nvSpPr>
        <p:spPr>
          <a:xfrm>
            <a:off x="9509761" y="6112932"/>
            <a:ext cx="1937172" cy="74506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solidFill>
                  <a:schemeClr val="bg1"/>
                </a:solidFill>
              </a:rPr>
              <a:t>By Stephen </a:t>
            </a:r>
            <a:r>
              <a:rPr lang="en-US" sz="1400" dirty="0" err="1" smtClean="0">
                <a:solidFill>
                  <a:schemeClr val="bg1"/>
                </a:solidFill>
              </a:rPr>
              <a:t>Curto</a:t>
            </a:r>
            <a:endParaRPr lang="en-US" sz="1400" dirty="0" smtClean="0">
              <a:solidFill>
                <a:schemeClr val="bg1"/>
              </a:solidFill>
            </a:endParaRPr>
          </a:p>
          <a:p>
            <a:pPr algn="r"/>
            <a:r>
              <a:rPr lang="en-US" sz="1400" dirty="0" smtClean="0">
                <a:solidFill>
                  <a:schemeClr val="bg1"/>
                </a:solidFill>
              </a:rPr>
              <a:t>For </a:t>
            </a:r>
            <a:r>
              <a:rPr lang="en-US" sz="1400" dirty="0" err="1" smtClean="0">
                <a:solidFill>
                  <a:schemeClr val="bg1"/>
                </a:solidFill>
              </a:rPr>
              <a:t>Homegroup</a:t>
            </a:r>
            <a:endParaRPr lang="en-US" sz="1400" dirty="0" smtClean="0">
              <a:solidFill>
                <a:schemeClr val="bg1"/>
              </a:solidFill>
            </a:endParaRPr>
          </a:p>
          <a:p>
            <a:pPr algn="r"/>
            <a:r>
              <a:rPr lang="en-US" sz="1400" smtClean="0">
                <a:solidFill>
                  <a:schemeClr val="bg1"/>
                </a:solidFill>
              </a:rPr>
              <a:t>September 30, </a:t>
            </a:r>
            <a:r>
              <a:rPr lang="en-US" sz="1400" dirty="0" smtClean="0">
                <a:solidFill>
                  <a:schemeClr val="bg1"/>
                </a:solidFill>
              </a:rPr>
              <a:t>2018</a:t>
            </a:r>
            <a:endParaRPr lang="en-US" sz="1400" dirty="0">
              <a:solidFill>
                <a:schemeClr val="bg1"/>
              </a:solidFill>
            </a:endParaRPr>
          </a:p>
        </p:txBody>
      </p:sp>
      <p:pic>
        <p:nvPicPr>
          <p:cNvPr id="5" name="Picture 4" descr="logo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46933" y="6112933"/>
            <a:ext cx="745067"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346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Presuppositionalism</a:t>
            </a:r>
            <a:r>
              <a:rPr lang="en-US" dirty="0" smtClean="0"/>
              <a:t> vs </a:t>
            </a:r>
            <a:r>
              <a:rPr lang="en-US" dirty="0" err="1" smtClean="0"/>
              <a:t>Evidentialism</a:t>
            </a:r>
            <a:endParaRPr lang="en-US" dirty="0"/>
          </a:p>
        </p:txBody>
      </p:sp>
      <p:sp>
        <p:nvSpPr>
          <p:cNvPr id="3" name="Content Placeholder 2"/>
          <p:cNvSpPr>
            <a:spLocks noGrp="1"/>
          </p:cNvSpPr>
          <p:nvPr>
            <p:ph idx="1"/>
          </p:nvPr>
        </p:nvSpPr>
        <p:spPr>
          <a:xfrm>
            <a:off x="838200" y="1825624"/>
            <a:ext cx="10515600" cy="476091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u="sng" dirty="0" err="1" smtClean="0"/>
              <a:t>Presuppositionalism</a:t>
            </a:r>
            <a:endParaRPr lang="en-US" u="sng" dirty="0" smtClean="0"/>
          </a:p>
          <a:p>
            <a:pPr>
              <a:lnSpc>
                <a:spcPct val="100000"/>
              </a:lnSpc>
              <a:spcBef>
                <a:spcPts val="0"/>
              </a:spcBef>
            </a:pPr>
            <a:r>
              <a:rPr lang="en-US" dirty="0" smtClean="0"/>
              <a:t>the truth of Christianity can only be learned through divine revelation, </a:t>
            </a:r>
          </a:p>
          <a:p>
            <a:pPr lvl="1">
              <a:lnSpc>
                <a:spcPct val="100000"/>
              </a:lnSpc>
              <a:spcBef>
                <a:spcPts val="0"/>
              </a:spcBef>
            </a:pPr>
            <a:r>
              <a:rPr lang="en-US" dirty="0" smtClean="0"/>
              <a:t>therefore the central and ultimate criterion for truth and defense of Christianity is the word of God</a:t>
            </a:r>
          </a:p>
          <a:p>
            <a:pPr>
              <a:lnSpc>
                <a:spcPct val="100000"/>
              </a:lnSpc>
              <a:spcBef>
                <a:spcPts val="0"/>
              </a:spcBef>
            </a:pPr>
            <a:r>
              <a:rPr lang="en-US" dirty="0" smtClean="0"/>
              <a:t>All men know the truth of God and suppress it in unrighteousness, </a:t>
            </a:r>
          </a:p>
          <a:p>
            <a:pPr lvl="1">
              <a:lnSpc>
                <a:spcPct val="100000"/>
              </a:lnSpc>
              <a:spcBef>
                <a:spcPts val="0"/>
              </a:spcBef>
            </a:pPr>
            <a:r>
              <a:rPr lang="en-US" dirty="0" smtClean="0"/>
              <a:t>therefore it is incorrect to assume that even the “atheist” is fully committed to his claims (Rom 1)</a:t>
            </a:r>
          </a:p>
          <a:p>
            <a:pPr>
              <a:lnSpc>
                <a:spcPct val="100000"/>
              </a:lnSpc>
              <a:spcBef>
                <a:spcPts val="0"/>
              </a:spcBef>
            </a:pPr>
            <a:endParaRPr lang="en-US" dirty="0"/>
          </a:p>
        </p:txBody>
      </p:sp>
    </p:spTree>
    <p:extLst>
      <p:ext uri="{BB962C8B-B14F-4D97-AF65-F5344CB8AC3E}">
        <p14:creationId xmlns:p14="http://schemas.microsoft.com/office/powerpoint/2010/main" val="1533121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Presuppositionalism</a:t>
            </a:r>
            <a:r>
              <a:rPr lang="en-US" dirty="0" smtClean="0"/>
              <a:t> vs </a:t>
            </a:r>
            <a:r>
              <a:rPr lang="en-US" dirty="0" err="1" smtClean="0"/>
              <a:t>Evidentialism</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u="sng" dirty="0" err="1" smtClean="0"/>
              <a:t>Presuppositionalism</a:t>
            </a:r>
            <a:endParaRPr lang="en-US" u="sng" dirty="0" smtClean="0"/>
          </a:p>
          <a:p>
            <a:pPr>
              <a:lnSpc>
                <a:spcPct val="100000"/>
              </a:lnSpc>
              <a:spcBef>
                <a:spcPts val="0"/>
              </a:spcBef>
            </a:pPr>
            <a:r>
              <a:rPr lang="en-US" dirty="0" smtClean="0"/>
              <a:t>Jude 3</a:t>
            </a:r>
          </a:p>
          <a:p>
            <a:pPr>
              <a:lnSpc>
                <a:spcPct val="100000"/>
              </a:lnSpc>
              <a:spcBef>
                <a:spcPts val="0"/>
              </a:spcBef>
            </a:pPr>
            <a:r>
              <a:rPr lang="en-US" dirty="0" smtClean="0"/>
              <a:t>1 Corinthians 1:18-25</a:t>
            </a:r>
          </a:p>
          <a:p>
            <a:pPr>
              <a:lnSpc>
                <a:spcPct val="100000"/>
              </a:lnSpc>
              <a:spcBef>
                <a:spcPts val="0"/>
              </a:spcBef>
            </a:pPr>
            <a:r>
              <a:rPr lang="en-US" dirty="0" smtClean="0"/>
              <a:t>Leading </a:t>
            </a:r>
            <a:r>
              <a:rPr lang="en-US" dirty="0" err="1" smtClean="0"/>
              <a:t>Presuppositional</a:t>
            </a:r>
            <a:r>
              <a:rPr lang="en-US" dirty="0" smtClean="0"/>
              <a:t> Apologists:</a:t>
            </a:r>
          </a:p>
          <a:p>
            <a:pPr lvl="1">
              <a:lnSpc>
                <a:spcPct val="100000"/>
              </a:lnSpc>
              <a:spcBef>
                <a:spcPts val="0"/>
              </a:spcBef>
            </a:pPr>
            <a:r>
              <a:rPr lang="en-US" dirty="0" smtClean="0"/>
              <a:t>Cornelius Van </a:t>
            </a:r>
            <a:r>
              <a:rPr lang="en-US" dirty="0" err="1" smtClean="0"/>
              <a:t>Til</a:t>
            </a:r>
            <a:r>
              <a:rPr lang="en-US" dirty="0" smtClean="0"/>
              <a:t>, John Frame,                                     Vern Poythress, James White,                                Abraham Kuyper</a:t>
            </a:r>
          </a:p>
          <a:p>
            <a:pPr>
              <a:lnSpc>
                <a:spcPct val="100000"/>
              </a:lnSpc>
              <a:spcBef>
                <a:spcPts val="0"/>
              </a:spcBef>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001" y="3430588"/>
            <a:ext cx="4317999" cy="3427412"/>
          </a:xfrm>
          <a:prstGeom prst="rect">
            <a:avLst/>
          </a:prstGeom>
        </p:spPr>
      </p:pic>
    </p:spTree>
    <p:extLst>
      <p:ext uri="{BB962C8B-B14F-4D97-AF65-F5344CB8AC3E}">
        <p14:creationId xmlns:p14="http://schemas.microsoft.com/office/powerpoint/2010/main" val="1185652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Presuppositionalism</a:t>
            </a:r>
            <a:r>
              <a:rPr lang="en-US" dirty="0" smtClean="0"/>
              <a:t> vs </a:t>
            </a:r>
            <a:r>
              <a:rPr lang="en-US" dirty="0" err="1" smtClean="0"/>
              <a:t>Evidentialism</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u="sng" dirty="0" err="1" smtClean="0"/>
              <a:t>Evidentialism</a:t>
            </a:r>
            <a:r>
              <a:rPr lang="en-US" u="sng" dirty="0" smtClean="0"/>
              <a:t> (or Classical/Traditional Apologetics)</a:t>
            </a:r>
          </a:p>
          <a:p>
            <a:pPr>
              <a:lnSpc>
                <a:spcPct val="100000"/>
              </a:lnSpc>
              <a:spcBef>
                <a:spcPts val="0"/>
              </a:spcBef>
            </a:pPr>
            <a:r>
              <a:rPr lang="en-US" dirty="0" smtClean="0"/>
              <a:t>in arguing for any truth claim the Christian should argue in an unbiased, neutral, way that makes no religious assumptions</a:t>
            </a:r>
          </a:p>
          <a:p>
            <a:pPr>
              <a:lnSpc>
                <a:spcPct val="100000"/>
              </a:lnSpc>
              <a:spcBef>
                <a:spcPts val="0"/>
              </a:spcBef>
            </a:pPr>
            <a:r>
              <a:rPr lang="en-US" dirty="0" smtClean="0"/>
              <a:t>The criteria used for arguing must be those which the unbeliever accepts (logic, facts, experience, reason)</a:t>
            </a:r>
          </a:p>
          <a:p>
            <a:pPr>
              <a:lnSpc>
                <a:spcPct val="100000"/>
              </a:lnSpc>
              <a:spcBef>
                <a:spcPts val="0"/>
              </a:spcBef>
            </a:pPr>
            <a:r>
              <a:rPr lang="en-US" dirty="0" smtClean="0"/>
              <a:t>The Bible is not used as evidence until after it has been “proved” reliable</a:t>
            </a:r>
          </a:p>
          <a:p>
            <a:pPr>
              <a:lnSpc>
                <a:spcPct val="100000"/>
              </a:lnSpc>
              <a:spcBef>
                <a:spcPts val="0"/>
              </a:spcBef>
            </a:pPr>
            <a:endParaRPr lang="en-US" dirty="0"/>
          </a:p>
        </p:txBody>
      </p:sp>
    </p:spTree>
    <p:extLst>
      <p:ext uri="{BB962C8B-B14F-4D97-AF65-F5344CB8AC3E}">
        <p14:creationId xmlns:p14="http://schemas.microsoft.com/office/powerpoint/2010/main" val="2092956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Presuppositionalism</a:t>
            </a:r>
            <a:r>
              <a:rPr lang="en-US" dirty="0" smtClean="0"/>
              <a:t> vs </a:t>
            </a:r>
            <a:r>
              <a:rPr lang="en-US" dirty="0" err="1" smtClean="0"/>
              <a:t>Evidentialism</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u="sng" dirty="0" err="1" smtClean="0"/>
              <a:t>Evidentialism</a:t>
            </a:r>
            <a:r>
              <a:rPr lang="en-US" u="sng" dirty="0" smtClean="0"/>
              <a:t> (or Classical/Traditional Apologetics)</a:t>
            </a:r>
          </a:p>
          <a:p>
            <a:pPr>
              <a:lnSpc>
                <a:spcPct val="100000"/>
              </a:lnSpc>
              <a:spcBef>
                <a:spcPts val="0"/>
              </a:spcBef>
            </a:pPr>
            <a:r>
              <a:rPr lang="en-US" dirty="0" smtClean="0"/>
              <a:t>Leading Classical Apologists</a:t>
            </a:r>
          </a:p>
          <a:p>
            <a:pPr lvl="1">
              <a:lnSpc>
                <a:spcPct val="100000"/>
              </a:lnSpc>
              <a:spcBef>
                <a:spcPts val="0"/>
              </a:spcBef>
            </a:pPr>
            <a:r>
              <a:rPr lang="en-US" dirty="0" smtClean="0"/>
              <a:t>Justin Martyr, Thomas Aquinas, St. Augustine, Norman Geisler, William Lane Craig, C. S. Lewis</a:t>
            </a:r>
          </a:p>
        </p:txBody>
      </p:sp>
    </p:spTree>
    <p:extLst>
      <p:ext uri="{BB962C8B-B14F-4D97-AF65-F5344CB8AC3E}">
        <p14:creationId xmlns:p14="http://schemas.microsoft.com/office/powerpoint/2010/main" val="39318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0827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Worldviews</a:t>
            </a:r>
            <a:endParaRPr lang="en-US" dirty="0"/>
          </a:p>
        </p:txBody>
      </p:sp>
      <p:sp>
        <p:nvSpPr>
          <p:cNvPr id="3" name="Content Placeholder 2"/>
          <p:cNvSpPr>
            <a:spLocks noGrp="1"/>
          </p:cNvSpPr>
          <p:nvPr>
            <p:ph idx="1"/>
          </p:nvPr>
        </p:nvSpPr>
        <p:spPr/>
        <p:txBody>
          <a:bodyPr>
            <a:normAutofit/>
          </a:bodyPr>
          <a:lstStyle/>
          <a:p>
            <a:r>
              <a:rPr lang="en-US" dirty="0" smtClean="0"/>
              <a:t>What is a worldview?</a:t>
            </a:r>
          </a:p>
          <a:p>
            <a:pPr lvl="1"/>
            <a:r>
              <a:rPr lang="en-US" dirty="0"/>
              <a:t>“A worldview is simply the total of our beliefs about the world, the ‘big picture’ that directs our daily decisions and actions.”-Chuck Colson &amp; Nancy </a:t>
            </a:r>
            <a:r>
              <a:rPr lang="en-US" dirty="0" err="1"/>
              <a:t>Pearcey</a:t>
            </a:r>
            <a:r>
              <a:rPr lang="en-US" dirty="0"/>
              <a:t>, How Now Shall We Live?</a:t>
            </a:r>
          </a:p>
          <a:p>
            <a:pPr lvl="1"/>
            <a:r>
              <a:rPr lang="en-US" dirty="0"/>
              <a:t>“A habituated way of seeing and doing.” -Paul Shockley</a:t>
            </a:r>
          </a:p>
          <a:p>
            <a:pPr lvl="1"/>
            <a:r>
              <a:rPr lang="en-US" dirty="0"/>
              <a:t>core beliefs that determine how we </a:t>
            </a:r>
            <a:r>
              <a:rPr lang="en-US" dirty="0" smtClean="0"/>
              <a:t>live</a:t>
            </a:r>
          </a:p>
          <a:p>
            <a:r>
              <a:rPr lang="en-US" dirty="0" smtClean="0"/>
              <a:t>Who has a worldview?</a:t>
            </a:r>
          </a:p>
          <a:p>
            <a:r>
              <a:rPr lang="en-US" dirty="0" smtClean="0"/>
              <a:t>What are the components of any worldview? </a:t>
            </a:r>
            <a:endParaRPr lang="en-US" dirty="0"/>
          </a:p>
        </p:txBody>
      </p:sp>
      <p:pic>
        <p:nvPicPr>
          <p:cNvPr id="1026" name="Picture 2" descr="https://i0.wp.com/freepngimages.com/wp-content/uploads/2016/02/tortoisesahell-glasses-transparent-background-image.png?fit=624%2C4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9475" y="-206426"/>
            <a:ext cx="4462462" cy="299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87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Worldviews</a:t>
            </a:r>
            <a:endParaRPr lang="en-US" dirty="0"/>
          </a:p>
        </p:txBody>
      </p:sp>
      <p:sp>
        <p:nvSpPr>
          <p:cNvPr id="3" name="Content Placeholder 2"/>
          <p:cNvSpPr>
            <a:spLocks noGrp="1"/>
          </p:cNvSpPr>
          <p:nvPr>
            <p:ph idx="1"/>
          </p:nvPr>
        </p:nvSpPr>
        <p:spPr/>
        <p:txBody>
          <a:bodyPr>
            <a:normAutofit/>
          </a:bodyPr>
          <a:lstStyle/>
          <a:p>
            <a:r>
              <a:rPr lang="en-US" dirty="0" smtClean="0"/>
              <a:t>What is a worldview?</a:t>
            </a:r>
          </a:p>
          <a:p>
            <a:r>
              <a:rPr lang="en-US" dirty="0" smtClean="0"/>
              <a:t>Who has a worldview?</a:t>
            </a:r>
          </a:p>
          <a:p>
            <a:pPr lvl="1"/>
            <a:r>
              <a:rPr lang="en-US" dirty="0" smtClean="0"/>
              <a:t>Everyone. No exceptions.</a:t>
            </a:r>
          </a:p>
          <a:p>
            <a:r>
              <a:rPr lang="en-US" dirty="0" smtClean="0"/>
              <a:t>What are the components of any worldview?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0951" y="465722"/>
            <a:ext cx="3903662" cy="2719806"/>
          </a:xfrm>
          <a:prstGeom prst="rect">
            <a:avLst/>
          </a:prstGeom>
        </p:spPr>
      </p:pic>
    </p:spTree>
    <p:extLst>
      <p:ext uri="{BB962C8B-B14F-4D97-AF65-F5344CB8AC3E}">
        <p14:creationId xmlns:p14="http://schemas.microsoft.com/office/powerpoint/2010/main" val="775420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Worldviews</a:t>
            </a:r>
            <a:endParaRPr lang="en-US" dirty="0"/>
          </a:p>
        </p:txBody>
      </p:sp>
      <p:sp>
        <p:nvSpPr>
          <p:cNvPr id="3" name="Content Placeholder 2"/>
          <p:cNvSpPr>
            <a:spLocks noGrp="1"/>
          </p:cNvSpPr>
          <p:nvPr>
            <p:ph idx="1"/>
          </p:nvPr>
        </p:nvSpPr>
        <p:spPr/>
        <p:txBody>
          <a:bodyPr>
            <a:normAutofit/>
          </a:bodyPr>
          <a:lstStyle/>
          <a:p>
            <a:r>
              <a:rPr lang="en-US" dirty="0" smtClean="0"/>
              <a:t>What is a worldview?</a:t>
            </a:r>
          </a:p>
          <a:p>
            <a:r>
              <a:rPr lang="en-US" dirty="0" smtClean="0"/>
              <a:t>Who has a worldview?</a:t>
            </a:r>
          </a:p>
          <a:p>
            <a:r>
              <a:rPr lang="en-US" dirty="0" smtClean="0"/>
              <a:t>What are the components of any worldview? </a:t>
            </a:r>
          </a:p>
          <a:p>
            <a:pPr lvl="1"/>
            <a:r>
              <a:rPr lang="en-US" dirty="0" smtClean="0"/>
              <a:t>View </a:t>
            </a:r>
            <a:r>
              <a:rPr lang="en-US" dirty="0"/>
              <a:t>of </a:t>
            </a:r>
            <a:r>
              <a:rPr lang="en-US" dirty="0" smtClean="0"/>
              <a:t>God, Truth, Reality, Knowledge, Ethics, Humanity, Evil</a:t>
            </a:r>
            <a:endParaRPr lang="en-US" dirty="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837" y="200025"/>
            <a:ext cx="2054622" cy="20546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9625" y="522288"/>
            <a:ext cx="2095500" cy="2667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299" y="4160726"/>
            <a:ext cx="6373407" cy="2582973"/>
          </a:xfrm>
          <a:prstGeom prst="rect">
            <a:avLst/>
          </a:prstGeom>
        </p:spPr>
      </p:pic>
    </p:spTree>
    <p:extLst>
      <p:ext uri="{BB962C8B-B14F-4D97-AF65-F5344CB8AC3E}">
        <p14:creationId xmlns:p14="http://schemas.microsoft.com/office/powerpoint/2010/main" val="932210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a:t>
            </a:r>
            <a:endParaRPr lang="en-US" dirty="0"/>
          </a:p>
        </p:txBody>
      </p:sp>
      <p:sp>
        <p:nvSpPr>
          <p:cNvPr id="3" name="Content Placeholder 2"/>
          <p:cNvSpPr>
            <a:spLocks noGrp="1"/>
          </p:cNvSpPr>
          <p:nvPr>
            <p:ph idx="1"/>
          </p:nvPr>
        </p:nvSpPr>
        <p:spPr/>
        <p:txBody>
          <a:bodyPr/>
          <a:lstStyle/>
          <a:p>
            <a:r>
              <a:rPr lang="en-US" dirty="0" smtClean="0"/>
              <a:t>Truth is objective, not subjective. </a:t>
            </a:r>
          </a:p>
          <a:p>
            <a:pPr lvl="1"/>
            <a:r>
              <a:rPr lang="en-US" dirty="0" smtClean="0"/>
              <a:t>(aka. Truth </a:t>
            </a:r>
            <a:r>
              <a:rPr lang="en-US" dirty="0"/>
              <a:t>is absolute, not relative</a:t>
            </a:r>
            <a:r>
              <a:rPr lang="en-US" dirty="0" smtClean="0"/>
              <a:t>.)</a:t>
            </a:r>
          </a:p>
          <a:p>
            <a:r>
              <a:rPr lang="en-US" dirty="0" smtClean="0"/>
              <a:t>Truth is knowable, not unknowable.</a:t>
            </a:r>
          </a:p>
          <a:p>
            <a:r>
              <a:rPr lang="en-US" dirty="0" smtClean="0"/>
              <a:t>Truth can be stated in rational propositions. </a:t>
            </a:r>
          </a:p>
          <a:p>
            <a:r>
              <a:rPr lang="en-US" dirty="0" smtClean="0"/>
              <a:t>Truth can be discovered by investigation.</a:t>
            </a:r>
          </a:p>
          <a:p>
            <a:r>
              <a:rPr lang="en-US" dirty="0" smtClean="0"/>
              <a:t>Truth can be divinely revealed. </a:t>
            </a:r>
          </a:p>
        </p:txBody>
      </p:sp>
    </p:spTree>
    <p:extLst>
      <p:ext uri="{BB962C8B-B14F-4D97-AF65-F5344CB8AC3E}">
        <p14:creationId xmlns:p14="http://schemas.microsoft.com/office/powerpoint/2010/main" val="1731767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Do Apologetics</a:t>
            </a:r>
            <a:endParaRPr lang="en-US" dirty="0"/>
          </a:p>
        </p:txBody>
      </p:sp>
      <p:sp>
        <p:nvSpPr>
          <p:cNvPr id="3" name="Content Placeholder 2"/>
          <p:cNvSpPr>
            <a:spLocks noGrp="1"/>
          </p:cNvSpPr>
          <p:nvPr>
            <p:ph idx="1"/>
          </p:nvPr>
        </p:nvSpPr>
        <p:spPr>
          <a:xfrm>
            <a:off x="838200" y="1825624"/>
            <a:ext cx="10515600" cy="4689475"/>
          </a:xfrm>
        </p:spPr>
        <p:txBody>
          <a:bodyPr>
            <a:normAutofit fontScale="92500" lnSpcReduction="10000"/>
          </a:bodyPr>
          <a:lstStyle/>
          <a:p>
            <a:pPr marL="0" indent="0">
              <a:buNone/>
            </a:pPr>
            <a:r>
              <a:rPr lang="en-US" dirty="0" smtClean="0"/>
              <a:t>Commands:</a:t>
            </a:r>
          </a:p>
          <a:p>
            <a:r>
              <a:rPr lang="en-US" dirty="0" smtClean="0"/>
              <a:t>1 Peter 3:15-16</a:t>
            </a:r>
          </a:p>
          <a:p>
            <a:r>
              <a:rPr lang="en-US" dirty="0" smtClean="0"/>
              <a:t>1 John 4:1</a:t>
            </a:r>
          </a:p>
          <a:p>
            <a:pPr marL="0" indent="0">
              <a:buNone/>
            </a:pPr>
            <a:r>
              <a:rPr lang="en-US" dirty="0" smtClean="0"/>
              <a:t>Examples:</a:t>
            </a:r>
          </a:p>
          <a:p>
            <a:r>
              <a:rPr lang="en-US" dirty="0" smtClean="0"/>
              <a:t>Matt </a:t>
            </a:r>
            <a:r>
              <a:rPr lang="en-US" dirty="0"/>
              <a:t>22:29 (Jesus correcting error)</a:t>
            </a:r>
          </a:p>
          <a:p>
            <a:r>
              <a:rPr lang="en-US" dirty="0" smtClean="0"/>
              <a:t>Matt </a:t>
            </a:r>
            <a:r>
              <a:rPr lang="en-US" dirty="0"/>
              <a:t>15:6-9 (Jesus Refuting false teaching) </a:t>
            </a:r>
          </a:p>
          <a:p>
            <a:r>
              <a:rPr lang="en-US" dirty="0"/>
              <a:t>Acts 17:16-17 (Paul reasons with them) </a:t>
            </a:r>
          </a:p>
          <a:p>
            <a:r>
              <a:rPr lang="en-US" dirty="0"/>
              <a:t>Titus 1:9 (Paul refuted opposition to truth) </a:t>
            </a:r>
          </a:p>
          <a:p>
            <a:r>
              <a:rPr lang="en-US" dirty="0"/>
              <a:t>Phil 1:7 (Paul defended the gospel</a:t>
            </a:r>
            <a:r>
              <a:rPr lang="en-US" dirty="0" smtClean="0"/>
              <a:t>)</a:t>
            </a:r>
            <a:endParaRPr lang="en-US" dirty="0"/>
          </a:p>
        </p:txBody>
      </p:sp>
    </p:spTree>
    <p:extLst>
      <p:ext uri="{BB962C8B-B14F-4D97-AF65-F5344CB8AC3E}">
        <p14:creationId xmlns:p14="http://schemas.microsoft.com/office/powerpoint/2010/main" val="962756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 Do Apologetics</a:t>
            </a:r>
            <a:endParaRPr lang="en-US" dirty="0"/>
          </a:p>
        </p:txBody>
      </p:sp>
      <p:sp>
        <p:nvSpPr>
          <p:cNvPr id="3" name="Content Placeholder 2"/>
          <p:cNvSpPr>
            <a:spLocks noGrp="1"/>
          </p:cNvSpPr>
          <p:nvPr>
            <p:ph idx="1"/>
          </p:nvPr>
        </p:nvSpPr>
        <p:spPr>
          <a:xfrm>
            <a:off x="838200" y="1825624"/>
            <a:ext cx="10515600" cy="4689475"/>
          </a:xfrm>
        </p:spPr>
        <p:txBody>
          <a:bodyPr>
            <a:normAutofit/>
          </a:bodyPr>
          <a:lstStyle/>
          <a:p>
            <a:r>
              <a:rPr lang="en-US" dirty="0" smtClean="0"/>
              <a:t>To preach the gospel</a:t>
            </a:r>
          </a:p>
          <a:p>
            <a:r>
              <a:rPr lang="en-US" dirty="0"/>
              <a:t>T</a:t>
            </a:r>
            <a:r>
              <a:rPr lang="en-US" dirty="0" smtClean="0"/>
              <a:t>o remove false obstacles</a:t>
            </a:r>
          </a:p>
          <a:p>
            <a:r>
              <a:rPr lang="en-US" dirty="0" smtClean="0"/>
              <a:t>To defend Christian doctrine</a:t>
            </a:r>
          </a:p>
          <a:p>
            <a:r>
              <a:rPr lang="en-US" dirty="0" smtClean="0"/>
              <a:t>To have fun</a:t>
            </a:r>
          </a:p>
          <a:p>
            <a:endParaRPr lang="en-US" dirty="0"/>
          </a:p>
        </p:txBody>
      </p:sp>
    </p:spTree>
    <p:extLst>
      <p:ext uri="{BB962C8B-B14F-4D97-AF65-F5344CB8AC3E}">
        <p14:creationId xmlns:p14="http://schemas.microsoft.com/office/powerpoint/2010/main" val="1357701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Presuppositionalism</a:t>
            </a:r>
            <a:r>
              <a:rPr lang="en-US" dirty="0" smtClean="0"/>
              <a:t> vs </a:t>
            </a:r>
            <a:r>
              <a:rPr lang="en-US" dirty="0" err="1" smtClean="0"/>
              <a:t>Evidentialism</a:t>
            </a:r>
            <a:endParaRPr lang="en-US" dirty="0"/>
          </a:p>
        </p:txBody>
      </p:sp>
      <p:sp>
        <p:nvSpPr>
          <p:cNvPr id="3" name="Content Placeholder 2"/>
          <p:cNvSpPr>
            <a:spLocks noGrp="1"/>
          </p:cNvSpPr>
          <p:nvPr>
            <p:ph idx="1"/>
          </p:nvPr>
        </p:nvSpPr>
        <p:spPr>
          <a:xfrm>
            <a:off x="838200" y="1825624"/>
            <a:ext cx="10515600" cy="476091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u="sng" dirty="0" err="1" smtClean="0"/>
              <a:t>Presuppositionalism</a:t>
            </a:r>
            <a:endParaRPr lang="en-US" u="sng" dirty="0" smtClean="0"/>
          </a:p>
          <a:p>
            <a:pPr>
              <a:lnSpc>
                <a:spcPct val="100000"/>
              </a:lnSpc>
              <a:spcBef>
                <a:spcPts val="0"/>
              </a:spcBef>
            </a:pPr>
            <a:r>
              <a:rPr lang="en-US" dirty="0" smtClean="0"/>
              <a:t>examples of a presupposition:</a:t>
            </a:r>
          </a:p>
          <a:p>
            <a:pPr lvl="1">
              <a:lnSpc>
                <a:spcPct val="100000"/>
              </a:lnSpc>
              <a:spcBef>
                <a:spcPts val="0"/>
              </a:spcBef>
            </a:pPr>
            <a:r>
              <a:rPr lang="en-US" dirty="0" smtClean="0"/>
              <a:t>When did you buy the book? </a:t>
            </a:r>
          </a:p>
          <a:p>
            <a:pPr lvl="2">
              <a:lnSpc>
                <a:spcPct val="100000"/>
              </a:lnSpc>
              <a:spcBef>
                <a:spcPts val="0"/>
              </a:spcBef>
            </a:pPr>
            <a:r>
              <a:rPr lang="en-US" i="1" dirty="0"/>
              <a:t>Y</a:t>
            </a:r>
            <a:r>
              <a:rPr lang="en-US" i="1" dirty="0" smtClean="0"/>
              <a:t>ou bought a book.</a:t>
            </a:r>
          </a:p>
          <a:p>
            <a:pPr lvl="1">
              <a:lnSpc>
                <a:spcPct val="100000"/>
              </a:lnSpc>
              <a:spcBef>
                <a:spcPts val="0"/>
              </a:spcBef>
            </a:pPr>
            <a:r>
              <a:rPr lang="en-US" dirty="0" smtClean="0"/>
              <a:t>Julie’s cat is cute.</a:t>
            </a:r>
          </a:p>
          <a:p>
            <a:pPr lvl="2">
              <a:lnSpc>
                <a:spcPct val="100000"/>
              </a:lnSpc>
              <a:spcBef>
                <a:spcPts val="0"/>
              </a:spcBef>
            </a:pPr>
            <a:r>
              <a:rPr lang="en-US" i="1" dirty="0" smtClean="0"/>
              <a:t>Julie has a cat.</a:t>
            </a:r>
          </a:p>
          <a:p>
            <a:pPr lvl="1">
              <a:lnSpc>
                <a:spcPct val="100000"/>
              </a:lnSpc>
              <a:spcBef>
                <a:spcPts val="0"/>
              </a:spcBef>
            </a:pPr>
            <a:r>
              <a:rPr lang="en-US" dirty="0" smtClean="0"/>
              <a:t>You are late again.</a:t>
            </a:r>
          </a:p>
          <a:p>
            <a:pPr lvl="2">
              <a:lnSpc>
                <a:spcPct val="100000"/>
              </a:lnSpc>
              <a:spcBef>
                <a:spcPts val="0"/>
              </a:spcBef>
            </a:pPr>
            <a:r>
              <a:rPr lang="en-US" i="1" dirty="0" smtClean="0"/>
              <a:t>You’ve been late before.</a:t>
            </a:r>
          </a:p>
          <a:p>
            <a:pPr lvl="1">
              <a:lnSpc>
                <a:spcPct val="100000"/>
              </a:lnSpc>
              <a:spcBef>
                <a:spcPts val="0"/>
              </a:spcBef>
            </a:pPr>
            <a:r>
              <a:rPr lang="en-US" dirty="0" smtClean="0"/>
              <a:t>In the beginning God created the heavens and the earth.</a:t>
            </a:r>
          </a:p>
          <a:p>
            <a:pPr lvl="2">
              <a:lnSpc>
                <a:spcPct val="100000"/>
              </a:lnSpc>
              <a:spcBef>
                <a:spcPts val="0"/>
              </a:spcBef>
            </a:pPr>
            <a:r>
              <a:rPr lang="en-US" i="1" dirty="0" smtClean="0"/>
              <a:t>God existed in the beginning. </a:t>
            </a:r>
          </a:p>
          <a:p>
            <a:pPr>
              <a:lnSpc>
                <a:spcPct val="100000"/>
              </a:lnSpc>
              <a:spcBef>
                <a:spcPts val="0"/>
              </a:spcBef>
            </a:pPr>
            <a:endParaRPr lang="en-US" dirty="0"/>
          </a:p>
        </p:txBody>
      </p:sp>
    </p:spTree>
    <p:extLst>
      <p:ext uri="{BB962C8B-B14F-4D97-AF65-F5344CB8AC3E}">
        <p14:creationId xmlns:p14="http://schemas.microsoft.com/office/powerpoint/2010/main" val="154341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Presuppositionalism</a:t>
            </a:r>
            <a:r>
              <a:rPr lang="en-US" dirty="0" smtClean="0"/>
              <a:t> vs </a:t>
            </a:r>
            <a:r>
              <a:rPr lang="en-US" dirty="0" err="1" smtClean="0"/>
              <a:t>Evidentialism</a:t>
            </a:r>
            <a:endParaRPr lang="en-US" dirty="0"/>
          </a:p>
        </p:txBody>
      </p:sp>
      <p:sp>
        <p:nvSpPr>
          <p:cNvPr id="3" name="Content Placeholder 2"/>
          <p:cNvSpPr>
            <a:spLocks noGrp="1"/>
          </p:cNvSpPr>
          <p:nvPr>
            <p:ph idx="1"/>
          </p:nvPr>
        </p:nvSpPr>
        <p:spPr>
          <a:xfrm>
            <a:off x="838200" y="1825624"/>
            <a:ext cx="6877050" cy="476091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u="sng" dirty="0" err="1" smtClean="0"/>
              <a:t>Presuppositionalism</a:t>
            </a:r>
            <a:endParaRPr lang="en-US" u="sng" dirty="0" smtClean="0"/>
          </a:p>
          <a:p>
            <a:pPr>
              <a:lnSpc>
                <a:spcPct val="100000"/>
              </a:lnSpc>
              <a:spcBef>
                <a:spcPts val="0"/>
              </a:spcBef>
            </a:pPr>
            <a:r>
              <a:rPr lang="en-US" sz="2400" dirty="0" smtClean="0"/>
              <a:t>“A neutral ground, criteria or standard that both believer and unbeliever can accept without compromising their system [does not exist].” - John Frame</a:t>
            </a:r>
          </a:p>
          <a:p>
            <a:pPr>
              <a:lnSpc>
                <a:spcPct val="100000"/>
              </a:lnSpc>
              <a:spcBef>
                <a:spcPts val="0"/>
              </a:spcBef>
            </a:pPr>
            <a:r>
              <a:rPr lang="en-US" sz="2400" dirty="0" smtClean="0"/>
              <a:t>“For the Christian, all standards of rationality, truth, knowledge, and reality, are based on the nature and character of the God in whom they believe, therefore they share no ground with the unbeliever who accepts no God to establish such standards.” – Stephen </a:t>
            </a:r>
            <a:r>
              <a:rPr lang="en-US" sz="2400" dirty="0" err="1" smtClean="0"/>
              <a:t>Curto</a:t>
            </a:r>
            <a:endParaRPr lang="en-US" dirty="0"/>
          </a:p>
          <a:p>
            <a:pPr>
              <a:lnSpc>
                <a:spcPct val="100000"/>
              </a:lnSpc>
              <a:spcBef>
                <a:spcPts val="0"/>
              </a:spcBef>
            </a:pPr>
            <a:r>
              <a:rPr lang="en-US" dirty="0" smtClean="0"/>
              <a:t>Switzerland Does Not Exist.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9483" y="2428875"/>
            <a:ext cx="4355342" cy="2800349"/>
          </a:xfrm>
          <a:prstGeom prst="rect">
            <a:avLst/>
          </a:prstGeom>
        </p:spPr>
      </p:pic>
      <p:sp>
        <p:nvSpPr>
          <p:cNvPr id="6" name="Cross 5"/>
          <p:cNvSpPr/>
          <p:nvPr/>
        </p:nvSpPr>
        <p:spPr>
          <a:xfrm rot="2716216">
            <a:off x="7992704" y="2010063"/>
            <a:ext cx="4019550" cy="4014787"/>
          </a:xfrm>
          <a:prstGeom prst="plus">
            <a:avLst>
              <a:gd name="adj" fmla="val 4842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757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622</Words>
  <Application>Microsoft Macintosh PowerPoint</Application>
  <PresentationFormat>Widescreen</PresentationFormat>
  <Paragraphs>81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Iowan Old Style Roman</vt:lpstr>
      <vt:lpstr>Arial</vt:lpstr>
      <vt:lpstr>Office Theme</vt:lpstr>
      <vt:lpstr>Apologetics Introduction</vt:lpstr>
      <vt:lpstr>Worldviews</vt:lpstr>
      <vt:lpstr>Worldviews</vt:lpstr>
      <vt:lpstr>Worldviews</vt:lpstr>
      <vt:lpstr>Truth</vt:lpstr>
      <vt:lpstr>Why We Do Apologetics</vt:lpstr>
      <vt:lpstr>Why We Do Apologetics</vt:lpstr>
      <vt:lpstr>Presuppositionalism vs Evidentialism</vt:lpstr>
      <vt:lpstr>Presuppositionalism vs Evidentialism</vt:lpstr>
      <vt:lpstr>Presuppositionalism vs Evidentialism</vt:lpstr>
      <vt:lpstr>Presuppositionalism vs Evidentialism</vt:lpstr>
      <vt:lpstr>Presuppositionalism vs Evidentialism</vt:lpstr>
      <vt:lpstr>Presuppositionalism vs Evidentialism</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Apologetics Introduction</dc:title>
  <dc:creator>meeeeeeewith7es@gmail.com</dc:creator>
  <cp:lastModifiedBy>meeeeeeewith7es@gmail.com</cp:lastModifiedBy>
  <cp:revision>16</cp:revision>
  <dcterms:created xsi:type="dcterms:W3CDTF">2018-09-20T22:23:28Z</dcterms:created>
  <dcterms:modified xsi:type="dcterms:W3CDTF">2018-09-30T22:25:20Z</dcterms:modified>
</cp:coreProperties>
</file>