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57" r:id="rId4"/>
    <p:sldId id="262" r:id="rId5"/>
    <p:sldId id="260" r:id="rId6"/>
    <p:sldId id="261" r:id="rId7"/>
    <p:sldId id="263" r:id="rId8"/>
    <p:sldId id="258" r:id="rId9"/>
    <p:sldId id="259" r:id="rId10"/>
    <p:sldId id="264" r:id="rId11"/>
    <p:sldId id="267" r:id="rId12"/>
    <p:sldId id="268" r:id="rId13"/>
    <p:sldId id="269" r:id="rId14"/>
    <p:sldId id="270" r:id="rId15"/>
    <p:sldId id="271" r:id="rId16"/>
    <p:sldId id="265" r:id="rId17"/>
    <p:sldId id="272" r:id="rId18"/>
    <p:sldId id="266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7"/>
    <p:restoredTop sz="94649"/>
  </p:normalViewPr>
  <p:slideViewPr>
    <p:cSldViewPr snapToGrid="0" snapToObjects="1">
      <p:cViewPr varScale="1">
        <p:scale>
          <a:sx n="81" d="100"/>
          <a:sy n="81" d="100"/>
        </p:scale>
        <p:origin x="20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360D4-4EEC-5647-AAB8-BC080664DA99}" type="datetimeFigureOut">
              <a:rPr lang="en-US" smtClean="0"/>
              <a:t>10/7/18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2329D-A474-4841-92BE-0ADC77904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4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65F4-B762-B245-8961-56D6704E412B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E9A5-E347-074C-8D78-5F18A8CC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5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65F4-B762-B245-8961-56D6704E412B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E9A5-E347-074C-8D78-5F18A8CC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8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65F4-B762-B245-8961-56D6704E412B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E9A5-E347-074C-8D78-5F18A8CC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3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65F4-B762-B245-8961-56D6704E412B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E9A5-E347-074C-8D78-5F18A8CC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9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65F4-B762-B245-8961-56D6704E412B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E9A5-E347-074C-8D78-5F18A8CC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65F4-B762-B245-8961-56D6704E412B}" type="datetimeFigureOut">
              <a:rPr lang="en-US" smtClean="0"/>
              <a:t>10/7/18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E9A5-E347-074C-8D78-5F18A8CC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3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65F4-B762-B245-8961-56D6704E412B}" type="datetimeFigureOut">
              <a:rPr lang="en-US" smtClean="0"/>
              <a:t>10/7/18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E9A5-E347-074C-8D78-5F18A8CC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7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65F4-B762-B245-8961-56D6704E412B}" type="datetimeFigureOut">
              <a:rPr lang="en-US" smtClean="0"/>
              <a:t>10/7/18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E9A5-E347-074C-8D78-5F18A8CC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8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65F4-B762-B245-8961-56D6704E412B}" type="datetimeFigureOut">
              <a:rPr lang="en-US" smtClean="0"/>
              <a:t>10/7/18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E9A5-E347-074C-8D78-5F18A8CC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3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65F4-B762-B245-8961-56D6704E412B}" type="datetimeFigureOut">
              <a:rPr lang="en-US" smtClean="0"/>
              <a:t>10/7/18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E9A5-E347-074C-8D78-5F18A8CC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0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65F4-B762-B245-8961-56D6704E412B}" type="datetimeFigureOut">
              <a:rPr lang="en-US" smtClean="0"/>
              <a:t>10/7/18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E9A5-E347-074C-8D78-5F18A8CC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6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36000"/>
                    </a14:imgEffect>
                    <a14:imgEffect>
                      <a14:colorTemperature colorTemp="5393"/>
                    </a14:imgEffect>
                    <a14:imgEffect>
                      <a14:saturation sat="121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65F4-B762-B245-8961-56D6704E412B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2E9A5-E347-074C-8D78-5F18A8CC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9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equiem" charset="0"/>
          <a:ea typeface="Requiem" charset="0"/>
          <a:cs typeface="Requie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000" b="0" i="0" kern="1200">
          <a:solidFill>
            <a:schemeClr val="tx1"/>
          </a:solidFill>
          <a:latin typeface="Book Antiqua" charset="0"/>
          <a:ea typeface="Book Antiqua" charset="0"/>
          <a:cs typeface="Book Antiqu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b="0" i="0" kern="1200">
          <a:solidFill>
            <a:schemeClr val="tx1"/>
          </a:solidFill>
          <a:latin typeface="Book Antiqua" charset="0"/>
          <a:ea typeface="Book Antiqua" charset="0"/>
          <a:cs typeface="Book Antiqu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b="0" i="0" kern="1200">
          <a:solidFill>
            <a:schemeClr val="tx1"/>
          </a:solidFill>
          <a:latin typeface="Book Antiqua" charset="0"/>
          <a:ea typeface="Book Antiqua" charset="0"/>
          <a:cs typeface="Book Antiqu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Book Antiqua" charset="0"/>
          <a:ea typeface="Book Antiqua" charset="0"/>
          <a:cs typeface="Book Antiqu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Book Antiqua" charset="0"/>
          <a:ea typeface="Book Antiqua" charset="0"/>
          <a:cs typeface="Book Antiqu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_ArfwxAXp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Reliability             of </a:t>
            </a:r>
            <a:r>
              <a:rPr lang="en-US" dirty="0" smtClean="0"/>
              <a:t>the Bible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00097"/>
            <a:ext cx="9144000" cy="1655762"/>
          </a:xfrm>
        </p:spPr>
        <p:txBody>
          <a:bodyPr/>
          <a:lstStyle/>
          <a:p>
            <a:r>
              <a:rPr lang="en-US" dirty="0" smtClean="0"/>
              <a:t>The Story, Internal Evidence, External Evidence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509761" y="6112932"/>
            <a:ext cx="1937172" cy="74506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By Stephen </a:t>
            </a:r>
            <a:r>
              <a:rPr lang="en-US" sz="1400" dirty="0" err="1" smtClean="0">
                <a:solidFill>
                  <a:schemeClr val="tx1"/>
                </a:solidFill>
              </a:rPr>
              <a:t>Curto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For </a:t>
            </a:r>
            <a:r>
              <a:rPr lang="en-US" sz="1400" dirty="0" err="1" smtClean="0">
                <a:solidFill>
                  <a:schemeClr val="tx1"/>
                </a:solidFill>
              </a:rPr>
              <a:t>Homegroup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r"/>
            <a:r>
              <a:rPr lang="en-US" sz="1400" smtClean="0">
                <a:solidFill>
                  <a:schemeClr val="tx1"/>
                </a:solidFill>
              </a:rPr>
              <a:t>October 7, </a:t>
            </a:r>
            <a:r>
              <a:rPr lang="en-US" sz="1400" dirty="0" smtClean="0">
                <a:solidFill>
                  <a:schemeClr val="tx1"/>
                </a:solidFill>
              </a:rPr>
              <a:t>2018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933" y="6112933"/>
            <a:ext cx="745067" cy="7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761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external argument comes from recognizing the cumulative uniqueness of the Bible as compared to other books.</a:t>
            </a:r>
          </a:p>
          <a:p>
            <a:r>
              <a:rPr lang="en-US" dirty="0" smtClean="0"/>
              <a:t>When this is recognized, the divine act in producing such a work is more “believable.”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26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Unique in </a:t>
            </a:r>
            <a:r>
              <a:rPr lang="en-US" dirty="0"/>
              <a:t>Continuity</a:t>
            </a:r>
          </a:p>
          <a:p>
            <a:r>
              <a:rPr lang="en-US" dirty="0"/>
              <a:t>Unique in </a:t>
            </a:r>
            <a:r>
              <a:rPr lang="en-US" dirty="0" smtClean="0"/>
              <a:t>Circulation</a:t>
            </a:r>
            <a:endParaRPr lang="en-US" dirty="0"/>
          </a:p>
          <a:p>
            <a:r>
              <a:rPr lang="en-US" dirty="0"/>
              <a:t>Unique in </a:t>
            </a:r>
            <a:r>
              <a:rPr lang="en-US" dirty="0" smtClean="0"/>
              <a:t>Translation</a:t>
            </a:r>
            <a:endParaRPr lang="en-US" dirty="0"/>
          </a:p>
          <a:p>
            <a:r>
              <a:rPr lang="en-US" dirty="0"/>
              <a:t>Unique in </a:t>
            </a:r>
            <a:r>
              <a:rPr lang="en-US" dirty="0" smtClean="0"/>
              <a:t>Survival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91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6251"/>
          </a:xfrm>
        </p:spPr>
        <p:txBody>
          <a:bodyPr>
            <a:normAutofit/>
          </a:bodyPr>
          <a:lstStyle/>
          <a:p>
            <a:r>
              <a:rPr lang="en-US" dirty="0" smtClean="0"/>
              <a:t>Unique in </a:t>
            </a:r>
            <a:r>
              <a:rPr lang="en-US" dirty="0"/>
              <a:t>Continuity</a:t>
            </a:r>
          </a:p>
          <a:p>
            <a:pPr lvl="1"/>
            <a:r>
              <a:rPr lang="en-US" dirty="0"/>
              <a:t>Written over 1,500 years</a:t>
            </a:r>
          </a:p>
          <a:p>
            <a:pPr lvl="1"/>
            <a:r>
              <a:rPr lang="en-US" dirty="0"/>
              <a:t>Written by more than 40 authors</a:t>
            </a:r>
          </a:p>
          <a:p>
            <a:pPr lvl="1"/>
            <a:r>
              <a:rPr lang="en-US" dirty="0"/>
              <a:t>Written in Different places</a:t>
            </a:r>
          </a:p>
          <a:p>
            <a:pPr lvl="1"/>
            <a:r>
              <a:rPr lang="en-US" dirty="0"/>
              <a:t>Written on 3 continents</a:t>
            </a:r>
          </a:p>
          <a:p>
            <a:pPr lvl="1"/>
            <a:r>
              <a:rPr lang="en-US" dirty="0"/>
              <a:t>Written in 3 languages</a:t>
            </a:r>
          </a:p>
          <a:p>
            <a:pPr lvl="1"/>
            <a:r>
              <a:rPr lang="en-US" dirty="0"/>
              <a:t>Written in a wide variety of styles</a:t>
            </a:r>
          </a:p>
          <a:p>
            <a:r>
              <a:rPr lang="en-US" dirty="0"/>
              <a:t>Unique in Circulation</a:t>
            </a:r>
          </a:p>
          <a:p>
            <a:r>
              <a:rPr lang="en-US" dirty="0"/>
              <a:t>Unique in Translation</a:t>
            </a:r>
          </a:p>
          <a:p>
            <a:r>
              <a:rPr lang="en-US" dirty="0"/>
              <a:t>Unique in Survival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493" y="1943100"/>
            <a:ext cx="49530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5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Unique in Continuity</a:t>
            </a:r>
          </a:p>
          <a:p>
            <a:r>
              <a:rPr lang="en-US" dirty="0" smtClean="0"/>
              <a:t>Unique </a:t>
            </a:r>
            <a:r>
              <a:rPr lang="en-US" dirty="0"/>
              <a:t>in </a:t>
            </a:r>
            <a:r>
              <a:rPr lang="en-US" dirty="0" smtClean="0"/>
              <a:t>Circulation</a:t>
            </a:r>
            <a:endParaRPr lang="en-US" dirty="0"/>
          </a:p>
          <a:p>
            <a:pPr lvl="1"/>
            <a:r>
              <a:rPr lang="en-US" sz="2800" dirty="0" smtClean="0"/>
              <a:t>Worldwide #1 book sold</a:t>
            </a:r>
          </a:p>
          <a:p>
            <a:pPr lvl="1"/>
            <a:r>
              <a:rPr lang="en-US" sz="2800" dirty="0" smtClean="0"/>
              <a:t>In </a:t>
            </a:r>
            <a:r>
              <a:rPr lang="en-US" sz="2800" dirty="0"/>
              <a:t>1998 585 million were </a:t>
            </a:r>
          </a:p>
          <a:p>
            <a:pPr marL="457200" lvl="1" indent="0">
              <a:buNone/>
            </a:pPr>
            <a:r>
              <a:rPr lang="en-US" sz="2800" dirty="0" smtClean="0"/>
              <a:t>distributed by </a:t>
            </a:r>
            <a:r>
              <a:rPr lang="en-US" sz="2800" dirty="0"/>
              <a:t>the United </a:t>
            </a:r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 smtClean="0"/>
              <a:t>Bible </a:t>
            </a:r>
            <a:r>
              <a:rPr lang="en-US" sz="2800" dirty="0"/>
              <a:t>Societies </a:t>
            </a:r>
            <a:r>
              <a:rPr lang="en-US" sz="2800" dirty="0" smtClean="0"/>
              <a:t>alone</a:t>
            </a:r>
            <a:endParaRPr lang="en-US" dirty="0" smtClean="0"/>
          </a:p>
          <a:p>
            <a:r>
              <a:rPr lang="en-US" dirty="0" smtClean="0"/>
              <a:t>Unique </a:t>
            </a:r>
            <a:r>
              <a:rPr lang="en-US" dirty="0"/>
              <a:t>in </a:t>
            </a:r>
            <a:r>
              <a:rPr lang="en-US" dirty="0" smtClean="0"/>
              <a:t>Translation</a:t>
            </a:r>
            <a:endParaRPr lang="en-US" dirty="0"/>
          </a:p>
          <a:p>
            <a:r>
              <a:rPr lang="en-US" dirty="0"/>
              <a:t>Unique in </a:t>
            </a:r>
            <a:r>
              <a:rPr lang="en-US" dirty="0" smtClean="0"/>
              <a:t>Survival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35" y="1352659"/>
            <a:ext cx="5881086" cy="588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7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Unique in Continuity</a:t>
            </a:r>
          </a:p>
          <a:p>
            <a:r>
              <a:rPr lang="en-US" dirty="0" smtClean="0"/>
              <a:t>Unique </a:t>
            </a:r>
            <a:r>
              <a:rPr lang="en-US" dirty="0"/>
              <a:t>in </a:t>
            </a:r>
            <a:r>
              <a:rPr lang="en-US" dirty="0" smtClean="0"/>
              <a:t>Circulation</a:t>
            </a:r>
            <a:endParaRPr lang="en-US" dirty="0"/>
          </a:p>
          <a:p>
            <a:r>
              <a:rPr lang="en-US" dirty="0" smtClean="0"/>
              <a:t>Unique </a:t>
            </a:r>
            <a:r>
              <a:rPr lang="en-US" dirty="0"/>
              <a:t>in </a:t>
            </a:r>
            <a:r>
              <a:rPr lang="en-US" dirty="0" smtClean="0"/>
              <a:t>Translation</a:t>
            </a:r>
          </a:p>
          <a:p>
            <a:pPr lvl="1"/>
            <a:r>
              <a:rPr lang="en-US" sz="2800" dirty="0"/>
              <a:t>T</a:t>
            </a:r>
            <a:r>
              <a:rPr lang="en-US" sz="2800" dirty="0" smtClean="0"/>
              <a:t>ranslated </a:t>
            </a:r>
            <a:r>
              <a:rPr lang="en-US" sz="2800" dirty="0"/>
              <a:t>into 2,200 languages</a:t>
            </a:r>
          </a:p>
          <a:p>
            <a:pPr lvl="1"/>
            <a:r>
              <a:rPr lang="en-US" sz="2800" dirty="0"/>
              <a:t>Wycliffe has 6,000 people working in 850 different languages </a:t>
            </a:r>
            <a:endParaRPr lang="en-US" dirty="0"/>
          </a:p>
          <a:p>
            <a:r>
              <a:rPr lang="en-US" dirty="0"/>
              <a:t>Unique in </a:t>
            </a:r>
            <a:r>
              <a:rPr lang="en-US" dirty="0" smtClean="0"/>
              <a:t>Survival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5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Unique in Continuity</a:t>
            </a:r>
          </a:p>
          <a:p>
            <a:r>
              <a:rPr lang="en-US" dirty="0" smtClean="0"/>
              <a:t>Unique </a:t>
            </a:r>
            <a:r>
              <a:rPr lang="en-US" dirty="0"/>
              <a:t>in </a:t>
            </a:r>
            <a:r>
              <a:rPr lang="en-US" dirty="0" smtClean="0"/>
              <a:t>Circulation</a:t>
            </a:r>
            <a:endParaRPr lang="en-US" dirty="0"/>
          </a:p>
          <a:p>
            <a:r>
              <a:rPr lang="en-US" dirty="0" smtClean="0"/>
              <a:t>Unique </a:t>
            </a:r>
            <a:r>
              <a:rPr lang="en-US" dirty="0"/>
              <a:t>in </a:t>
            </a:r>
            <a:r>
              <a:rPr lang="en-US" dirty="0" smtClean="0"/>
              <a:t>Translation</a:t>
            </a:r>
          </a:p>
          <a:p>
            <a:r>
              <a:rPr lang="en-US" dirty="0" smtClean="0"/>
              <a:t>Unique </a:t>
            </a:r>
            <a:r>
              <a:rPr lang="en-US" dirty="0"/>
              <a:t>in </a:t>
            </a:r>
            <a:r>
              <a:rPr lang="en-US" dirty="0" smtClean="0"/>
              <a:t>Survival</a:t>
            </a:r>
            <a:endParaRPr lang="en-US" dirty="0"/>
          </a:p>
          <a:p>
            <a:pPr lvl="1"/>
            <a:r>
              <a:rPr lang="en-US" dirty="0" smtClean="0"/>
              <a:t>Old Testament Preservation of Text</a:t>
            </a:r>
          </a:p>
          <a:p>
            <a:pPr lvl="2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Century </a:t>
            </a:r>
            <a:r>
              <a:rPr lang="en-US" dirty="0" err="1" smtClean="0"/>
              <a:t>En-Gedi</a:t>
            </a:r>
            <a:r>
              <a:rPr lang="en-US" dirty="0" smtClean="0"/>
              <a:t> Scroll</a:t>
            </a:r>
          </a:p>
          <a:p>
            <a:pPr lvl="2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Century B.C. Dead Sea Scrolls</a:t>
            </a:r>
          </a:p>
          <a:p>
            <a:pPr lvl="1"/>
            <a:r>
              <a:rPr lang="en-US" dirty="0" smtClean="0"/>
              <a:t>New Testament Manuscript Evidence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836" y="3939012"/>
            <a:ext cx="3513457" cy="2680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67" y="1317568"/>
            <a:ext cx="5318234" cy="298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15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5609"/>
              </p:ext>
            </p:extLst>
          </p:nvPr>
        </p:nvGraphicFramePr>
        <p:xfrm>
          <a:off x="872914" y="0"/>
          <a:ext cx="10480886" cy="713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5969000" imgH="4229100" progId="Word.Document.12">
                  <p:embed/>
                </p:oleObj>
              </mc:Choice>
              <mc:Fallback>
                <p:oleObj name="Document" r:id="rId3" imgW="5969000" imgH="4229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2914" y="0"/>
                        <a:ext cx="10480886" cy="713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897490" y="5264136"/>
            <a:ext cx="5931695" cy="1593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44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72914" y="0"/>
          <a:ext cx="10480886" cy="713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3" imgW="5969000" imgH="4229100" progId="Word.Document.12">
                  <p:embed/>
                </p:oleObj>
              </mc:Choice>
              <mc:Fallback>
                <p:oleObj name="Document" r:id="rId3" imgW="5969000" imgH="4229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2914" y="0"/>
                        <a:ext cx="10480886" cy="713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1780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Criticisms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Bible is full of miracles. </a:t>
            </a:r>
          </a:p>
          <a:p>
            <a:r>
              <a:rPr lang="en-US" dirty="0" smtClean="0"/>
              <a:t>The Bible isn’t historically accurate. </a:t>
            </a:r>
          </a:p>
          <a:p>
            <a:r>
              <a:rPr lang="en-US" dirty="0" smtClean="0"/>
              <a:t>The Bible has little to no archaeological support.</a:t>
            </a:r>
          </a:p>
          <a:p>
            <a:r>
              <a:rPr lang="en-US" dirty="0" smtClean="0"/>
              <a:t>You can’t use the Bible to prove the Bible; that’s circular reasoning.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72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6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4:21-7:37 Andy Stanley “Who Needs God Part 3”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www.youtube.com/watch?v=I_ArfwxAXpo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5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Story: </a:t>
            </a:r>
            <a:r>
              <a:rPr lang="en-US" dirty="0" err="1" smtClean="0"/>
              <a:t>BIbliology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3328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”The </a:t>
            </a:r>
            <a:r>
              <a:rPr lang="en-US" dirty="0"/>
              <a:t>Bible is a story about God and how he governs/interacts with man. It is making </a:t>
            </a:r>
            <a:r>
              <a:rPr lang="en-US" u="sng" dirty="0"/>
              <a:t>one major argument throughout</a:t>
            </a:r>
            <a:r>
              <a:rPr lang="en-US" dirty="0"/>
              <a:t>: God is good and created humans </a:t>
            </a:r>
            <a:r>
              <a:rPr lang="en-US" dirty="0" smtClean="0"/>
              <a:t>good, </a:t>
            </a:r>
            <a:r>
              <a:rPr lang="en-US" dirty="0"/>
              <a:t>but </a:t>
            </a:r>
            <a:r>
              <a:rPr lang="en-US" dirty="0" smtClean="0"/>
              <a:t>they became </a:t>
            </a:r>
            <a:r>
              <a:rPr lang="en-US" dirty="0"/>
              <a:t>sinful/selfish and incurred on themselves the punishment of </a:t>
            </a:r>
            <a:r>
              <a:rPr lang="en-US" dirty="0" smtClean="0"/>
              <a:t>death. They </a:t>
            </a:r>
            <a:r>
              <a:rPr lang="en-US" dirty="0"/>
              <a:t>cannot save themselves from that punishment. This story </a:t>
            </a:r>
            <a:r>
              <a:rPr lang="en-US" u="sng" dirty="0"/>
              <a:t>details God</a:t>
            </a:r>
            <a:r>
              <a:rPr lang="en-US" dirty="0"/>
              <a:t> and </a:t>
            </a:r>
            <a:r>
              <a:rPr lang="en-US" u="sng" dirty="0"/>
              <a:t>God’s way of resolving that problem</a:t>
            </a:r>
            <a:r>
              <a:rPr lang="en-US" dirty="0"/>
              <a:t>, namely, sending his son to pay the penalty of death, and bestow eternal life on those who have faith in Him to do so</a:t>
            </a:r>
            <a:r>
              <a:rPr lang="en-US" dirty="0" smtClean="0"/>
              <a:t>.” – Stephen </a:t>
            </a:r>
            <a:r>
              <a:rPr lang="en-US" dirty="0" err="1" smtClean="0"/>
              <a:t>Curto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(2 Tim 3:15; Romans 15:4)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9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Story: </a:t>
            </a:r>
            <a:r>
              <a:rPr lang="en-US" dirty="0" err="1" smtClean="0"/>
              <a:t>BIbliology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332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Facts about this story: </a:t>
            </a:r>
          </a:p>
          <a:p>
            <a:pPr lvl="0"/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contains many </a:t>
            </a:r>
            <a:r>
              <a:rPr lang="en-US" dirty="0" smtClean="0"/>
              <a:t>genres</a:t>
            </a:r>
            <a:endParaRPr lang="en-US" dirty="0"/>
          </a:p>
          <a:p>
            <a:pPr lvl="0"/>
            <a:r>
              <a:rPr lang="en-US" dirty="0"/>
              <a:t>It spans all of human history </a:t>
            </a:r>
            <a:endParaRPr lang="en-US" dirty="0" smtClean="0"/>
          </a:p>
          <a:p>
            <a:pPr lvl="0"/>
            <a:r>
              <a:rPr lang="en-US" dirty="0" smtClean="0"/>
              <a:t>It </a:t>
            </a:r>
            <a:r>
              <a:rPr lang="en-US" dirty="0"/>
              <a:t>claims to be </a:t>
            </a:r>
            <a:r>
              <a:rPr lang="en-US" dirty="0" smtClean="0"/>
              <a:t>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22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Story: </a:t>
            </a:r>
            <a:r>
              <a:rPr lang="en-US" dirty="0" err="1" smtClean="0"/>
              <a:t>BIbliology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33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Facts about this story: </a:t>
            </a:r>
          </a:p>
          <a:p>
            <a:pPr lvl="0"/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contains many genres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sz="1000" dirty="0" smtClean="0"/>
          </a:p>
          <a:p>
            <a:pPr lvl="0"/>
            <a:r>
              <a:rPr lang="en-US" dirty="0" smtClean="0"/>
              <a:t>It </a:t>
            </a:r>
            <a:r>
              <a:rPr lang="en-US" dirty="0"/>
              <a:t>spans all of human history </a:t>
            </a:r>
            <a:endParaRPr lang="en-US" dirty="0" smtClean="0"/>
          </a:p>
          <a:p>
            <a:pPr lvl="0"/>
            <a:r>
              <a:rPr lang="en-US" dirty="0" smtClean="0"/>
              <a:t>It </a:t>
            </a:r>
            <a:r>
              <a:rPr lang="en-US" dirty="0"/>
              <a:t>claims to be </a:t>
            </a:r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76098" y="2885090"/>
            <a:ext cx="7189076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SzPts val="2400"/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Book Antiqua" charset="0"/>
                <a:ea typeface="Book Antiqua" charset="0"/>
              </a:rPr>
              <a:t>narrative</a:t>
            </a:r>
          </a:p>
          <a:p>
            <a:pPr>
              <a:buSzPts val="2400"/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Book Antiqua" charset="0"/>
                <a:ea typeface="Book Antiqua" charset="0"/>
              </a:rPr>
              <a:t>poetry</a:t>
            </a:r>
          </a:p>
          <a:p>
            <a:pPr>
              <a:buSzPts val="2400"/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Book Antiqua" charset="0"/>
                <a:ea typeface="Book Antiqua" charset="0"/>
              </a:rPr>
              <a:t>proverb</a:t>
            </a:r>
          </a:p>
          <a:p>
            <a:pPr>
              <a:buSzPts val="2400"/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Book Antiqua" charset="0"/>
                <a:ea typeface="Book Antiqua" charset="0"/>
              </a:rPr>
              <a:t>song</a:t>
            </a:r>
          </a:p>
          <a:p>
            <a:pPr>
              <a:buSzPts val="2400"/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  <a:latin typeface="Book Antiqua" charset="0"/>
              <a:ea typeface="Book Antiqua" charset="0"/>
            </a:endParaRPr>
          </a:p>
          <a:p>
            <a:pPr>
              <a:buSzPts val="2400"/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  <a:latin typeface="Book Antiqua" charset="0"/>
              <a:ea typeface="Book Antiqua" charset="0"/>
            </a:endParaRPr>
          </a:p>
          <a:p>
            <a:pPr>
              <a:buSzPts val="2400"/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Book Antiqua" charset="0"/>
                <a:ea typeface="Book Antiqua" charset="0"/>
              </a:rPr>
              <a:t>census data </a:t>
            </a:r>
          </a:p>
          <a:p>
            <a:pPr>
              <a:buSzPts val="2400"/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Book Antiqua" charset="0"/>
                <a:ea typeface="Book Antiqua" charset="0"/>
              </a:rPr>
              <a:t>genealogical record</a:t>
            </a:r>
          </a:p>
          <a:p>
            <a:pPr>
              <a:buSzPts val="2400"/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Book Antiqua" charset="0"/>
                <a:ea typeface="Book Antiqua" charset="0"/>
              </a:rPr>
              <a:t>legal documents</a:t>
            </a:r>
          </a:p>
          <a:p>
            <a:pPr>
              <a:buSzPts val="2400"/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Book Antiqua" charset="0"/>
                <a:ea typeface="Book Antiqua" charset="0"/>
              </a:rPr>
              <a:t>letters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8399">
            <a:off x="8718332" y="1777161"/>
            <a:ext cx="3736428" cy="528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99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Story: </a:t>
            </a:r>
            <a:r>
              <a:rPr lang="en-US" dirty="0" err="1" smtClean="0"/>
              <a:t>BIbliology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332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Facts about this story: </a:t>
            </a:r>
          </a:p>
          <a:p>
            <a:pPr lvl="0"/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contains many genres </a:t>
            </a:r>
            <a:endParaRPr lang="en-US" dirty="0" smtClean="0"/>
          </a:p>
          <a:p>
            <a:pPr lvl="0"/>
            <a:r>
              <a:rPr lang="en-US" dirty="0" smtClean="0"/>
              <a:t>It </a:t>
            </a:r>
            <a:r>
              <a:rPr lang="en-US" dirty="0"/>
              <a:t>spans all of human history </a:t>
            </a:r>
            <a:endParaRPr lang="en-US" dirty="0" smtClean="0"/>
          </a:p>
          <a:p>
            <a:pPr lvl="1"/>
            <a:r>
              <a:rPr lang="en-US" dirty="0" smtClean="0"/>
              <a:t>the full story (from conflict </a:t>
            </a:r>
          </a:p>
          <a:p>
            <a:pPr marL="457200" lvl="1" indent="0">
              <a:buNone/>
            </a:pPr>
            <a:r>
              <a:rPr lang="en-US" dirty="0" smtClean="0"/>
              <a:t>to resolution) has </a:t>
            </a:r>
            <a:r>
              <a:rPr lang="en-US" dirty="0"/>
              <a:t>not been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witnessed </a:t>
            </a:r>
            <a:r>
              <a:rPr lang="en-US" dirty="0"/>
              <a:t>by any </a:t>
            </a:r>
            <a:r>
              <a:rPr lang="en-US" dirty="0" smtClean="0"/>
              <a:t>single human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 current </a:t>
            </a:r>
            <a:r>
              <a:rPr lang="en-US" dirty="0"/>
              <a:t>time in human history occurs in the midst of the </a:t>
            </a:r>
            <a:r>
              <a:rPr lang="en-US" dirty="0" smtClean="0"/>
              <a:t>story. </a:t>
            </a:r>
            <a:r>
              <a:rPr lang="en-US" dirty="0"/>
              <a:t>i.e. </a:t>
            </a:r>
            <a:r>
              <a:rPr lang="en-US" dirty="0" smtClean="0"/>
              <a:t>We’re </a:t>
            </a:r>
            <a:r>
              <a:rPr lang="en-US" dirty="0"/>
              <a:t>currently in </a:t>
            </a:r>
            <a:r>
              <a:rPr lang="en-US" dirty="0" smtClean="0"/>
              <a:t>it!</a:t>
            </a:r>
          </a:p>
          <a:p>
            <a:r>
              <a:rPr lang="en-US" dirty="0" smtClean="0"/>
              <a:t>It </a:t>
            </a:r>
            <a:r>
              <a:rPr lang="en-US" dirty="0"/>
              <a:t>claims to be </a:t>
            </a:r>
            <a:r>
              <a:rPr lang="en-US" dirty="0" smtClean="0"/>
              <a:t>true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" t="20919" r="31446" b="25058"/>
          <a:stretch/>
        </p:blipFill>
        <p:spPr>
          <a:xfrm>
            <a:off x="7064721" y="1501502"/>
            <a:ext cx="4289079" cy="285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80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Story: </a:t>
            </a:r>
            <a:r>
              <a:rPr lang="en-US" dirty="0" err="1" smtClean="0"/>
              <a:t>BIbliology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332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Facts about this story: </a:t>
            </a:r>
          </a:p>
          <a:p>
            <a:pPr lvl="0"/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contains many genres </a:t>
            </a:r>
            <a:endParaRPr lang="en-US" dirty="0" smtClean="0"/>
          </a:p>
          <a:p>
            <a:pPr lvl="0"/>
            <a:r>
              <a:rPr lang="en-US" dirty="0" smtClean="0"/>
              <a:t>It </a:t>
            </a:r>
            <a:r>
              <a:rPr lang="en-US" dirty="0"/>
              <a:t>spans all of human history </a:t>
            </a:r>
          </a:p>
          <a:p>
            <a:pPr lvl="0"/>
            <a:r>
              <a:rPr lang="en-US" dirty="0" smtClean="0"/>
              <a:t>It </a:t>
            </a:r>
            <a:r>
              <a:rPr lang="en-US" dirty="0"/>
              <a:t>claims to be </a:t>
            </a:r>
            <a:r>
              <a:rPr lang="en-US" u="sng" dirty="0" smtClean="0"/>
              <a:t>true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hilosophically?</a:t>
            </a:r>
          </a:p>
          <a:p>
            <a:pPr lvl="1"/>
            <a:r>
              <a:rPr lang="en-US" dirty="0" smtClean="0"/>
              <a:t>Morally</a:t>
            </a:r>
          </a:p>
          <a:p>
            <a:pPr lvl="1"/>
            <a:r>
              <a:rPr lang="en-US" dirty="0" smtClean="0"/>
              <a:t>Historically?</a:t>
            </a:r>
          </a:p>
          <a:p>
            <a:pPr lvl="1"/>
            <a:r>
              <a:rPr lang="en-US" dirty="0" smtClean="0"/>
              <a:t>Scientifically?</a:t>
            </a:r>
            <a:endParaRPr lang="en-US" dirty="0"/>
          </a:p>
          <a:p>
            <a:pPr lvl="1"/>
            <a:r>
              <a:rPr lang="en-US" dirty="0" smtClean="0"/>
              <a:t>In </a:t>
            </a:r>
            <a:r>
              <a:rPr lang="en-US" dirty="0"/>
              <a:t>what </a:t>
            </a:r>
            <a:r>
              <a:rPr lang="en-US" dirty="0" smtClean="0"/>
              <a:t>sense</a:t>
            </a:r>
            <a:r>
              <a:rPr lang="en-US" dirty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53" y="3396648"/>
            <a:ext cx="7109492" cy="32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8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8763000" cy="4827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Scriptures:</a:t>
            </a:r>
          </a:p>
          <a:p>
            <a:r>
              <a:rPr lang="en-US" dirty="0"/>
              <a:t>2 Timothy </a:t>
            </a:r>
            <a:r>
              <a:rPr lang="en-US" dirty="0" smtClean="0"/>
              <a:t>3:13-17 (Purpose and ability of Scripture)</a:t>
            </a:r>
            <a:endParaRPr lang="en-US" dirty="0"/>
          </a:p>
          <a:p>
            <a:r>
              <a:rPr lang="en-US" dirty="0" smtClean="0"/>
              <a:t>Ex 31:18; 2 </a:t>
            </a:r>
            <a:r>
              <a:rPr lang="en-US" dirty="0"/>
              <a:t>Peter </a:t>
            </a:r>
            <a:r>
              <a:rPr lang="en-US" dirty="0" smtClean="0"/>
              <a:t>1:19-21 (Source of Scripture)</a:t>
            </a:r>
            <a:endParaRPr lang="en-US" dirty="0"/>
          </a:p>
          <a:p>
            <a:r>
              <a:rPr lang="en-US" dirty="0"/>
              <a:t>John </a:t>
            </a:r>
            <a:r>
              <a:rPr lang="en-US" dirty="0" smtClean="0"/>
              <a:t>10:34-35 (Enduring Authority of Scripture)</a:t>
            </a:r>
            <a:endParaRPr lang="en-US" dirty="0"/>
          </a:p>
          <a:p>
            <a:r>
              <a:rPr lang="en-US" dirty="0" smtClean="0"/>
              <a:t>2 </a:t>
            </a:r>
            <a:r>
              <a:rPr lang="en-US" dirty="0"/>
              <a:t>Peter </a:t>
            </a:r>
            <a:r>
              <a:rPr lang="en-US" dirty="0" smtClean="0"/>
              <a:t>3:15-16 (New Testament Authority as Scripture)</a:t>
            </a:r>
          </a:p>
          <a:p>
            <a:r>
              <a:rPr lang="en-US" dirty="0" smtClean="0"/>
              <a:t>John 5:37-47; Luke 24:13-27 (The Testimony of Scripture)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138" y="1825624"/>
            <a:ext cx="2696207" cy="359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Fulfillment of Bible Prophecy</a:t>
            </a:r>
          </a:p>
          <a:p>
            <a:r>
              <a:rPr lang="en-US" dirty="0"/>
              <a:t>27% of Scripture is Prophetic</a:t>
            </a:r>
          </a:p>
          <a:p>
            <a:pPr lvl="1"/>
            <a:r>
              <a:rPr lang="en-US" dirty="0"/>
              <a:t>OT: 6,641 predictive verses (28.6%)</a:t>
            </a:r>
          </a:p>
          <a:p>
            <a:pPr lvl="1"/>
            <a:r>
              <a:rPr lang="en-US" dirty="0"/>
              <a:t>NT: 1,711 predictive verses (21.6%)</a:t>
            </a:r>
          </a:p>
          <a:p>
            <a:r>
              <a:rPr lang="en-US" dirty="0"/>
              <a:t>The chance of Jesus randomly fulfilling only 48 of the prophecies made about him is  1 in 10^157 </a:t>
            </a:r>
          </a:p>
          <a:p>
            <a:r>
              <a:rPr lang="en-US" dirty="0"/>
              <a:t>60 are clearly already fulfilled</a:t>
            </a:r>
          </a:p>
          <a:p>
            <a:pPr lvl="1"/>
            <a:r>
              <a:rPr lang="en-US" dirty="0"/>
              <a:t>*see chart on Fulfilled Prophecies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66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635</Words>
  <Application>Microsoft Macintosh PowerPoint</Application>
  <PresentationFormat>Widescreen</PresentationFormat>
  <Paragraphs>117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Book Antiqua</vt:lpstr>
      <vt:lpstr>Calibri</vt:lpstr>
      <vt:lpstr>Requiem</vt:lpstr>
      <vt:lpstr>Arial</vt:lpstr>
      <vt:lpstr>Office Theme</vt:lpstr>
      <vt:lpstr>Document</vt:lpstr>
      <vt:lpstr>The Reliability             of the Bible</vt:lpstr>
      <vt:lpstr>PowerPoint Presentation</vt:lpstr>
      <vt:lpstr>The Story: BIbliology</vt:lpstr>
      <vt:lpstr>The Story: BIbliology</vt:lpstr>
      <vt:lpstr>The Story: BIbliology</vt:lpstr>
      <vt:lpstr>The Story: BIbliology</vt:lpstr>
      <vt:lpstr>The Story: BIbliology</vt:lpstr>
      <vt:lpstr>Internal Evidence</vt:lpstr>
      <vt:lpstr>Internal Evidence</vt:lpstr>
      <vt:lpstr>External Evidence</vt:lpstr>
      <vt:lpstr>External Evidence</vt:lpstr>
      <vt:lpstr>External Evidence</vt:lpstr>
      <vt:lpstr>External Evidence</vt:lpstr>
      <vt:lpstr>External Evidence</vt:lpstr>
      <vt:lpstr>External Evidence</vt:lpstr>
      <vt:lpstr>PowerPoint Presentation</vt:lpstr>
      <vt:lpstr>PowerPoint Presentation</vt:lpstr>
      <vt:lpstr>Common Criticisms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meeeeeeewith7es@gmail.com</dc:creator>
  <cp:lastModifiedBy>meeeeeeewith7es@gmail.com</cp:lastModifiedBy>
  <cp:revision>15</cp:revision>
  <dcterms:created xsi:type="dcterms:W3CDTF">2018-09-20T22:35:10Z</dcterms:created>
  <dcterms:modified xsi:type="dcterms:W3CDTF">2018-10-07T18:25:23Z</dcterms:modified>
</cp:coreProperties>
</file>