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3" r:id="rId3"/>
    <p:sldId id="257" r:id="rId4"/>
    <p:sldId id="262" r:id="rId5"/>
    <p:sldId id="284" r:id="rId6"/>
    <p:sldId id="265" r:id="rId7"/>
    <p:sldId id="266" r:id="rId8"/>
    <p:sldId id="278" r:id="rId9"/>
    <p:sldId id="267" r:id="rId10"/>
    <p:sldId id="258" r:id="rId11"/>
    <p:sldId id="268" r:id="rId12"/>
    <p:sldId id="279" r:id="rId13"/>
    <p:sldId id="280" r:id="rId14"/>
    <p:sldId id="281" r:id="rId15"/>
    <p:sldId id="282" r:id="rId16"/>
    <p:sldId id="269" r:id="rId17"/>
    <p:sldId id="259" r:id="rId18"/>
    <p:sldId id="270" r:id="rId19"/>
    <p:sldId id="271" r:id="rId20"/>
    <p:sldId id="272" r:id="rId21"/>
    <p:sldId id="273" r:id="rId22"/>
    <p:sldId id="283" r:id="rId23"/>
    <p:sldId id="260" r:id="rId24"/>
    <p:sldId id="277" r:id="rId25"/>
    <p:sldId id="275" r:id="rId26"/>
    <p:sldId id="276" r:id="rId27"/>
    <p:sldId id="261"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86"/>
    <p:restoredTop sz="94649"/>
  </p:normalViewPr>
  <p:slideViewPr>
    <p:cSldViewPr snapToGrid="0" snapToObjects="1">
      <p:cViewPr varScale="1">
        <p:scale>
          <a:sx n="97" d="100"/>
          <a:sy n="97" d="100"/>
        </p:scale>
        <p:origin x="616"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72DAE18-82CE-7C45-8EA7-8933DC4CDAE4}" type="datetimeFigureOut">
              <a:rPr lang="en-US" smtClean="0"/>
              <a:t>10/28/18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1CBB49-4F70-6C44-B0A7-419C4F4DB2E5}" type="slidenum">
              <a:rPr lang="en-US" smtClean="0"/>
              <a:t>‹#›</a:t>
            </a:fld>
            <a:endParaRPr lang="en-US"/>
          </a:p>
        </p:txBody>
      </p:sp>
    </p:spTree>
    <p:extLst>
      <p:ext uri="{BB962C8B-B14F-4D97-AF65-F5344CB8AC3E}">
        <p14:creationId xmlns:p14="http://schemas.microsoft.com/office/powerpoint/2010/main" val="6513159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2DAE18-82CE-7C45-8EA7-8933DC4CDAE4}" type="datetimeFigureOut">
              <a:rPr lang="en-US" smtClean="0"/>
              <a:t>10/28/18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1CBB49-4F70-6C44-B0A7-419C4F4DB2E5}" type="slidenum">
              <a:rPr lang="en-US" smtClean="0"/>
              <a:t>‹#›</a:t>
            </a:fld>
            <a:endParaRPr lang="en-US"/>
          </a:p>
        </p:txBody>
      </p:sp>
    </p:spTree>
    <p:extLst>
      <p:ext uri="{BB962C8B-B14F-4D97-AF65-F5344CB8AC3E}">
        <p14:creationId xmlns:p14="http://schemas.microsoft.com/office/powerpoint/2010/main" val="19307136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2DAE18-82CE-7C45-8EA7-8933DC4CDAE4}" type="datetimeFigureOut">
              <a:rPr lang="en-US" smtClean="0"/>
              <a:t>10/28/18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1CBB49-4F70-6C44-B0A7-419C4F4DB2E5}" type="slidenum">
              <a:rPr lang="en-US" smtClean="0"/>
              <a:t>‹#›</a:t>
            </a:fld>
            <a:endParaRPr lang="en-US"/>
          </a:p>
        </p:txBody>
      </p:sp>
    </p:spTree>
    <p:extLst>
      <p:ext uri="{BB962C8B-B14F-4D97-AF65-F5344CB8AC3E}">
        <p14:creationId xmlns:p14="http://schemas.microsoft.com/office/powerpoint/2010/main" val="10263925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sz="3200"/>
            </a:lvl1pPr>
            <a:lvl2pPr>
              <a:defRPr sz="3200"/>
            </a:lvl2pPr>
            <a:lvl3pPr>
              <a:defRPr sz="2600"/>
            </a:lvl3pPr>
            <a:lvl4pPr>
              <a:defRPr sz="2600"/>
            </a:lvl4pPr>
            <a:lvl5pPr>
              <a:defRPr sz="2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72DAE18-82CE-7C45-8EA7-8933DC4CDAE4}" type="datetimeFigureOut">
              <a:rPr lang="en-US" smtClean="0"/>
              <a:t>10/28/18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1CBB49-4F70-6C44-B0A7-419C4F4DB2E5}" type="slidenum">
              <a:rPr lang="en-US" smtClean="0"/>
              <a:t>‹#›</a:t>
            </a:fld>
            <a:endParaRPr lang="en-US"/>
          </a:p>
        </p:txBody>
      </p:sp>
    </p:spTree>
    <p:extLst>
      <p:ext uri="{BB962C8B-B14F-4D97-AF65-F5344CB8AC3E}">
        <p14:creationId xmlns:p14="http://schemas.microsoft.com/office/powerpoint/2010/main" val="9430228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72DAE18-82CE-7C45-8EA7-8933DC4CDAE4}" type="datetimeFigureOut">
              <a:rPr lang="en-US" smtClean="0"/>
              <a:t>10/28/18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1CBB49-4F70-6C44-B0A7-419C4F4DB2E5}" type="slidenum">
              <a:rPr lang="en-US" smtClean="0"/>
              <a:t>‹#›</a:t>
            </a:fld>
            <a:endParaRPr lang="en-US"/>
          </a:p>
        </p:txBody>
      </p:sp>
    </p:spTree>
    <p:extLst>
      <p:ext uri="{BB962C8B-B14F-4D97-AF65-F5344CB8AC3E}">
        <p14:creationId xmlns:p14="http://schemas.microsoft.com/office/powerpoint/2010/main" val="9564141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72DAE18-82CE-7C45-8EA7-8933DC4CDAE4}" type="datetimeFigureOut">
              <a:rPr lang="en-US" smtClean="0"/>
              <a:t>10/28/18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1CBB49-4F70-6C44-B0A7-419C4F4DB2E5}" type="slidenum">
              <a:rPr lang="en-US" smtClean="0"/>
              <a:t>‹#›</a:t>
            </a:fld>
            <a:endParaRPr lang="en-US"/>
          </a:p>
        </p:txBody>
      </p:sp>
    </p:spTree>
    <p:extLst>
      <p:ext uri="{BB962C8B-B14F-4D97-AF65-F5344CB8AC3E}">
        <p14:creationId xmlns:p14="http://schemas.microsoft.com/office/powerpoint/2010/main" val="5379750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2DAE18-82CE-7C45-8EA7-8933DC4CDAE4}" type="datetimeFigureOut">
              <a:rPr lang="en-US" smtClean="0"/>
              <a:t>10/28/18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11CBB49-4F70-6C44-B0A7-419C4F4DB2E5}" type="slidenum">
              <a:rPr lang="en-US" smtClean="0"/>
              <a:t>‹#›</a:t>
            </a:fld>
            <a:endParaRPr lang="en-US"/>
          </a:p>
        </p:txBody>
      </p:sp>
    </p:spTree>
    <p:extLst>
      <p:ext uri="{BB962C8B-B14F-4D97-AF65-F5344CB8AC3E}">
        <p14:creationId xmlns:p14="http://schemas.microsoft.com/office/powerpoint/2010/main" val="8404106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72DAE18-82CE-7C45-8EA7-8933DC4CDAE4}" type="datetimeFigureOut">
              <a:rPr lang="en-US" smtClean="0"/>
              <a:t>10/28/18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11CBB49-4F70-6C44-B0A7-419C4F4DB2E5}" type="slidenum">
              <a:rPr lang="en-US" smtClean="0"/>
              <a:t>‹#›</a:t>
            </a:fld>
            <a:endParaRPr lang="en-US"/>
          </a:p>
        </p:txBody>
      </p:sp>
    </p:spTree>
    <p:extLst>
      <p:ext uri="{BB962C8B-B14F-4D97-AF65-F5344CB8AC3E}">
        <p14:creationId xmlns:p14="http://schemas.microsoft.com/office/powerpoint/2010/main" val="7816465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2DAE18-82CE-7C45-8EA7-8933DC4CDAE4}" type="datetimeFigureOut">
              <a:rPr lang="en-US" smtClean="0"/>
              <a:t>10/28/18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1CBB49-4F70-6C44-B0A7-419C4F4DB2E5}" type="slidenum">
              <a:rPr lang="en-US" smtClean="0"/>
              <a:t>‹#›</a:t>
            </a:fld>
            <a:endParaRPr lang="en-US"/>
          </a:p>
        </p:txBody>
      </p:sp>
    </p:spTree>
    <p:extLst>
      <p:ext uri="{BB962C8B-B14F-4D97-AF65-F5344CB8AC3E}">
        <p14:creationId xmlns:p14="http://schemas.microsoft.com/office/powerpoint/2010/main" val="9760467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72DAE18-82CE-7C45-8EA7-8933DC4CDAE4}" type="datetimeFigureOut">
              <a:rPr lang="en-US" smtClean="0"/>
              <a:t>10/28/18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1CBB49-4F70-6C44-B0A7-419C4F4DB2E5}" type="slidenum">
              <a:rPr lang="en-US" smtClean="0"/>
              <a:t>‹#›</a:t>
            </a:fld>
            <a:endParaRPr lang="en-US"/>
          </a:p>
        </p:txBody>
      </p:sp>
    </p:spTree>
    <p:extLst>
      <p:ext uri="{BB962C8B-B14F-4D97-AF65-F5344CB8AC3E}">
        <p14:creationId xmlns:p14="http://schemas.microsoft.com/office/powerpoint/2010/main" val="19372953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72DAE18-82CE-7C45-8EA7-8933DC4CDAE4}" type="datetimeFigureOut">
              <a:rPr lang="en-US" smtClean="0"/>
              <a:t>10/28/18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1CBB49-4F70-6C44-B0A7-419C4F4DB2E5}" type="slidenum">
              <a:rPr lang="en-US" smtClean="0"/>
              <a:t>‹#›</a:t>
            </a:fld>
            <a:endParaRPr lang="en-US"/>
          </a:p>
        </p:txBody>
      </p:sp>
    </p:spTree>
    <p:extLst>
      <p:ext uri="{BB962C8B-B14F-4D97-AF65-F5344CB8AC3E}">
        <p14:creationId xmlns:p14="http://schemas.microsoft.com/office/powerpoint/2010/main" val="21229383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2DAE18-82CE-7C45-8EA7-8933DC4CDAE4}" type="datetimeFigureOut">
              <a:rPr lang="en-US" smtClean="0"/>
              <a:t>10/28/18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1CBB49-4F70-6C44-B0A7-419C4F4DB2E5}" type="slidenum">
              <a:rPr lang="en-US" smtClean="0"/>
              <a:t>‹#›</a:t>
            </a:fld>
            <a:endParaRPr lang="en-US"/>
          </a:p>
        </p:txBody>
      </p:sp>
    </p:spTree>
    <p:extLst>
      <p:ext uri="{BB962C8B-B14F-4D97-AF65-F5344CB8AC3E}">
        <p14:creationId xmlns:p14="http://schemas.microsoft.com/office/powerpoint/2010/main" val="18910816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Biko" charset="0"/>
          <a:ea typeface="Biko" charset="0"/>
          <a:cs typeface="Biko" charset="0"/>
        </a:defRPr>
      </a:lvl1pPr>
    </p:titleStyle>
    <p:bodyStyle>
      <a:lvl1pPr marL="228600" indent="-228600" algn="l" defTabSz="914400" rtl="0" eaLnBrk="1" latinLnBrk="0" hangingPunct="1">
        <a:lnSpc>
          <a:spcPct val="90000"/>
        </a:lnSpc>
        <a:spcBef>
          <a:spcPts val="1000"/>
        </a:spcBef>
        <a:buFont typeface="Arial"/>
        <a:buChar char="•"/>
        <a:defRPr sz="3600" kern="1200">
          <a:solidFill>
            <a:schemeClr val="tx1"/>
          </a:solidFill>
          <a:latin typeface="Biko" charset="0"/>
          <a:ea typeface="Biko" charset="0"/>
          <a:cs typeface="Biko" charset="0"/>
        </a:defRPr>
      </a:lvl1pPr>
      <a:lvl2pPr marL="685800" indent="-228600" algn="l" defTabSz="914400" rtl="0" eaLnBrk="1" latinLnBrk="0" hangingPunct="1">
        <a:lnSpc>
          <a:spcPct val="90000"/>
        </a:lnSpc>
        <a:spcBef>
          <a:spcPts val="500"/>
        </a:spcBef>
        <a:buFont typeface="Arial"/>
        <a:buChar char="•"/>
        <a:defRPr sz="3600" kern="1200">
          <a:solidFill>
            <a:schemeClr val="tx1"/>
          </a:solidFill>
          <a:latin typeface="Biko" charset="0"/>
          <a:ea typeface="Biko" charset="0"/>
          <a:cs typeface="Biko" charset="0"/>
        </a:defRPr>
      </a:lvl2pPr>
      <a:lvl3pPr marL="1143000" indent="-228600" algn="l" defTabSz="914400" rtl="0" eaLnBrk="1" latinLnBrk="0" hangingPunct="1">
        <a:lnSpc>
          <a:spcPct val="90000"/>
        </a:lnSpc>
        <a:spcBef>
          <a:spcPts val="500"/>
        </a:spcBef>
        <a:buFont typeface="Arial"/>
        <a:buChar char="•"/>
        <a:defRPr sz="3200" kern="1200">
          <a:solidFill>
            <a:schemeClr val="tx1"/>
          </a:solidFill>
          <a:latin typeface="Biko" charset="0"/>
          <a:ea typeface="Biko" charset="0"/>
          <a:cs typeface="Biko" charset="0"/>
        </a:defRPr>
      </a:lvl3pPr>
      <a:lvl4pPr marL="1600200" indent="-228600" algn="l" defTabSz="914400" rtl="0" eaLnBrk="1" latinLnBrk="0" hangingPunct="1">
        <a:lnSpc>
          <a:spcPct val="90000"/>
        </a:lnSpc>
        <a:spcBef>
          <a:spcPts val="500"/>
        </a:spcBef>
        <a:buFont typeface="Arial"/>
        <a:buChar char="•"/>
        <a:defRPr sz="3200" kern="1200">
          <a:solidFill>
            <a:schemeClr val="tx1"/>
          </a:solidFill>
          <a:latin typeface="Biko" charset="0"/>
          <a:ea typeface="Biko" charset="0"/>
          <a:cs typeface="Biko" charset="0"/>
        </a:defRPr>
      </a:lvl4pPr>
      <a:lvl5pPr marL="2057400" indent="-228600" algn="l" defTabSz="914400" rtl="0" eaLnBrk="1" latinLnBrk="0" hangingPunct="1">
        <a:lnSpc>
          <a:spcPct val="90000"/>
        </a:lnSpc>
        <a:spcBef>
          <a:spcPts val="500"/>
        </a:spcBef>
        <a:buFont typeface="Arial"/>
        <a:buChar char="•"/>
        <a:defRPr sz="3200" kern="1200">
          <a:solidFill>
            <a:schemeClr val="tx1"/>
          </a:solidFill>
          <a:latin typeface="Biko" charset="0"/>
          <a:ea typeface="Biko" charset="0"/>
          <a:cs typeface="Biko"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tif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The Existence of God</a:t>
            </a:r>
          </a:p>
        </p:txBody>
      </p:sp>
      <p:sp>
        <p:nvSpPr>
          <p:cNvPr id="3" name="Subtitle 2"/>
          <p:cNvSpPr>
            <a:spLocks noGrp="1"/>
          </p:cNvSpPr>
          <p:nvPr>
            <p:ph type="subTitle" idx="1"/>
          </p:nvPr>
        </p:nvSpPr>
        <p:spPr/>
        <p:txBody>
          <a:bodyPr/>
          <a:lstStyle/>
          <a:p>
            <a:r>
              <a:rPr lang="en-US" dirty="0"/>
              <a:t>Part 1: The Four Major Arguments</a:t>
            </a:r>
          </a:p>
        </p:txBody>
      </p:sp>
      <p:sp>
        <p:nvSpPr>
          <p:cNvPr id="4" name="Rectangle 3"/>
          <p:cNvSpPr/>
          <p:nvPr/>
        </p:nvSpPr>
        <p:spPr>
          <a:xfrm>
            <a:off x="9509761" y="6112932"/>
            <a:ext cx="1937172" cy="745067"/>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r>
              <a:rPr lang="en-US" sz="1400" dirty="0">
                <a:solidFill>
                  <a:schemeClr val="tx1"/>
                </a:solidFill>
              </a:rPr>
              <a:t>By Stephen </a:t>
            </a:r>
            <a:r>
              <a:rPr lang="en-US" sz="1400" dirty="0" err="1">
                <a:solidFill>
                  <a:schemeClr val="tx1"/>
                </a:solidFill>
              </a:rPr>
              <a:t>Curto</a:t>
            </a:r>
            <a:endParaRPr lang="en-US" sz="1400" dirty="0">
              <a:solidFill>
                <a:schemeClr val="tx1"/>
              </a:solidFill>
            </a:endParaRPr>
          </a:p>
          <a:p>
            <a:pPr algn="r"/>
            <a:r>
              <a:rPr lang="en-US" sz="1400" dirty="0">
                <a:solidFill>
                  <a:schemeClr val="tx1"/>
                </a:solidFill>
              </a:rPr>
              <a:t>For </a:t>
            </a:r>
            <a:r>
              <a:rPr lang="en-US" sz="1400" dirty="0" err="1">
                <a:solidFill>
                  <a:schemeClr val="tx1"/>
                </a:solidFill>
              </a:rPr>
              <a:t>Homegroup</a:t>
            </a:r>
            <a:endParaRPr lang="en-US" sz="1400" dirty="0">
              <a:solidFill>
                <a:schemeClr val="tx1"/>
              </a:solidFill>
            </a:endParaRPr>
          </a:p>
          <a:p>
            <a:pPr algn="r"/>
            <a:r>
              <a:rPr lang="en-US" sz="1400" dirty="0">
                <a:solidFill>
                  <a:schemeClr val="tx1"/>
                </a:solidFill>
              </a:rPr>
              <a:t>October 28, 2018</a:t>
            </a:r>
          </a:p>
        </p:txBody>
      </p:sp>
      <p:pic>
        <p:nvPicPr>
          <p:cNvPr id="5" name="Picture 4" descr="logo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446933" y="6112933"/>
            <a:ext cx="745067" cy="745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13217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Teleological Argument</a:t>
            </a:r>
          </a:p>
        </p:txBody>
      </p:sp>
      <p:sp>
        <p:nvSpPr>
          <p:cNvPr id="3" name="Content Placeholder 2"/>
          <p:cNvSpPr>
            <a:spLocks noGrp="1"/>
          </p:cNvSpPr>
          <p:nvPr>
            <p:ph idx="1"/>
          </p:nvPr>
        </p:nvSpPr>
        <p:spPr>
          <a:xfrm>
            <a:off x="838200" y="1825625"/>
            <a:ext cx="10515600" cy="4800462"/>
          </a:xfrm>
        </p:spPr>
        <p:txBody>
          <a:bodyPr>
            <a:normAutofit/>
          </a:bodyPr>
          <a:lstStyle/>
          <a:p>
            <a:pPr marL="0" indent="0">
              <a:buNone/>
            </a:pPr>
            <a:r>
              <a:rPr lang="en-US" u="sng" dirty="0"/>
              <a:t>The presence of design in the universe suggests a designer. </a:t>
            </a:r>
          </a:p>
          <a:p>
            <a:r>
              <a:rPr lang="en-US" i="1" dirty="0"/>
              <a:t>Telos</a:t>
            </a:r>
            <a:r>
              <a:rPr lang="en-US" dirty="0"/>
              <a:t> = purpose, completeness, end</a:t>
            </a:r>
          </a:p>
          <a:p>
            <a:r>
              <a:rPr lang="en-US" dirty="0"/>
              <a:t>Aka. “Fine Tuning Argument” or “Watchmaker Analogy” </a:t>
            </a:r>
          </a:p>
          <a:p>
            <a:r>
              <a:rPr lang="en-US" dirty="0"/>
              <a:t>Important note: designed but fallen</a:t>
            </a:r>
          </a:p>
          <a:p>
            <a:endParaRPr lang="en-US" dirty="0"/>
          </a:p>
          <a:p>
            <a:pPr marL="0" indent="0">
              <a:buNone/>
            </a:pPr>
            <a:endParaRPr lang="en-US" dirty="0"/>
          </a:p>
          <a:p>
            <a:r>
              <a:rPr lang="en-US" dirty="0"/>
              <a:t>Primary Text: Psalm 8:3-4</a:t>
            </a:r>
          </a:p>
          <a:p>
            <a:endParaRPr lang="en-US" dirty="0"/>
          </a:p>
          <a:p>
            <a:pPr lvl="1"/>
            <a:endParaRPr lang="en-US" dirty="0"/>
          </a:p>
        </p:txBody>
      </p:sp>
    </p:spTree>
    <p:extLst>
      <p:ext uri="{BB962C8B-B14F-4D97-AF65-F5344CB8AC3E}">
        <p14:creationId xmlns:p14="http://schemas.microsoft.com/office/powerpoint/2010/main" val="33768032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Teleological Argument</a:t>
            </a:r>
          </a:p>
        </p:txBody>
      </p:sp>
      <p:sp>
        <p:nvSpPr>
          <p:cNvPr id="3" name="Content Placeholder 2"/>
          <p:cNvSpPr>
            <a:spLocks noGrp="1"/>
          </p:cNvSpPr>
          <p:nvPr>
            <p:ph idx="1"/>
          </p:nvPr>
        </p:nvSpPr>
        <p:spPr>
          <a:xfrm>
            <a:off x="838200" y="1825625"/>
            <a:ext cx="10515600" cy="4800462"/>
          </a:xfrm>
        </p:spPr>
        <p:txBody>
          <a:bodyPr>
            <a:normAutofit/>
          </a:bodyPr>
          <a:lstStyle/>
          <a:p>
            <a:pPr marL="0" indent="0">
              <a:buNone/>
            </a:pPr>
            <a:r>
              <a:rPr lang="en-US" u="sng" dirty="0"/>
              <a:t>The presence of design in the universe suggests a designer. </a:t>
            </a:r>
          </a:p>
          <a:p>
            <a:r>
              <a:rPr lang="en-US" dirty="0"/>
              <a:t>Examples of Design/Purpose:</a:t>
            </a:r>
          </a:p>
          <a:p>
            <a:pPr lvl="1"/>
            <a:r>
              <a:rPr lang="en-US" dirty="0"/>
              <a:t>Solar system</a:t>
            </a:r>
          </a:p>
          <a:p>
            <a:pPr lvl="1"/>
            <a:r>
              <a:rPr lang="en-US" dirty="0"/>
              <a:t>DNA</a:t>
            </a:r>
          </a:p>
          <a:p>
            <a:pPr lvl="1"/>
            <a:r>
              <a:rPr lang="en-US" dirty="0"/>
              <a:t>Photosynthesis</a:t>
            </a:r>
          </a:p>
          <a:p>
            <a:pPr lvl="1"/>
            <a:r>
              <a:rPr lang="en-US" dirty="0"/>
              <a:t>Biology</a:t>
            </a:r>
          </a:p>
          <a:p>
            <a:pPr lvl="1"/>
            <a:r>
              <a:rPr lang="en-US" dirty="0"/>
              <a:t>Laws of Logic</a:t>
            </a:r>
          </a:p>
          <a:p>
            <a:pPr lvl="1"/>
            <a:endParaRPr lang="en-US" dirty="0"/>
          </a:p>
          <a:p>
            <a:pPr lvl="1"/>
            <a:endParaRPr lang="en-US" dirty="0"/>
          </a:p>
          <a:p>
            <a:pPr lvl="1"/>
            <a:endParaRPr lang="en-US" dirty="0"/>
          </a:p>
          <a:p>
            <a:pPr lvl="1"/>
            <a:endParaRPr lang="en-US" dirty="0"/>
          </a:p>
          <a:p>
            <a:pPr lvl="1"/>
            <a:endParaRPr lang="en-US" dirty="0"/>
          </a:p>
          <a:p>
            <a:pPr lvl="1"/>
            <a:endParaRPr lang="en-US" dirty="0"/>
          </a:p>
        </p:txBody>
      </p:sp>
      <p:pic>
        <p:nvPicPr>
          <p:cNvPr id="6" name="Picture 5">
            <a:extLst>
              <a:ext uri="{FF2B5EF4-FFF2-40B4-BE49-F238E27FC236}">
                <a16:creationId xmlns:a16="http://schemas.microsoft.com/office/drawing/2014/main" id="{F66CF96D-AD18-EE4A-9E3D-96CB0BABCBC8}"/>
              </a:ext>
            </a:extLst>
          </p:cNvPr>
          <p:cNvPicPr>
            <a:picLocks noChangeAspect="1"/>
          </p:cNvPicPr>
          <p:nvPr/>
        </p:nvPicPr>
        <p:blipFill>
          <a:blip r:embed="rId2"/>
          <a:stretch>
            <a:fillRect/>
          </a:stretch>
        </p:blipFill>
        <p:spPr>
          <a:xfrm>
            <a:off x="5103622" y="2935357"/>
            <a:ext cx="6250178" cy="3690730"/>
          </a:xfrm>
          <a:prstGeom prst="rect">
            <a:avLst/>
          </a:prstGeom>
        </p:spPr>
      </p:pic>
    </p:spTree>
    <p:extLst>
      <p:ext uri="{BB962C8B-B14F-4D97-AF65-F5344CB8AC3E}">
        <p14:creationId xmlns:p14="http://schemas.microsoft.com/office/powerpoint/2010/main" val="36151401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4B2CB6-A451-1C4A-973C-29541EA4F959}"/>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A4A715D8-E21C-E841-87B3-BD5ECB939361}"/>
              </a:ext>
            </a:extLst>
          </p:cNvPr>
          <p:cNvPicPr>
            <a:picLocks noGrp="1" noChangeAspect="1"/>
          </p:cNvPicPr>
          <p:nvPr>
            <p:ph idx="1"/>
          </p:nvPr>
        </p:nvPicPr>
        <p:blipFill>
          <a:blip r:embed="rId2"/>
          <a:stretch>
            <a:fillRect/>
          </a:stretch>
        </p:blipFill>
        <p:spPr>
          <a:xfrm>
            <a:off x="1485900" y="-159024"/>
            <a:ext cx="9220200" cy="30931078"/>
          </a:xfrm>
        </p:spPr>
      </p:pic>
    </p:spTree>
    <p:extLst>
      <p:ext uri="{BB962C8B-B14F-4D97-AF65-F5344CB8AC3E}">
        <p14:creationId xmlns:p14="http://schemas.microsoft.com/office/powerpoint/2010/main" val="36328967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4B2CB6-A451-1C4A-973C-29541EA4F959}"/>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A4A715D8-E21C-E841-87B3-BD5ECB939361}"/>
              </a:ext>
            </a:extLst>
          </p:cNvPr>
          <p:cNvPicPr>
            <a:picLocks noGrp="1" noChangeAspect="1"/>
          </p:cNvPicPr>
          <p:nvPr>
            <p:ph idx="1"/>
          </p:nvPr>
        </p:nvPicPr>
        <p:blipFill>
          <a:blip r:embed="rId2"/>
          <a:stretch>
            <a:fillRect/>
          </a:stretch>
        </p:blipFill>
        <p:spPr>
          <a:xfrm>
            <a:off x="1485900" y="-7010399"/>
            <a:ext cx="9220200" cy="30931078"/>
          </a:xfrm>
        </p:spPr>
      </p:pic>
    </p:spTree>
    <p:extLst>
      <p:ext uri="{BB962C8B-B14F-4D97-AF65-F5344CB8AC3E}">
        <p14:creationId xmlns:p14="http://schemas.microsoft.com/office/powerpoint/2010/main" val="22435285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4B2CB6-A451-1C4A-973C-29541EA4F959}"/>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A4A715D8-E21C-E841-87B3-BD5ECB939361}"/>
              </a:ext>
            </a:extLst>
          </p:cNvPr>
          <p:cNvPicPr>
            <a:picLocks noGrp="1" noChangeAspect="1"/>
          </p:cNvPicPr>
          <p:nvPr>
            <p:ph idx="1"/>
          </p:nvPr>
        </p:nvPicPr>
        <p:blipFill>
          <a:blip r:embed="rId2"/>
          <a:stretch>
            <a:fillRect/>
          </a:stretch>
        </p:blipFill>
        <p:spPr>
          <a:xfrm>
            <a:off x="1485900" y="-14768764"/>
            <a:ext cx="9220200" cy="30931078"/>
          </a:xfrm>
        </p:spPr>
      </p:pic>
    </p:spTree>
    <p:extLst>
      <p:ext uri="{BB962C8B-B14F-4D97-AF65-F5344CB8AC3E}">
        <p14:creationId xmlns:p14="http://schemas.microsoft.com/office/powerpoint/2010/main" val="33663322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4B2CB6-A451-1C4A-973C-29541EA4F959}"/>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A4A715D8-E21C-E841-87B3-BD5ECB939361}"/>
              </a:ext>
            </a:extLst>
          </p:cNvPr>
          <p:cNvPicPr>
            <a:picLocks noGrp="1" noChangeAspect="1"/>
          </p:cNvPicPr>
          <p:nvPr>
            <p:ph idx="1"/>
          </p:nvPr>
        </p:nvPicPr>
        <p:blipFill>
          <a:blip r:embed="rId2"/>
          <a:stretch>
            <a:fillRect/>
          </a:stretch>
        </p:blipFill>
        <p:spPr>
          <a:xfrm>
            <a:off x="1485900" y="-22852590"/>
            <a:ext cx="9220200" cy="30931078"/>
          </a:xfrm>
        </p:spPr>
      </p:pic>
    </p:spTree>
    <p:extLst>
      <p:ext uri="{BB962C8B-B14F-4D97-AF65-F5344CB8AC3E}">
        <p14:creationId xmlns:p14="http://schemas.microsoft.com/office/powerpoint/2010/main" val="30155065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Teleological Argument</a:t>
            </a:r>
          </a:p>
        </p:txBody>
      </p:sp>
      <p:sp>
        <p:nvSpPr>
          <p:cNvPr id="3" name="Content Placeholder 2"/>
          <p:cNvSpPr>
            <a:spLocks noGrp="1"/>
          </p:cNvSpPr>
          <p:nvPr>
            <p:ph idx="1"/>
          </p:nvPr>
        </p:nvSpPr>
        <p:spPr>
          <a:xfrm>
            <a:off x="838200" y="1825625"/>
            <a:ext cx="10515600" cy="4800462"/>
          </a:xfrm>
        </p:spPr>
        <p:txBody>
          <a:bodyPr>
            <a:normAutofit/>
          </a:bodyPr>
          <a:lstStyle/>
          <a:p>
            <a:pPr marL="0" indent="0">
              <a:buNone/>
            </a:pPr>
            <a:r>
              <a:rPr lang="en-US" dirty="0"/>
              <a:t>Dealing with the Culture:</a:t>
            </a:r>
          </a:p>
          <a:p>
            <a:r>
              <a:rPr lang="en-US" dirty="0"/>
              <a:t>“This place is pretty poorly designed!” </a:t>
            </a:r>
          </a:p>
          <a:p>
            <a:pPr lvl="1"/>
            <a:r>
              <a:rPr lang="en-US" dirty="0"/>
              <a:t>The problem of evil will be dealt with in future lesson.</a:t>
            </a:r>
          </a:p>
          <a:p>
            <a:pPr lvl="1"/>
            <a:r>
              <a:rPr lang="en-US" dirty="0"/>
              <a:t>The curse/fall explain the inefficiencies/death/decay.</a:t>
            </a:r>
          </a:p>
          <a:p>
            <a:pPr lvl="1"/>
            <a:r>
              <a:rPr lang="en-US" dirty="0"/>
              <a:t>Just because we don’t know a thing’s purpose, does not mean it has no purpose. E.g. appendix.</a:t>
            </a:r>
          </a:p>
          <a:p>
            <a:pPr marL="0" indent="0">
              <a:buNone/>
            </a:pPr>
            <a:r>
              <a:rPr lang="en-US" dirty="0"/>
              <a:t> </a:t>
            </a:r>
          </a:p>
          <a:p>
            <a:pPr lvl="1"/>
            <a:endParaRPr lang="en-US" dirty="0"/>
          </a:p>
          <a:p>
            <a:pPr lvl="1"/>
            <a:endParaRPr lang="en-US" dirty="0"/>
          </a:p>
          <a:p>
            <a:pPr lvl="1"/>
            <a:endParaRPr lang="en-US" dirty="0"/>
          </a:p>
          <a:p>
            <a:pPr lvl="1"/>
            <a:endParaRPr lang="en-US" dirty="0"/>
          </a:p>
          <a:p>
            <a:pPr lvl="1"/>
            <a:endParaRPr lang="en-US" dirty="0"/>
          </a:p>
        </p:txBody>
      </p:sp>
    </p:spTree>
    <p:extLst>
      <p:ext uri="{BB962C8B-B14F-4D97-AF65-F5344CB8AC3E}">
        <p14:creationId xmlns:p14="http://schemas.microsoft.com/office/powerpoint/2010/main" val="20579649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Cosmological Argument</a:t>
            </a:r>
          </a:p>
        </p:txBody>
      </p:sp>
      <p:sp>
        <p:nvSpPr>
          <p:cNvPr id="3" name="Content Placeholder 2"/>
          <p:cNvSpPr>
            <a:spLocks noGrp="1"/>
          </p:cNvSpPr>
          <p:nvPr>
            <p:ph idx="1"/>
          </p:nvPr>
        </p:nvSpPr>
        <p:spPr/>
        <p:txBody>
          <a:bodyPr/>
          <a:lstStyle/>
          <a:p>
            <a:pPr marL="0" indent="0">
              <a:buNone/>
            </a:pPr>
            <a:r>
              <a:rPr lang="en-US" u="sng" dirty="0"/>
              <a:t>All effects have a cause, the universe’s cause is God. </a:t>
            </a:r>
          </a:p>
          <a:p>
            <a:r>
              <a:rPr lang="en-US" i="1" dirty="0" err="1"/>
              <a:t>kosmos</a:t>
            </a:r>
            <a:r>
              <a:rPr lang="en-US" i="1" dirty="0"/>
              <a:t> </a:t>
            </a:r>
            <a:r>
              <a:rPr lang="en-US" dirty="0"/>
              <a:t>= world</a:t>
            </a:r>
          </a:p>
          <a:p>
            <a:r>
              <a:rPr lang="en-US" dirty="0"/>
              <a:t>Aka. “Unmoved Mover” “Uncaused Cause” “Necessary Being” </a:t>
            </a:r>
          </a:p>
          <a:p>
            <a:r>
              <a:rPr lang="en-US" dirty="0"/>
              <a:t>Thomas Aquinas, </a:t>
            </a:r>
            <a:r>
              <a:rPr lang="en-US" i="1" dirty="0"/>
              <a:t>Summa Theologica</a:t>
            </a:r>
            <a:r>
              <a:rPr lang="en-US" dirty="0"/>
              <a:t> “Infinite Regress”</a:t>
            </a:r>
          </a:p>
          <a:p>
            <a:r>
              <a:rPr lang="en-US" dirty="0"/>
              <a:t>The universe is finite, time-bound, space-bound, changing, material, therefore its cause must be independent of those constraints. (infinite, timeless, </a:t>
            </a:r>
            <a:r>
              <a:rPr lang="en-US" dirty="0" err="1"/>
              <a:t>spaceless</a:t>
            </a:r>
            <a:r>
              <a:rPr lang="en-US" dirty="0"/>
              <a:t>… etc.)</a:t>
            </a:r>
          </a:p>
        </p:txBody>
      </p:sp>
      <p:pic>
        <p:nvPicPr>
          <p:cNvPr id="5" name="Picture 4">
            <a:extLst>
              <a:ext uri="{FF2B5EF4-FFF2-40B4-BE49-F238E27FC236}">
                <a16:creationId xmlns:a16="http://schemas.microsoft.com/office/drawing/2014/main" id="{ABE9012D-8DAC-394F-AE14-AB89CAE02C39}"/>
              </a:ext>
            </a:extLst>
          </p:cNvPr>
          <p:cNvPicPr>
            <a:picLocks noChangeAspect="1"/>
          </p:cNvPicPr>
          <p:nvPr/>
        </p:nvPicPr>
        <p:blipFill>
          <a:blip r:embed="rId2"/>
          <a:stretch>
            <a:fillRect/>
          </a:stretch>
        </p:blipFill>
        <p:spPr>
          <a:xfrm>
            <a:off x="9186332" y="0"/>
            <a:ext cx="3005668" cy="1690688"/>
          </a:xfrm>
          <a:prstGeom prst="rect">
            <a:avLst/>
          </a:prstGeom>
        </p:spPr>
      </p:pic>
    </p:spTree>
    <p:extLst>
      <p:ext uri="{BB962C8B-B14F-4D97-AF65-F5344CB8AC3E}">
        <p14:creationId xmlns:p14="http://schemas.microsoft.com/office/powerpoint/2010/main" val="13782932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Cosmological Argument</a:t>
            </a:r>
          </a:p>
        </p:txBody>
      </p:sp>
      <p:sp>
        <p:nvSpPr>
          <p:cNvPr id="3" name="Content Placeholder 2"/>
          <p:cNvSpPr>
            <a:spLocks noGrp="1"/>
          </p:cNvSpPr>
          <p:nvPr>
            <p:ph idx="1"/>
          </p:nvPr>
        </p:nvSpPr>
        <p:spPr/>
        <p:txBody>
          <a:bodyPr/>
          <a:lstStyle/>
          <a:p>
            <a:pPr marL="0" indent="0">
              <a:buNone/>
            </a:pPr>
            <a:r>
              <a:rPr lang="en-US" u="sng" dirty="0"/>
              <a:t>All effects have a cause, the universe’s cause is God. </a:t>
            </a:r>
          </a:p>
          <a:p>
            <a:r>
              <a:rPr lang="en-US" dirty="0"/>
              <a:t>Stack of books analogy (contingency)</a:t>
            </a:r>
          </a:p>
          <a:p>
            <a:r>
              <a:rPr lang="en-US" dirty="0"/>
              <a:t>Dominos analogy</a:t>
            </a:r>
          </a:p>
          <a:p>
            <a:endParaRPr lang="en-US" dirty="0"/>
          </a:p>
          <a:p>
            <a:r>
              <a:rPr lang="en-US" dirty="0"/>
              <a:t>Primary Text: Genesis 1:1</a:t>
            </a:r>
          </a:p>
        </p:txBody>
      </p:sp>
      <p:pic>
        <p:nvPicPr>
          <p:cNvPr id="4" name="Picture 3">
            <a:extLst>
              <a:ext uri="{FF2B5EF4-FFF2-40B4-BE49-F238E27FC236}">
                <a16:creationId xmlns:a16="http://schemas.microsoft.com/office/drawing/2014/main" id="{76137191-4A96-004D-9619-633D6E560E87}"/>
              </a:ext>
            </a:extLst>
          </p:cNvPr>
          <p:cNvPicPr>
            <a:picLocks noChangeAspect="1"/>
          </p:cNvPicPr>
          <p:nvPr/>
        </p:nvPicPr>
        <p:blipFill>
          <a:blip r:embed="rId2"/>
          <a:stretch>
            <a:fillRect/>
          </a:stretch>
        </p:blipFill>
        <p:spPr>
          <a:xfrm>
            <a:off x="6327971" y="2951770"/>
            <a:ext cx="5864029" cy="3906230"/>
          </a:xfrm>
          <a:prstGeom prst="rect">
            <a:avLst/>
          </a:prstGeom>
        </p:spPr>
      </p:pic>
    </p:spTree>
    <p:extLst>
      <p:ext uri="{BB962C8B-B14F-4D97-AF65-F5344CB8AC3E}">
        <p14:creationId xmlns:p14="http://schemas.microsoft.com/office/powerpoint/2010/main" val="7140660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Cosmological Argument</a:t>
            </a:r>
          </a:p>
        </p:txBody>
      </p:sp>
      <p:sp>
        <p:nvSpPr>
          <p:cNvPr id="3" name="Content Placeholder 2"/>
          <p:cNvSpPr>
            <a:spLocks noGrp="1"/>
          </p:cNvSpPr>
          <p:nvPr>
            <p:ph idx="1"/>
          </p:nvPr>
        </p:nvSpPr>
        <p:spPr/>
        <p:txBody>
          <a:bodyPr>
            <a:normAutofit/>
          </a:bodyPr>
          <a:lstStyle/>
          <a:p>
            <a:pPr marL="0" indent="0">
              <a:buNone/>
            </a:pPr>
            <a:r>
              <a:rPr lang="en-US" dirty="0"/>
              <a:t>Dealing with the Culture:</a:t>
            </a:r>
          </a:p>
          <a:p>
            <a:r>
              <a:rPr lang="en-US" dirty="0"/>
              <a:t>“Your argument is self-defeating. If all things must be caused, then what or who caused God?”</a:t>
            </a:r>
          </a:p>
          <a:p>
            <a:r>
              <a:rPr lang="en-US" dirty="0"/>
              <a:t>“God is not necessary, the big bang explains the first cause.”</a:t>
            </a:r>
          </a:p>
        </p:txBody>
      </p:sp>
    </p:spTree>
    <p:extLst>
      <p:ext uri="{BB962C8B-B14F-4D97-AF65-F5344CB8AC3E}">
        <p14:creationId xmlns:p14="http://schemas.microsoft.com/office/powerpoint/2010/main" val="18545876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9370C-5753-6C46-BB3D-3C5D4C6BF38D}"/>
              </a:ext>
            </a:extLst>
          </p:cNvPr>
          <p:cNvSpPr>
            <a:spLocks noGrp="1"/>
          </p:cNvSpPr>
          <p:nvPr>
            <p:ph type="title"/>
          </p:nvPr>
        </p:nvSpPr>
        <p:spPr/>
        <p:txBody>
          <a:bodyPr/>
          <a:lstStyle/>
          <a:p>
            <a:r>
              <a:rPr lang="en-US" dirty="0"/>
              <a:t>The Goal of Any Theistic Argument</a:t>
            </a:r>
          </a:p>
        </p:txBody>
      </p:sp>
      <p:sp>
        <p:nvSpPr>
          <p:cNvPr id="3" name="Content Placeholder 2">
            <a:extLst>
              <a:ext uri="{FF2B5EF4-FFF2-40B4-BE49-F238E27FC236}">
                <a16:creationId xmlns:a16="http://schemas.microsoft.com/office/drawing/2014/main" id="{293C4AF1-1692-1442-A290-32C50923478B}"/>
              </a:ext>
            </a:extLst>
          </p:cNvPr>
          <p:cNvSpPr>
            <a:spLocks noGrp="1"/>
          </p:cNvSpPr>
          <p:nvPr>
            <p:ph idx="1"/>
          </p:nvPr>
        </p:nvSpPr>
        <p:spPr>
          <a:xfrm>
            <a:off x="838200" y="1825625"/>
            <a:ext cx="10515600" cy="4879976"/>
          </a:xfrm>
        </p:spPr>
        <p:txBody>
          <a:bodyPr>
            <a:normAutofit/>
          </a:bodyPr>
          <a:lstStyle/>
          <a:p>
            <a:pPr marL="0" indent="0">
              <a:buNone/>
            </a:pPr>
            <a:r>
              <a:rPr lang="en-US" u="sng" dirty="0"/>
              <a:t>To remove objections to the existence of the God of the Bible. </a:t>
            </a:r>
          </a:p>
          <a:p>
            <a:r>
              <a:rPr lang="en-US" dirty="0"/>
              <a:t>Remove Objections, not “Prove”</a:t>
            </a:r>
          </a:p>
          <a:p>
            <a:r>
              <a:rPr lang="en-US" dirty="0"/>
              <a:t>The God of the Bible, not just any supernatural being.</a:t>
            </a:r>
          </a:p>
          <a:p>
            <a:pPr lvl="1"/>
            <a:r>
              <a:rPr lang="en-US" dirty="0"/>
              <a:t>Personal</a:t>
            </a:r>
          </a:p>
          <a:p>
            <a:pPr lvl="1"/>
            <a:r>
              <a:rPr lang="en-US" dirty="0"/>
              <a:t>All-knowing</a:t>
            </a:r>
          </a:p>
          <a:p>
            <a:pPr lvl="1"/>
            <a:r>
              <a:rPr lang="en-US" dirty="0"/>
              <a:t>All-powerful</a:t>
            </a:r>
          </a:p>
          <a:p>
            <a:pPr lvl="1"/>
            <a:r>
              <a:rPr lang="en-US" dirty="0"/>
              <a:t>Unchanging</a:t>
            </a:r>
          </a:p>
          <a:p>
            <a:pPr lvl="1"/>
            <a:r>
              <a:rPr lang="en-US" dirty="0"/>
              <a:t>Self-existent</a:t>
            </a:r>
          </a:p>
          <a:p>
            <a:pPr lvl="1"/>
            <a:r>
              <a:rPr lang="en-US" dirty="0"/>
              <a:t>Etc. </a:t>
            </a:r>
          </a:p>
        </p:txBody>
      </p:sp>
    </p:spTree>
    <p:extLst>
      <p:ext uri="{BB962C8B-B14F-4D97-AF65-F5344CB8AC3E}">
        <p14:creationId xmlns:p14="http://schemas.microsoft.com/office/powerpoint/2010/main" val="24728965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Cosmological Argument</a:t>
            </a:r>
          </a:p>
        </p:txBody>
      </p:sp>
      <p:sp>
        <p:nvSpPr>
          <p:cNvPr id="3" name="Content Placeholder 2"/>
          <p:cNvSpPr>
            <a:spLocks noGrp="1"/>
          </p:cNvSpPr>
          <p:nvPr>
            <p:ph idx="1"/>
          </p:nvPr>
        </p:nvSpPr>
        <p:spPr/>
        <p:txBody>
          <a:bodyPr>
            <a:normAutofit/>
          </a:bodyPr>
          <a:lstStyle/>
          <a:p>
            <a:pPr marL="0" indent="0">
              <a:buNone/>
            </a:pPr>
            <a:r>
              <a:rPr lang="en-US" dirty="0"/>
              <a:t>Dealing with the Culture:</a:t>
            </a:r>
          </a:p>
          <a:p>
            <a:r>
              <a:rPr lang="en-US" dirty="0"/>
              <a:t>“Your argument is self-defeating. If all things must be caused, then what or who caused God?”</a:t>
            </a:r>
          </a:p>
          <a:p>
            <a:pPr lvl="1"/>
            <a:r>
              <a:rPr lang="en-US" dirty="0"/>
              <a:t>This misunderstands the definition of God.</a:t>
            </a:r>
          </a:p>
          <a:p>
            <a:r>
              <a:rPr lang="en-US" dirty="0"/>
              <a:t>“God is not necessary, the big bang explains the first cause.”</a:t>
            </a:r>
          </a:p>
        </p:txBody>
      </p:sp>
    </p:spTree>
    <p:extLst>
      <p:ext uri="{BB962C8B-B14F-4D97-AF65-F5344CB8AC3E}">
        <p14:creationId xmlns:p14="http://schemas.microsoft.com/office/powerpoint/2010/main" val="41423000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Cosmological Argument</a:t>
            </a:r>
          </a:p>
        </p:txBody>
      </p:sp>
      <p:sp>
        <p:nvSpPr>
          <p:cNvPr id="3" name="Content Placeholder 2"/>
          <p:cNvSpPr>
            <a:spLocks noGrp="1"/>
          </p:cNvSpPr>
          <p:nvPr>
            <p:ph idx="1"/>
          </p:nvPr>
        </p:nvSpPr>
        <p:spPr>
          <a:xfrm>
            <a:off x="838200" y="1825625"/>
            <a:ext cx="10515600" cy="4813714"/>
          </a:xfrm>
        </p:spPr>
        <p:txBody>
          <a:bodyPr>
            <a:normAutofit/>
          </a:bodyPr>
          <a:lstStyle/>
          <a:p>
            <a:pPr marL="0" indent="0">
              <a:buNone/>
            </a:pPr>
            <a:r>
              <a:rPr lang="en-US" dirty="0"/>
              <a:t>Dealing with the Culture:</a:t>
            </a:r>
          </a:p>
          <a:p>
            <a:r>
              <a:rPr lang="en-US" dirty="0"/>
              <a:t>“Your argument is self-defeating. If all things must be caused, then what or who caused God?”</a:t>
            </a:r>
          </a:p>
          <a:p>
            <a:r>
              <a:rPr lang="en-US" dirty="0"/>
              <a:t>“God is not necessary, the big bang explains the first cause.”</a:t>
            </a:r>
          </a:p>
          <a:p>
            <a:pPr lvl="1"/>
            <a:r>
              <a:rPr lang="en-US" dirty="0"/>
              <a:t> The big bang, stated in its simple and absurd form, is “Nothing existed, which exploded.” For the big bang to have the same explanatory power as the Cosmological Argument, it must explain how something came from nothing. </a:t>
            </a:r>
          </a:p>
        </p:txBody>
      </p:sp>
      <p:pic>
        <p:nvPicPr>
          <p:cNvPr id="4" name="Picture 3">
            <a:extLst>
              <a:ext uri="{FF2B5EF4-FFF2-40B4-BE49-F238E27FC236}">
                <a16:creationId xmlns:a16="http://schemas.microsoft.com/office/drawing/2014/main" id="{93A63332-1FBB-704E-B362-F8958BE891A3}"/>
              </a:ext>
            </a:extLst>
          </p:cNvPr>
          <p:cNvPicPr>
            <a:picLocks noChangeAspect="1"/>
          </p:cNvPicPr>
          <p:nvPr/>
        </p:nvPicPr>
        <p:blipFill>
          <a:blip r:embed="rId2"/>
          <a:stretch>
            <a:fillRect/>
          </a:stretch>
        </p:blipFill>
        <p:spPr>
          <a:xfrm>
            <a:off x="9266584" y="0"/>
            <a:ext cx="2925416" cy="2194062"/>
          </a:xfrm>
          <a:prstGeom prst="rect">
            <a:avLst/>
          </a:prstGeom>
        </p:spPr>
      </p:pic>
    </p:spTree>
    <p:extLst>
      <p:ext uri="{BB962C8B-B14F-4D97-AF65-F5344CB8AC3E}">
        <p14:creationId xmlns:p14="http://schemas.microsoft.com/office/powerpoint/2010/main" val="31472792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Cosmological Argument</a:t>
            </a:r>
          </a:p>
        </p:txBody>
      </p:sp>
      <p:sp>
        <p:nvSpPr>
          <p:cNvPr id="3" name="Content Placeholder 2"/>
          <p:cNvSpPr>
            <a:spLocks noGrp="1"/>
          </p:cNvSpPr>
          <p:nvPr>
            <p:ph idx="1"/>
          </p:nvPr>
        </p:nvSpPr>
        <p:spPr>
          <a:xfrm>
            <a:off x="838200" y="1825625"/>
            <a:ext cx="10515600" cy="4813714"/>
          </a:xfrm>
        </p:spPr>
        <p:txBody>
          <a:bodyPr>
            <a:normAutofit/>
          </a:bodyPr>
          <a:lstStyle/>
          <a:p>
            <a:pPr marL="0" indent="0">
              <a:buNone/>
            </a:pPr>
            <a:r>
              <a:rPr lang="en-US" dirty="0"/>
              <a:t>Dealing with the Culture:</a:t>
            </a:r>
          </a:p>
          <a:p>
            <a:r>
              <a:rPr lang="en-US" dirty="0"/>
              <a:t>“Your argument is self-defeating. If all things must be caused, then what or who caused God?”</a:t>
            </a:r>
          </a:p>
          <a:p>
            <a:r>
              <a:rPr lang="en-US" dirty="0"/>
              <a:t>“God is not necessary, the big bang explains the first cause.”</a:t>
            </a:r>
          </a:p>
          <a:p>
            <a:pPr lvl="1"/>
            <a:r>
              <a:rPr lang="en-US" dirty="0"/>
              <a:t> The big bang, stated in its simple and absurd form, is “Nothing existed, which exploded.” For the big bang to have the same explanatory power as the Cosmological Argument, it must explain how something came from nothing. </a:t>
            </a:r>
          </a:p>
        </p:txBody>
      </p:sp>
      <p:pic>
        <p:nvPicPr>
          <p:cNvPr id="4" name="Picture 3">
            <a:extLst>
              <a:ext uri="{FF2B5EF4-FFF2-40B4-BE49-F238E27FC236}">
                <a16:creationId xmlns:a16="http://schemas.microsoft.com/office/drawing/2014/main" id="{93A63332-1FBB-704E-B362-F8958BE891A3}"/>
              </a:ext>
            </a:extLst>
          </p:cNvPr>
          <p:cNvPicPr>
            <a:picLocks noChangeAspect="1"/>
          </p:cNvPicPr>
          <p:nvPr/>
        </p:nvPicPr>
        <p:blipFill>
          <a:blip r:embed="rId2"/>
          <a:stretch>
            <a:fillRect/>
          </a:stretch>
        </p:blipFill>
        <p:spPr>
          <a:xfrm>
            <a:off x="9266584" y="0"/>
            <a:ext cx="2925416" cy="2194062"/>
          </a:xfrm>
          <a:prstGeom prst="rect">
            <a:avLst/>
          </a:prstGeom>
        </p:spPr>
      </p:pic>
      <p:pic>
        <p:nvPicPr>
          <p:cNvPr id="6" name="Picture 5">
            <a:extLst>
              <a:ext uri="{FF2B5EF4-FFF2-40B4-BE49-F238E27FC236}">
                <a16:creationId xmlns:a16="http://schemas.microsoft.com/office/drawing/2014/main" id="{03EA73B9-5CB9-B749-850B-DC33388E42C3}"/>
              </a:ext>
            </a:extLst>
          </p:cNvPr>
          <p:cNvPicPr>
            <a:picLocks noChangeAspect="1"/>
          </p:cNvPicPr>
          <p:nvPr/>
        </p:nvPicPr>
        <p:blipFill>
          <a:blip r:embed="rId3"/>
          <a:stretch>
            <a:fillRect/>
          </a:stretch>
        </p:blipFill>
        <p:spPr>
          <a:xfrm>
            <a:off x="1381125" y="0"/>
            <a:ext cx="9429750" cy="6858000"/>
          </a:xfrm>
          <a:prstGeom prst="rect">
            <a:avLst/>
          </a:prstGeom>
        </p:spPr>
      </p:pic>
    </p:spTree>
    <p:extLst>
      <p:ext uri="{BB962C8B-B14F-4D97-AF65-F5344CB8AC3E}">
        <p14:creationId xmlns:p14="http://schemas.microsoft.com/office/powerpoint/2010/main" val="4586301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Ontological Argument</a:t>
            </a:r>
          </a:p>
        </p:txBody>
      </p:sp>
      <p:sp>
        <p:nvSpPr>
          <p:cNvPr id="3" name="Content Placeholder 2"/>
          <p:cNvSpPr>
            <a:spLocks noGrp="1"/>
          </p:cNvSpPr>
          <p:nvPr>
            <p:ph idx="1"/>
          </p:nvPr>
        </p:nvSpPr>
        <p:spPr>
          <a:xfrm>
            <a:off x="838200" y="1825625"/>
            <a:ext cx="10515600" cy="1116358"/>
          </a:xfrm>
        </p:spPr>
        <p:txBody>
          <a:bodyPr/>
          <a:lstStyle/>
          <a:p>
            <a:pPr marL="0" indent="0">
              <a:buNone/>
            </a:pPr>
            <a:r>
              <a:rPr lang="en-US" u="sng" dirty="0"/>
              <a:t>The idea of a perfect being suggests the existence of a perfect being. </a:t>
            </a:r>
          </a:p>
        </p:txBody>
      </p:sp>
      <p:sp>
        <p:nvSpPr>
          <p:cNvPr id="4" name="Content Placeholder 2">
            <a:extLst>
              <a:ext uri="{FF2B5EF4-FFF2-40B4-BE49-F238E27FC236}">
                <a16:creationId xmlns:a16="http://schemas.microsoft.com/office/drawing/2014/main" id="{61EBF436-9823-AC43-B8C0-93EDF6423ED1}"/>
              </a:ext>
            </a:extLst>
          </p:cNvPr>
          <p:cNvSpPr txBox="1">
            <a:spLocks/>
          </p:cNvSpPr>
          <p:nvPr/>
        </p:nvSpPr>
        <p:spPr>
          <a:xfrm>
            <a:off x="838200" y="2851632"/>
            <a:ext cx="10515600" cy="3429897"/>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a:buChar char="•"/>
              <a:defRPr sz="3200" kern="1200">
                <a:solidFill>
                  <a:schemeClr val="tx1"/>
                </a:solidFill>
                <a:latin typeface="Biko" charset="0"/>
                <a:ea typeface="Biko" charset="0"/>
                <a:cs typeface="Biko" charset="0"/>
              </a:defRPr>
            </a:lvl1pPr>
            <a:lvl2pPr marL="685800" indent="-228600" algn="l" defTabSz="914400" rtl="0" eaLnBrk="1" latinLnBrk="0" hangingPunct="1">
              <a:lnSpc>
                <a:spcPct val="90000"/>
              </a:lnSpc>
              <a:spcBef>
                <a:spcPts val="500"/>
              </a:spcBef>
              <a:buFont typeface="Arial"/>
              <a:buChar char="•"/>
              <a:defRPr sz="3200" kern="1200">
                <a:solidFill>
                  <a:schemeClr val="tx1"/>
                </a:solidFill>
                <a:latin typeface="Biko" charset="0"/>
                <a:ea typeface="Biko" charset="0"/>
                <a:cs typeface="Biko" charset="0"/>
              </a:defRPr>
            </a:lvl2pPr>
            <a:lvl3pPr marL="1143000" indent="-228600" algn="l" defTabSz="914400" rtl="0" eaLnBrk="1" latinLnBrk="0" hangingPunct="1">
              <a:lnSpc>
                <a:spcPct val="90000"/>
              </a:lnSpc>
              <a:spcBef>
                <a:spcPts val="500"/>
              </a:spcBef>
              <a:buFont typeface="Arial"/>
              <a:buChar char="•"/>
              <a:defRPr sz="2600" kern="1200">
                <a:solidFill>
                  <a:schemeClr val="tx1"/>
                </a:solidFill>
                <a:latin typeface="Biko" charset="0"/>
                <a:ea typeface="Biko" charset="0"/>
                <a:cs typeface="Biko" charset="0"/>
              </a:defRPr>
            </a:lvl3pPr>
            <a:lvl4pPr marL="1600200" indent="-228600" algn="l" defTabSz="914400" rtl="0" eaLnBrk="1" latinLnBrk="0" hangingPunct="1">
              <a:lnSpc>
                <a:spcPct val="90000"/>
              </a:lnSpc>
              <a:spcBef>
                <a:spcPts val="500"/>
              </a:spcBef>
              <a:buFont typeface="Arial"/>
              <a:buChar char="•"/>
              <a:defRPr sz="2600" kern="1200">
                <a:solidFill>
                  <a:schemeClr val="tx1"/>
                </a:solidFill>
                <a:latin typeface="Biko" charset="0"/>
                <a:ea typeface="Biko" charset="0"/>
                <a:cs typeface="Biko" charset="0"/>
              </a:defRPr>
            </a:lvl4pPr>
            <a:lvl5pPr marL="2057400" indent="-228600" algn="l" defTabSz="914400" rtl="0" eaLnBrk="1" latinLnBrk="0" hangingPunct="1">
              <a:lnSpc>
                <a:spcPct val="90000"/>
              </a:lnSpc>
              <a:spcBef>
                <a:spcPts val="500"/>
              </a:spcBef>
              <a:buFont typeface="Arial"/>
              <a:buChar char="•"/>
              <a:defRPr sz="2600" kern="1200">
                <a:solidFill>
                  <a:schemeClr val="tx1"/>
                </a:solidFill>
                <a:latin typeface="Biko" charset="0"/>
                <a:ea typeface="Biko" charset="0"/>
                <a:cs typeface="Biko"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514350" indent="-514350">
              <a:buFont typeface="+mj-lt"/>
              <a:buAutoNum type="arabicPeriod"/>
            </a:pPr>
            <a:r>
              <a:rPr lang="en-US" dirty="0"/>
              <a:t>God is understood as the greatest conceivable being, by even the fool.</a:t>
            </a:r>
          </a:p>
          <a:p>
            <a:pPr marL="514350" indent="-514350">
              <a:buFont typeface="+mj-lt"/>
              <a:buAutoNum type="arabicPeriod"/>
            </a:pPr>
            <a:r>
              <a:rPr lang="en-US" dirty="0"/>
              <a:t>A thing exists either in (a) the understanding only or (b) in both the understanding and reality. (e.g. painter and his painting)</a:t>
            </a:r>
          </a:p>
          <a:p>
            <a:pPr marL="514350" indent="-514350">
              <a:buFont typeface="+mj-lt"/>
              <a:buAutoNum type="arabicPeriod"/>
            </a:pPr>
            <a:r>
              <a:rPr lang="en-US" dirty="0"/>
              <a:t>It is “greater” to exist in reality than to exist merely in understanding.</a:t>
            </a:r>
          </a:p>
          <a:p>
            <a:pPr marL="514350" indent="-514350">
              <a:buFont typeface="+mj-lt"/>
              <a:buAutoNum type="arabicPeriod"/>
            </a:pPr>
            <a:r>
              <a:rPr lang="en-US" dirty="0"/>
              <a:t>If God exists merely in understanding, then God is not the greatest possible being, since a being that existed in reality would be greater. </a:t>
            </a:r>
          </a:p>
          <a:p>
            <a:pPr marL="514350" indent="-514350">
              <a:buFont typeface="+mj-lt"/>
              <a:buAutoNum type="arabicPeriod"/>
            </a:pPr>
            <a:r>
              <a:rPr lang="en-US" dirty="0"/>
              <a:t>But God is by definition the greatest possible being.</a:t>
            </a:r>
          </a:p>
          <a:p>
            <a:pPr marL="514350" indent="-514350">
              <a:buFont typeface="+mj-lt"/>
              <a:buAutoNum type="arabicPeriod"/>
            </a:pPr>
            <a:r>
              <a:rPr lang="en-US" dirty="0"/>
              <a:t>Therefore, God exists not merely in understanding, but in reality as well. </a:t>
            </a:r>
          </a:p>
        </p:txBody>
      </p:sp>
    </p:spTree>
    <p:extLst>
      <p:ext uri="{BB962C8B-B14F-4D97-AF65-F5344CB8AC3E}">
        <p14:creationId xmlns:p14="http://schemas.microsoft.com/office/powerpoint/2010/main" val="24353451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Ontological Argument</a:t>
            </a:r>
          </a:p>
        </p:txBody>
      </p:sp>
      <p:sp>
        <p:nvSpPr>
          <p:cNvPr id="3" name="Content Placeholder 2"/>
          <p:cNvSpPr>
            <a:spLocks noGrp="1"/>
          </p:cNvSpPr>
          <p:nvPr>
            <p:ph idx="1"/>
          </p:nvPr>
        </p:nvSpPr>
        <p:spPr>
          <a:xfrm>
            <a:off x="838200" y="1825625"/>
            <a:ext cx="10515600" cy="1116358"/>
          </a:xfrm>
        </p:spPr>
        <p:txBody>
          <a:bodyPr/>
          <a:lstStyle/>
          <a:p>
            <a:pPr marL="0" indent="0">
              <a:buNone/>
            </a:pPr>
            <a:r>
              <a:rPr lang="en-US" u="sng" dirty="0"/>
              <a:t>The idea of a perfect being suggests the existence of a perfect being. </a:t>
            </a:r>
          </a:p>
        </p:txBody>
      </p:sp>
      <p:sp>
        <p:nvSpPr>
          <p:cNvPr id="4" name="Content Placeholder 2">
            <a:extLst>
              <a:ext uri="{FF2B5EF4-FFF2-40B4-BE49-F238E27FC236}">
                <a16:creationId xmlns:a16="http://schemas.microsoft.com/office/drawing/2014/main" id="{61EBF436-9823-AC43-B8C0-93EDF6423ED1}"/>
              </a:ext>
            </a:extLst>
          </p:cNvPr>
          <p:cNvSpPr txBox="1">
            <a:spLocks/>
          </p:cNvSpPr>
          <p:nvPr/>
        </p:nvSpPr>
        <p:spPr>
          <a:xfrm>
            <a:off x="838200" y="2851632"/>
            <a:ext cx="10515600" cy="342989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3200" kern="1200">
                <a:solidFill>
                  <a:schemeClr val="tx1"/>
                </a:solidFill>
                <a:latin typeface="Biko" charset="0"/>
                <a:ea typeface="Biko" charset="0"/>
                <a:cs typeface="Biko" charset="0"/>
              </a:defRPr>
            </a:lvl1pPr>
            <a:lvl2pPr marL="685800" indent="-228600" algn="l" defTabSz="914400" rtl="0" eaLnBrk="1" latinLnBrk="0" hangingPunct="1">
              <a:lnSpc>
                <a:spcPct val="90000"/>
              </a:lnSpc>
              <a:spcBef>
                <a:spcPts val="500"/>
              </a:spcBef>
              <a:buFont typeface="Arial"/>
              <a:buChar char="•"/>
              <a:defRPr sz="3200" kern="1200">
                <a:solidFill>
                  <a:schemeClr val="tx1"/>
                </a:solidFill>
                <a:latin typeface="Biko" charset="0"/>
                <a:ea typeface="Biko" charset="0"/>
                <a:cs typeface="Biko" charset="0"/>
              </a:defRPr>
            </a:lvl2pPr>
            <a:lvl3pPr marL="1143000" indent="-228600" algn="l" defTabSz="914400" rtl="0" eaLnBrk="1" latinLnBrk="0" hangingPunct="1">
              <a:lnSpc>
                <a:spcPct val="90000"/>
              </a:lnSpc>
              <a:spcBef>
                <a:spcPts val="500"/>
              </a:spcBef>
              <a:buFont typeface="Arial"/>
              <a:buChar char="•"/>
              <a:defRPr sz="2600" kern="1200">
                <a:solidFill>
                  <a:schemeClr val="tx1"/>
                </a:solidFill>
                <a:latin typeface="Biko" charset="0"/>
                <a:ea typeface="Biko" charset="0"/>
                <a:cs typeface="Biko" charset="0"/>
              </a:defRPr>
            </a:lvl3pPr>
            <a:lvl4pPr marL="1600200" indent="-228600" algn="l" defTabSz="914400" rtl="0" eaLnBrk="1" latinLnBrk="0" hangingPunct="1">
              <a:lnSpc>
                <a:spcPct val="90000"/>
              </a:lnSpc>
              <a:spcBef>
                <a:spcPts val="500"/>
              </a:spcBef>
              <a:buFont typeface="Arial"/>
              <a:buChar char="•"/>
              <a:defRPr sz="2600" kern="1200">
                <a:solidFill>
                  <a:schemeClr val="tx1"/>
                </a:solidFill>
                <a:latin typeface="Biko" charset="0"/>
                <a:ea typeface="Biko" charset="0"/>
                <a:cs typeface="Biko" charset="0"/>
              </a:defRPr>
            </a:lvl4pPr>
            <a:lvl5pPr marL="2057400" indent="-228600" algn="l" defTabSz="914400" rtl="0" eaLnBrk="1" latinLnBrk="0" hangingPunct="1">
              <a:lnSpc>
                <a:spcPct val="90000"/>
              </a:lnSpc>
              <a:spcBef>
                <a:spcPts val="500"/>
              </a:spcBef>
              <a:buFont typeface="Arial"/>
              <a:buChar char="•"/>
              <a:defRPr sz="2600" kern="1200">
                <a:solidFill>
                  <a:schemeClr val="tx1"/>
                </a:solidFill>
                <a:latin typeface="Biko" charset="0"/>
                <a:ea typeface="Biko" charset="0"/>
                <a:cs typeface="Biko"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514350" indent="-514350">
              <a:buFont typeface="+mj-lt"/>
              <a:buAutoNum type="arabicPeriod"/>
            </a:pPr>
            <a:r>
              <a:rPr lang="en-US" dirty="0"/>
              <a:t>God has all perfections.</a:t>
            </a:r>
          </a:p>
          <a:p>
            <a:pPr marL="514350" indent="-514350">
              <a:buFont typeface="+mj-lt"/>
              <a:buAutoNum type="arabicPeriod"/>
            </a:pPr>
            <a:r>
              <a:rPr lang="en-US" dirty="0"/>
              <a:t>Necessary existence is a perfection.</a:t>
            </a:r>
          </a:p>
          <a:p>
            <a:pPr marL="514350" indent="-514350">
              <a:buFont typeface="+mj-lt"/>
              <a:buAutoNum type="arabicPeriod"/>
            </a:pPr>
            <a:r>
              <a:rPr lang="en-US" dirty="0"/>
              <a:t>Therefore God exists necessarily.</a:t>
            </a:r>
          </a:p>
        </p:txBody>
      </p:sp>
    </p:spTree>
    <p:extLst>
      <p:ext uri="{BB962C8B-B14F-4D97-AF65-F5344CB8AC3E}">
        <p14:creationId xmlns:p14="http://schemas.microsoft.com/office/powerpoint/2010/main" val="1765988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Ontological Argument</a:t>
            </a:r>
          </a:p>
        </p:txBody>
      </p:sp>
      <p:sp>
        <p:nvSpPr>
          <p:cNvPr id="3" name="Content Placeholder 2"/>
          <p:cNvSpPr>
            <a:spLocks noGrp="1"/>
          </p:cNvSpPr>
          <p:nvPr>
            <p:ph idx="1"/>
          </p:nvPr>
        </p:nvSpPr>
        <p:spPr>
          <a:xfrm>
            <a:off x="838200" y="1825624"/>
            <a:ext cx="10515600" cy="4257123"/>
          </a:xfrm>
        </p:spPr>
        <p:txBody>
          <a:bodyPr/>
          <a:lstStyle/>
          <a:p>
            <a:pPr marL="0" indent="0">
              <a:buNone/>
            </a:pPr>
            <a:r>
              <a:rPr lang="en-US" u="sng" dirty="0"/>
              <a:t>The idea of a perfect being suggests the existence of a perfect being. </a:t>
            </a:r>
          </a:p>
          <a:p>
            <a:r>
              <a:rPr lang="el-GR" i="1" dirty="0" err="1"/>
              <a:t>ὤν</a:t>
            </a:r>
            <a:r>
              <a:rPr lang="el-GR" i="1" dirty="0"/>
              <a:t> </a:t>
            </a:r>
            <a:r>
              <a:rPr lang="en-US" i="1" dirty="0"/>
              <a:t>on</a:t>
            </a:r>
            <a:r>
              <a:rPr lang="en-US" dirty="0"/>
              <a:t> = “being” </a:t>
            </a:r>
          </a:p>
          <a:p>
            <a:r>
              <a:rPr lang="en-US" dirty="0"/>
              <a:t>Anselm </a:t>
            </a:r>
            <a:r>
              <a:rPr lang="en-US" i="1" dirty="0" err="1"/>
              <a:t>Proslogium</a:t>
            </a:r>
            <a:r>
              <a:rPr lang="en-US" dirty="0"/>
              <a:t> puzzling over “the fool” </a:t>
            </a:r>
          </a:p>
          <a:p>
            <a:r>
              <a:rPr lang="en-US" dirty="0"/>
              <a:t>The most frustrating and fascinating of the arguments.</a:t>
            </a:r>
          </a:p>
          <a:p>
            <a:endParaRPr lang="en-US" dirty="0"/>
          </a:p>
          <a:p>
            <a:r>
              <a:rPr lang="en-US" dirty="0"/>
              <a:t>Primary Text: Psalm 14:1, Romans 1:13ff</a:t>
            </a:r>
          </a:p>
        </p:txBody>
      </p:sp>
    </p:spTree>
    <p:extLst>
      <p:ext uri="{BB962C8B-B14F-4D97-AF65-F5344CB8AC3E}">
        <p14:creationId xmlns:p14="http://schemas.microsoft.com/office/powerpoint/2010/main" val="31357332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Ontological Argument</a:t>
            </a:r>
          </a:p>
        </p:txBody>
      </p:sp>
      <p:sp>
        <p:nvSpPr>
          <p:cNvPr id="3" name="Content Placeholder 2"/>
          <p:cNvSpPr>
            <a:spLocks noGrp="1"/>
          </p:cNvSpPr>
          <p:nvPr>
            <p:ph idx="1"/>
          </p:nvPr>
        </p:nvSpPr>
        <p:spPr>
          <a:xfrm>
            <a:off x="838200" y="1825624"/>
            <a:ext cx="10515600" cy="4257123"/>
          </a:xfrm>
        </p:spPr>
        <p:txBody>
          <a:bodyPr/>
          <a:lstStyle/>
          <a:p>
            <a:pPr marL="0" indent="0">
              <a:buNone/>
            </a:pPr>
            <a:r>
              <a:rPr lang="en-US" dirty="0"/>
              <a:t>Dealing with the Culture:</a:t>
            </a:r>
          </a:p>
          <a:p>
            <a:r>
              <a:rPr lang="en-US" dirty="0"/>
              <a:t>“I have an idea of the flying spaghetti monster.” </a:t>
            </a:r>
          </a:p>
          <a:p>
            <a:pPr lvl="1"/>
            <a:r>
              <a:rPr lang="en-US" dirty="0"/>
              <a:t>The flying spaghetti monster (and other non-Gods) are not perfect in their being. E.g. Roman Gods flaws.</a:t>
            </a:r>
          </a:p>
        </p:txBody>
      </p:sp>
    </p:spTree>
    <p:extLst>
      <p:ext uri="{BB962C8B-B14F-4D97-AF65-F5344CB8AC3E}">
        <p14:creationId xmlns:p14="http://schemas.microsoft.com/office/powerpoint/2010/main" val="40550243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933277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Moral Law Argument</a:t>
            </a:r>
          </a:p>
        </p:txBody>
      </p:sp>
      <p:sp>
        <p:nvSpPr>
          <p:cNvPr id="3" name="Content Placeholder 2"/>
          <p:cNvSpPr>
            <a:spLocks noGrp="1"/>
          </p:cNvSpPr>
          <p:nvPr>
            <p:ph idx="1"/>
          </p:nvPr>
        </p:nvSpPr>
        <p:spPr/>
        <p:txBody>
          <a:bodyPr/>
          <a:lstStyle/>
          <a:p>
            <a:pPr marL="0" indent="0">
              <a:buNone/>
            </a:pPr>
            <a:r>
              <a:rPr lang="en-US" u="sng" dirty="0"/>
              <a:t>The presence of a moral law suggests a moral law-giver.</a:t>
            </a:r>
          </a:p>
          <a:p>
            <a:pPr marL="0" indent="0">
              <a:buNone/>
            </a:pPr>
            <a:r>
              <a:rPr lang="en-US" dirty="0"/>
              <a:t>Defining by Negation</a:t>
            </a:r>
          </a:p>
          <a:p>
            <a:r>
              <a:rPr lang="en-US" dirty="0"/>
              <a:t>Not about whether someone can behave morally without believing in God.</a:t>
            </a:r>
          </a:p>
          <a:p>
            <a:r>
              <a:rPr lang="en-US" dirty="0"/>
              <a:t>Not about whether moral behavior can be defined without reference to God.</a:t>
            </a:r>
          </a:p>
          <a:p>
            <a:endParaRPr lang="en-US" dirty="0"/>
          </a:p>
          <a:p>
            <a:r>
              <a:rPr lang="en-US" dirty="0"/>
              <a:t>Primary Text: Romans 1-2</a:t>
            </a:r>
          </a:p>
          <a:p>
            <a:endParaRPr lang="en-US" dirty="0"/>
          </a:p>
          <a:p>
            <a:endParaRPr lang="en-US" dirty="0"/>
          </a:p>
        </p:txBody>
      </p:sp>
      <p:pic>
        <p:nvPicPr>
          <p:cNvPr id="5" name="Picture 4">
            <a:extLst>
              <a:ext uri="{FF2B5EF4-FFF2-40B4-BE49-F238E27FC236}">
                <a16:creationId xmlns:a16="http://schemas.microsoft.com/office/drawing/2014/main" id="{43BD9BC1-F418-9844-BCFE-69341C9C3C36}"/>
              </a:ext>
            </a:extLst>
          </p:cNvPr>
          <p:cNvPicPr>
            <a:picLocks noChangeAspect="1"/>
          </p:cNvPicPr>
          <p:nvPr/>
        </p:nvPicPr>
        <p:blipFill>
          <a:blip r:embed="rId2"/>
          <a:stretch>
            <a:fillRect/>
          </a:stretch>
        </p:blipFill>
        <p:spPr>
          <a:xfrm>
            <a:off x="5804452" y="4631482"/>
            <a:ext cx="6387548" cy="2226517"/>
          </a:xfrm>
          <a:prstGeom prst="rect">
            <a:avLst/>
          </a:prstGeom>
        </p:spPr>
      </p:pic>
    </p:spTree>
    <p:extLst>
      <p:ext uri="{BB962C8B-B14F-4D97-AF65-F5344CB8AC3E}">
        <p14:creationId xmlns:p14="http://schemas.microsoft.com/office/powerpoint/2010/main" val="9514976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Moral Law Argument</a:t>
            </a:r>
          </a:p>
        </p:txBody>
      </p:sp>
      <p:sp>
        <p:nvSpPr>
          <p:cNvPr id="3" name="Content Placeholder 2"/>
          <p:cNvSpPr>
            <a:spLocks noGrp="1"/>
          </p:cNvSpPr>
          <p:nvPr>
            <p:ph idx="1"/>
          </p:nvPr>
        </p:nvSpPr>
        <p:spPr/>
        <p:txBody>
          <a:bodyPr/>
          <a:lstStyle/>
          <a:p>
            <a:pPr marL="0" indent="0">
              <a:buNone/>
            </a:pPr>
            <a:r>
              <a:rPr lang="en-US" u="sng" dirty="0"/>
              <a:t>The presence of a moral law suggests a moral law-giver.</a:t>
            </a:r>
            <a:endParaRPr lang="en-US" dirty="0"/>
          </a:p>
          <a:p>
            <a:r>
              <a:rPr lang="en-US" dirty="0"/>
              <a:t>“If obligations arise from personal relationships, then absolute obligations must arise from our relationship with an absolute person.” - John Frame, </a:t>
            </a:r>
            <a:r>
              <a:rPr lang="en-US" i="1" dirty="0"/>
              <a:t>Apologetics</a:t>
            </a:r>
            <a:r>
              <a:rPr lang="en-US" dirty="0"/>
              <a:t> </a:t>
            </a:r>
          </a:p>
          <a:p>
            <a:r>
              <a:rPr lang="en-US" dirty="0"/>
              <a:t>“The Law of Human Nature, or of Right and Wrong, must be something above and beyond the actual facts of human </a:t>
            </a:r>
            <a:r>
              <a:rPr lang="en-US" dirty="0" err="1"/>
              <a:t>behaviour</a:t>
            </a:r>
            <a:r>
              <a:rPr lang="en-US" dirty="0"/>
              <a:t>. In this case, besides the actual facts, you have something else a real law which we did not invent and which we know we ought to obey.” - C.S. Lewis, </a:t>
            </a:r>
            <a:r>
              <a:rPr lang="en-US" i="1" dirty="0"/>
              <a:t>Mere Christianity</a:t>
            </a:r>
            <a:endParaRPr lang="en-US" dirty="0"/>
          </a:p>
          <a:p>
            <a:endParaRPr lang="en-US" dirty="0"/>
          </a:p>
        </p:txBody>
      </p:sp>
    </p:spTree>
    <p:extLst>
      <p:ext uri="{BB962C8B-B14F-4D97-AF65-F5344CB8AC3E}">
        <p14:creationId xmlns:p14="http://schemas.microsoft.com/office/powerpoint/2010/main" val="27260685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Moral Law Argument</a:t>
            </a:r>
          </a:p>
        </p:txBody>
      </p:sp>
      <p:sp>
        <p:nvSpPr>
          <p:cNvPr id="3" name="Content Placeholder 2"/>
          <p:cNvSpPr>
            <a:spLocks noGrp="1"/>
          </p:cNvSpPr>
          <p:nvPr>
            <p:ph idx="1"/>
          </p:nvPr>
        </p:nvSpPr>
        <p:spPr/>
        <p:txBody>
          <a:bodyPr/>
          <a:lstStyle/>
          <a:p>
            <a:pPr marL="0" indent="0">
              <a:buNone/>
            </a:pPr>
            <a:r>
              <a:rPr lang="en-US" u="sng" dirty="0"/>
              <a:t>The presence of a moral law suggests a moral law-giver.</a:t>
            </a:r>
            <a:endParaRPr lang="en-US" dirty="0"/>
          </a:p>
          <a:p>
            <a:r>
              <a:rPr lang="en-US" dirty="0"/>
              <a:t>“If obligations arise from personal relationships, then absolute obligations must arise from our relationship with an absolute person.” - John Frame, </a:t>
            </a:r>
            <a:r>
              <a:rPr lang="en-US" i="1" dirty="0"/>
              <a:t>Apologetics</a:t>
            </a:r>
            <a:r>
              <a:rPr lang="en-US" dirty="0"/>
              <a:t> </a:t>
            </a:r>
          </a:p>
          <a:p>
            <a:r>
              <a:rPr lang="en-US" dirty="0"/>
              <a:t>“The Law of Human Nature, or of Right and Wrong, must be something above and beyond the actual facts of human </a:t>
            </a:r>
            <a:r>
              <a:rPr lang="en-US" dirty="0" err="1"/>
              <a:t>behaviour</a:t>
            </a:r>
            <a:r>
              <a:rPr lang="en-US" dirty="0"/>
              <a:t>. In this case, besides the actual facts, you have something else a real law which we did not invent and which we know we ought to obey.” - C.S. Lewis, </a:t>
            </a:r>
            <a:r>
              <a:rPr lang="en-US" i="1" dirty="0"/>
              <a:t>Mere Christianity</a:t>
            </a:r>
            <a:endParaRPr lang="en-US" dirty="0"/>
          </a:p>
          <a:p>
            <a:endParaRPr lang="en-US" dirty="0"/>
          </a:p>
        </p:txBody>
      </p:sp>
      <p:pic>
        <p:nvPicPr>
          <p:cNvPr id="4" name="Picture 3">
            <a:extLst>
              <a:ext uri="{FF2B5EF4-FFF2-40B4-BE49-F238E27FC236}">
                <a16:creationId xmlns:a16="http://schemas.microsoft.com/office/drawing/2014/main" id="{090B25AD-F832-574C-8B7E-25725A4BC87E}"/>
              </a:ext>
            </a:extLst>
          </p:cNvPr>
          <p:cNvPicPr>
            <a:picLocks noChangeAspect="1"/>
          </p:cNvPicPr>
          <p:nvPr/>
        </p:nvPicPr>
        <p:blipFill>
          <a:blip r:embed="rId2"/>
          <a:stretch>
            <a:fillRect/>
          </a:stretch>
        </p:blipFill>
        <p:spPr>
          <a:xfrm>
            <a:off x="3132206" y="0"/>
            <a:ext cx="5720246" cy="6867773"/>
          </a:xfrm>
          <a:prstGeom prst="rect">
            <a:avLst/>
          </a:prstGeom>
        </p:spPr>
      </p:pic>
    </p:spTree>
    <p:extLst>
      <p:ext uri="{BB962C8B-B14F-4D97-AF65-F5344CB8AC3E}">
        <p14:creationId xmlns:p14="http://schemas.microsoft.com/office/powerpoint/2010/main" val="7894816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Moral Law Argument</a:t>
            </a:r>
          </a:p>
        </p:txBody>
      </p:sp>
      <p:sp>
        <p:nvSpPr>
          <p:cNvPr id="3" name="Content Placeholder 2"/>
          <p:cNvSpPr>
            <a:spLocks noGrp="1"/>
          </p:cNvSpPr>
          <p:nvPr>
            <p:ph idx="1"/>
          </p:nvPr>
        </p:nvSpPr>
        <p:spPr/>
        <p:txBody>
          <a:bodyPr>
            <a:normAutofit/>
          </a:bodyPr>
          <a:lstStyle/>
          <a:p>
            <a:pPr marL="0" indent="0">
              <a:buNone/>
            </a:pPr>
            <a:r>
              <a:rPr lang="en-US" dirty="0"/>
              <a:t>Dealing with the Culture:</a:t>
            </a:r>
          </a:p>
          <a:p>
            <a:r>
              <a:rPr lang="en-US" dirty="0"/>
              <a:t>“Morality is not objective, it’s relative.”</a:t>
            </a:r>
          </a:p>
          <a:p>
            <a:r>
              <a:rPr lang="en-US" dirty="0"/>
              <a:t>“There doesn’t have to be anything above or beyond the moral laws themselves.” </a:t>
            </a:r>
          </a:p>
          <a:p>
            <a:endParaRPr lang="en-US" dirty="0"/>
          </a:p>
        </p:txBody>
      </p:sp>
    </p:spTree>
    <p:extLst>
      <p:ext uri="{BB962C8B-B14F-4D97-AF65-F5344CB8AC3E}">
        <p14:creationId xmlns:p14="http://schemas.microsoft.com/office/powerpoint/2010/main" val="18435689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Moral Law Argument</a:t>
            </a:r>
          </a:p>
        </p:txBody>
      </p:sp>
      <p:sp>
        <p:nvSpPr>
          <p:cNvPr id="3" name="Content Placeholder 2"/>
          <p:cNvSpPr>
            <a:spLocks noGrp="1"/>
          </p:cNvSpPr>
          <p:nvPr>
            <p:ph idx="1"/>
          </p:nvPr>
        </p:nvSpPr>
        <p:spPr>
          <a:xfrm>
            <a:off x="838200" y="1825625"/>
            <a:ext cx="10515600" cy="4773958"/>
          </a:xfrm>
        </p:spPr>
        <p:txBody>
          <a:bodyPr>
            <a:normAutofit/>
          </a:bodyPr>
          <a:lstStyle/>
          <a:p>
            <a:pPr marL="0" indent="0">
              <a:buNone/>
            </a:pPr>
            <a:r>
              <a:rPr lang="en-US" dirty="0"/>
              <a:t>Dealing with the Culture:</a:t>
            </a:r>
          </a:p>
          <a:p>
            <a:r>
              <a:rPr lang="en-US" dirty="0"/>
              <a:t>“Morality is not objective, it’s relative.”</a:t>
            </a:r>
          </a:p>
          <a:p>
            <a:pPr lvl="1"/>
            <a:r>
              <a:rPr lang="en-US" dirty="0"/>
              <a:t>Rape, Incest, Murder</a:t>
            </a:r>
          </a:p>
          <a:p>
            <a:pPr lvl="1"/>
            <a:r>
              <a:rPr lang="en-US" dirty="0"/>
              <a:t>If morality is relative to cultures, then which culture decides what is moral?</a:t>
            </a:r>
          </a:p>
          <a:p>
            <a:pPr lvl="1"/>
            <a:r>
              <a:rPr lang="en-US" dirty="0"/>
              <a:t>If morality is relative to individuals, punch them in the face and walk away. </a:t>
            </a:r>
          </a:p>
          <a:p>
            <a:r>
              <a:rPr lang="en-US" dirty="0"/>
              <a:t>“There doesn’t have to be anything above or beyond the moral laws themselves.” </a:t>
            </a:r>
          </a:p>
          <a:p>
            <a:endParaRPr lang="en-US" dirty="0"/>
          </a:p>
        </p:txBody>
      </p:sp>
      <p:pic>
        <p:nvPicPr>
          <p:cNvPr id="5" name="Picture 4">
            <a:extLst>
              <a:ext uri="{FF2B5EF4-FFF2-40B4-BE49-F238E27FC236}">
                <a16:creationId xmlns:a16="http://schemas.microsoft.com/office/drawing/2014/main" id="{667CF8A9-E4A8-B541-B94A-A943DC12D8A5}"/>
              </a:ext>
            </a:extLst>
          </p:cNvPr>
          <p:cNvPicPr>
            <a:picLocks noChangeAspect="1"/>
          </p:cNvPicPr>
          <p:nvPr/>
        </p:nvPicPr>
        <p:blipFill>
          <a:blip r:embed="rId2"/>
          <a:stretch>
            <a:fillRect/>
          </a:stretch>
        </p:blipFill>
        <p:spPr>
          <a:xfrm>
            <a:off x="8482860" y="167087"/>
            <a:ext cx="3099540" cy="3047202"/>
          </a:xfrm>
          <a:prstGeom prst="rect">
            <a:avLst/>
          </a:prstGeom>
        </p:spPr>
      </p:pic>
    </p:spTree>
    <p:extLst>
      <p:ext uri="{BB962C8B-B14F-4D97-AF65-F5344CB8AC3E}">
        <p14:creationId xmlns:p14="http://schemas.microsoft.com/office/powerpoint/2010/main" val="27511655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Moral Law Argument</a:t>
            </a:r>
          </a:p>
        </p:txBody>
      </p:sp>
      <p:sp>
        <p:nvSpPr>
          <p:cNvPr id="3" name="Content Placeholder 2"/>
          <p:cNvSpPr>
            <a:spLocks noGrp="1"/>
          </p:cNvSpPr>
          <p:nvPr>
            <p:ph idx="1"/>
          </p:nvPr>
        </p:nvSpPr>
        <p:spPr>
          <a:xfrm>
            <a:off x="838200" y="1825625"/>
            <a:ext cx="10515600" cy="4773958"/>
          </a:xfrm>
        </p:spPr>
        <p:txBody>
          <a:bodyPr>
            <a:normAutofit/>
          </a:bodyPr>
          <a:lstStyle/>
          <a:p>
            <a:pPr marL="0" indent="0">
              <a:buNone/>
            </a:pPr>
            <a:r>
              <a:rPr lang="en-US" dirty="0"/>
              <a:t>Dealing with the Culture:</a:t>
            </a:r>
          </a:p>
          <a:p>
            <a:r>
              <a:rPr lang="en-US" dirty="0"/>
              <a:t>“Morality is not objective, it’s relative.”</a:t>
            </a:r>
          </a:p>
          <a:p>
            <a:pPr lvl="1"/>
            <a:r>
              <a:rPr lang="en-US" dirty="0"/>
              <a:t>Rape, Incest, Murder</a:t>
            </a:r>
          </a:p>
          <a:p>
            <a:pPr lvl="1"/>
            <a:r>
              <a:rPr lang="en-US" dirty="0"/>
              <a:t>If morality is relative to cultures, then which culture decides what is moral?</a:t>
            </a:r>
          </a:p>
          <a:p>
            <a:pPr lvl="1"/>
            <a:r>
              <a:rPr lang="en-US" dirty="0"/>
              <a:t>If morality is relative to individuals, punch them in the face and walk away. </a:t>
            </a:r>
          </a:p>
          <a:p>
            <a:r>
              <a:rPr lang="en-US" dirty="0"/>
              <a:t>“There doesn’t have to be anything above or beyond the moral laws themselves.” </a:t>
            </a:r>
          </a:p>
          <a:p>
            <a:endParaRPr lang="en-US" dirty="0"/>
          </a:p>
        </p:txBody>
      </p:sp>
      <p:pic>
        <p:nvPicPr>
          <p:cNvPr id="5" name="Picture 4">
            <a:extLst>
              <a:ext uri="{FF2B5EF4-FFF2-40B4-BE49-F238E27FC236}">
                <a16:creationId xmlns:a16="http://schemas.microsoft.com/office/drawing/2014/main" id="{667CF8A9-E4A8-B541-B94A-A943DC12D8A5}"/>
              </a:ext>
            </a:extLst>
          </p:cNvPr>
          <p:cNvPicPr>
            <a:picLocks noChangeAspect="1"/>
          </p:cNvPicPr>
          <p:nvPr/>
        </p:nvPicPr>
        <p:blipFill>
          <a:blip r:embed="rId2"/>
          <a:stretch>
            <a:fillRect/>
          </a:stretch>
        </p:blipFill>
        <p:spPr>
          <a:xfrm>
            <a:off x="2366894" y="-52211"/>
            <a:ext cx="7028898" cy="6910211"/>
          </a:xfrm>
          <a:prstGeom prst="rect">
            <a:avLst/>
          </a:prstGeom>
        </p:spPr>
      </p:pic>
    </p:spTree>
    <p:extLst>
      <p:ext uri="{BB962C8B-B14F-4D97-AF65-F5344CB8AC3E}">
        <p14:creationId xmlns:p14="http://schemas.microsoft.com/office/powerpoint/2010/main" val="38499848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Moral Law Argument</a:t>
            </a:r>
          </a:p>
        </p:txBody>
      </p:sp>
      <p:sp>
        <p:nvSpPr>
          <p:cNvPr id="3" name="Content Placeholder 2"/>
          <p:cNvSpPr>
            <a:spLocks noGrp="1"/>
          </p:cNvSpPr>
          <p:nvPr>
            <p:ph idx="1"/>
          </p:nvPr>
        </p:nvSpPr>
        <p:spPr>
          <a:xfrm>
            <a:off x="838200" y="1825625"/>
            <a:ext cx="10515600" cy="4773958"/>
          </a:xfrm>
        </p:spPr>
        <p:txBody>
          <a:bodyPr>
            <a:normAutofit/>
          </a:bodyPr>
          <a:lstStyle/>
          <a:p>
            <a:pPr marL="0" indent="0">
              <a:buNone/>
            </a:pPr>
            <a:r>
              <a:rPr lang="en-US" dirty="0"/>
              <a:t>Dealing with the Culture:</a:t>
            </a:r>
          </a:p>
          <a:p>
            <a:r>
              <a:rPr lang="en-US" dirty="0"/>
              <a:t>“Morality is not objective, it’s relative.”</a:t>
            </a:r>
          </a:p>
          <a:p>
            <a:r>
              <a:rPr lang="en-US" dirty="0"/>
              <a:t>“There doesn’t have to be anything above or beyond the moral laws themselves.” </a:t>
            </a:r>
          </a:p>
          <a:p>
            <a:pPr lvl="1"/>
            <a:r>
              <a:rPr lang="en-US" dirty="0"/>
              <a:t>The moral laws themselves are invisible, eternally existent, define good, bad, and justice, and hold man accountable to his relationships. These are all descriptions of the God of the Bible. </a:t>
            </a:r>
          </a:p>
        </p:txBody>
      </p:sp>
    </p:spTree>
    <p:extLst>
      <p:ext uri="{BB962C8B-B14F-4D97-AF65-F5344CB8AC3E}">
        <p14:creationId xmlns:p14="http://schemas.microsoft.com/office/powerpoint/2010/main" val="20284961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984</TotalTime>
  <Words>1324</Words>
  <Application>Microsoft Macintosh PowerPoint</Application>
  <PresentationFormat>Widescreen</PresentationFormat>
  <Paragraphs>138</Paragraphs>
  <Slides>27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Biko</vt:lpstr>
      <vt:lpstr>Calibri</vt:lpstr>
      <vt:lpstr>Office Theme</vt:lpstr>
      <vt:lpstr>The Existence of God</vt:lpstr>
      <vt:lpstr>The Goal of Any Theistic Argument</vt:lpstr>
      <vt:lpstr>The Moral Law Argument</vt:lpstr>
      <vt:lpstr>The Moral Law Argument</vt:lpstr>
      <vt:lpstr>The Moral Law Argument</vt:lpstr>
      <vt:lpstr>The Moral Law Argument</vt:lpstr>
      <vt:lpstr>The Moral Law Argument</vt:lpstr>
      <vt:lpstr>The Moral Law Argument</vt:lpstr>
      <vt:lpstr>The Moral Law Argument</vt:lpstr>
      <vt:lpstr>The Teleological Argument</vt:lpstr>
      <vt:lpstr>The Teleological Argument</vt:lpstr>
      <vt:lpstr>PowerPoint Presentation</vt:lpstr>
      <vt:lpstr>PowerPoint Presentation</vt:lpstr>
      <vt:lpstr>PowerPoint Presentation</vt:lpstr>
      <vt:lpstr>PowerPoint Presentation</vt:lpstr>
      <vt:lpstr>The Teleological Argument</vt:lpstr>
      <vt:lpstr>The Cosmological Argument</vt:lpstr>
      <vt:lpstr>The Cosmological Argument</vt:lpstr>
      <vt:lpstr>The Cosmological Argument</vt:lpstr>
      <vt:lpstr>The Cosmological Argument</vt:lpstr>
      <vt:lpstr>The Cosmological Argument</vt:lpstr>
      <vt:lpstr>The Cosmological Argument</vt:lpstr>
      <vt:lpstr>The Ontological Argument</vt:lpstr>
      <vt:lpstr>The Ontological Argument</vt:lpstr>
      <vt:lpstr>The Ontological Argument</vt:lpstr>
      <vt:lpstr>The Ontological Argument</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Existence of God</dc:title>
  <dc:creator>meeeeeeewith7es@gmail.com</dc:creator>
  <cp:lastModifiedBy>Microsoft Office User</cp:lastModifiedBy>
  <cp:revision>24</cp:revision>
  <dcterms:created xsi:type="dcterms:W3CDTF">2018-09-25T18:14:20Z</dcterms:created>
  <dcterms:modified xsi:type="dcterms:W3CDTF">2018-10-28T15:39:19Z</dcterms:modified>
</cp:coreProperties>
</file>