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59" r:id="rId6"/>
    <p:sldId id="264" r:id="rId7"/>
    <p:sldId id="268" r:id="rId8"/>
    <p:sldId id="269" r:id="rId9"/>
    <p:sldId id="270" r:id="rId10"/>
    <p:sldId id="266" r:id="rId11"/>
    <p:sldId id="260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80"/>
    <p:restoredTop sz="94649"/>
  </p:normalViewPr>
  <p:slideViewPr>
    <p:cSldViewPr snapToGrid="0" snapToObjects="1">
      <p:cViewPr varScale="1">
        <p:scale>
          <a:sx n="87" d="100"/>
          <a:sy n="87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7000" contrast="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D35A-58F4-594C-9D98-9148F4260C71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D160-9DEB-4543-A3F0-8472AFCC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4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Universality of Sin and the Moral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9761" y="6112932"/>
            <a:ext cx="1937172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By Stephen </a:t>
            </a:r>
            <a:r>
              <a:rPr lang="en-US" sz="1400" dirty="0" err="1">
                <a:solidFill>
                  <a:schemeClr val="bg1"/>
                </a:solidFill>
              </a:rPr>
              <a:t>Curto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For </a:t>
            </a:r>
            <a:r>
              <a:rPr lang="en-US" sz="1400" dirty="0" err="1">
                <a:solidFill>
                  <a:schemeClr val="bg1"/>
                </a:solidFill>
              </a:rPr>
              <a:t>Homegroup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October 21, 2018</a:t>
            </a: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8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Source of Morality</a:t>
            </a:r>
          </a:p>
          <a:p>
            <a:pPr lvl="1"/>
            <a:r>
              <a:rPr lang="en-US" dirty="0"/>
              <a:t>The Euthyphro Dilemma </a:t>
            </a:r>
          </a:p>
          <a:p>
            <a:pPr lvl="2"/>
            <a:r>
              <a:rPr lang="en-US" dirty="0"/>
              <a:t>"Is the pious loved by the gods because it is pious, or is it pious because it is loved by the gods?”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8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DE48F-1D7C-A349-8C2A-6CEF0E5B6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0766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The Source of Morality</a:t>
            </a:r>
          </a:p>
          <a:p>
            <a:pPr lvl="1"/>
            <a:r>
              <a:rPr lang="en-US" dirty="0"/>
              <a:t>The Euthyphro Dilemma </a:t>
            </a:r>
          </a:p>
          <a:p>
            <a:pPr lvl="2"/>
            <a:r>
              <a:rPr lang="en-US" dirty="0"/>
              <a:t>"Is the pious loved by the gods because it is pious, or is it pious because it is loved by the gods?”</a:t>
            </a:r>
          </a:p>
          <a:p>
            <a:pPr lvl="1"/>
            <a:r>
              <a:rPr lang="en-US" dirty="0"/>
              <a:t>Genesis 1 (“God saw that it was good” x5-6)</a:t>
            </a:r>
          </a:p>
          <a:p>
            <a:pPr lvl="1"/>
            <a:r>
              <a:rPr lang="en-US" dirty="0"/>
              <a:t>Genesis 3:6 (“She saw that the tree was good…”) </a:t>
            </a:r>
          </a:p>
          <a:p>
            <a:pPr lvl="1"/>
            <a:r>
              <a:rPr lang="en-US" dirty="0"/>
              <a:t>God defines what is good by his own unchanging nature.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5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72ED-26E0-8046-B6E3-150DC971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4916-4492-CA49-A76E-7337EEDF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>
            <a:normAutofit/>
          </a:bodyPr>
          <a:lstStyle/>
          <a:p>
            <a:r>
              <a:rPr lang="en-US" dirty="0"/>
              <a:t>Difficulties Outlining the Moral Law	</a:t>
            </a:r>
          </a:p>
          <a:p>
            <a:pPr lvl="1"/>
            <a:r>
              <a:rPr lang="en-US" dirty="0"/>
              <a:t>Consequentialism</a:t>
            </a:r>
          </a:p>
          <a:p>
            <a:pPr lvl="2"/>
            <a:r>
              <a:rPr lang="en-US" dirty="0"/>
              <a:t>The outcome is either right or wrong</a:t>
            </a:r>
          </a:p>
          <a:p>
            <a:pPr lvl="2"/>
            <a:r>
              <a:rPr lang="en-US" dirty="0"/>
              <a:t>Utilitarianism</a:t>
            </a:r>
          </a:p>
          <a:p>
            <a:pPr lvl="3"/>
            <a:r>
              <a:rPr lang="en-US" dirty="0"/>
              <a:t>The Trolley Problem</a:t>
            </a:r>
          </a:p>
          <a:p>
            <a:pPr lvl="1"/>
            <a:r>
              <a:rPr lang="en-US" dirty="0"/>
              <a:t>Virtue Ethics</a:t>
            </a:r>
          </a:p>
          <a:p>
            <a:pPr lvl="2"/>
            <a:r>
              <a:rPr lang="en-US" dirty="0"/>
              <a:t>i.e. specific virtues/character traits are right or wrong </a:t>
            </a:r>
          </a:p>
          <a:p>
            <a:pPr lvl="2"/>
            <a:r>
              <a:rPr lang="en-US" dirty="0"/>
              <a:t>Aristotle’s Golden Mean</a:t>
            </a:r>
          </a:p>
          <a:p>
            <a:pPr lvl="1"/>
            <a:r>
              <a:rPr lang="en-US" dirty="0"/>
              <a:t>Deontology</a:t>
            </a:r>
          </a:p>
          <a:p>
            <a:pPr lvl="2"/>
            <a:r>
              <a:rPr lang="en-US" dirty="0"/>
              <a:t>i.e. Specific actions are right or wrong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7BD6A-5B5C-8141-ACC5-9C8C5CB1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616" y="365125"/>
            <a:ext cx="3407173" cy="34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7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Universality of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Hamartiology and Anthropology Basics</a:t>
            </a:r>
          </a:p>
          <a:p>
            <a:r>
              <a:rPr lang="en-US" dirty="0"/>
              <a:t>Sin is any fed desire in a human that is contrary to the prescriptive will of God. </a:t>
            </a:r>
          </a:p>
          <a:p>
            <a:r>
              <a:rPr lang="en-US" dirty="0"/>
              <a:t>Rebellion against God.</a:t>
            </a:r>
          </a:p>
          <a:p>
            <a:r>
              <a:rPr lang="en-US" dirty="0"/>
              <a:t>Creation and Fall </a:t>
            </a:r>
          </a:p>
          <a:p>
            <a:r>
              <a:rPr lang="en-US" dirty="0"/>
              <a:t>Genesis 3:1-8</a:t>
            </a:r>
          </a:p>
          <a:p>
            <a:r>
              <a:rPr lang="en-US" dirty="0"/>
              <a:t>1 Cor 15:22 (”In Adam”)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53C70-A43F-234B-BCAF-9848FD31E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673" y="3482181"/>
            <a:ext cx="6318790" cy="28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Universality of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Hamartiology and Anthropology Basics</a:t>
            </a:r>
          </a:p>
          <a:p>
            <a:r>
              <a:rPr lang="en-US" dirty="0"/>
              <a:t>Rom 1:13-2:16</a:t>
            </a:r>
          </a:p>
          <a:p>
            <a:pPr lvl="1"/>
            <a:r>
              <a:rPr lang="en-US" dirty="0"/>
              <a:t>The Gospel (1:13-17)</a:t>
            </a:r>
          </a:p>
          <a:p>
            <a:pPr lvl="1"/>
            <a:r>
              <a:rPr lang="en-US" dirty="0"/>
              <a:t>Man’s Rebellion (1:18-32)</a:t>
            </a:r>
          </a:p>
          <a:p>
            <a:pPr lvl="1"/>
            <a:r>
              <a:rPr lang="en-US" dirty="0"/>
              <a:t>The Result for “You” and “Them” (2:1-16)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425C1-F3C9-E547-ADA0-3D05777C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0" y="168689"/>
            <a:ext cx="27940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Universality of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Sum up why we’re doing this:</a:t>
            </a:r>
          </a:p>
          <a:p>
            <a:r>
              <a:rPr lang="en-US" dirty="0"/>
              <a:t>All have sinned and fallen short of the glory of God.</a:t>
            </a:r>
          </a:p>
          <a:p>
            <a:r>
              <a:rPr lang="en-US" dirty="0"/>
              <a:t>Everyone knows this, because of the conscience. There is no excuse. </a:t>
            </a:r>
          </a:p>
          <a:p>
            <a:r>
              <a:rPr lang="en-US" dirty="0"/>
              <a:t>The penalty for sin is death.</a:t>
            </a:r>
          </a:p>
          <a:p>
            <a:r>
              <a:rPr lang="en-US" dirty="0"/>
              <a:t>There is one solution to death, resurrection.</a:t>
            </a:r>
          </a:p>
          <a:p>
            <a:r>
              <a:rPr lang="en-US" dirty="0"/>
              <a:t>Resurrection comes only from faith in Jesus of Nazareth. </a:t>
            </a:r>
          </a:p>
        </p:txBody>
      </p:sp>
    </p:spTree>
    <p:extLst>
      <p:ext uri="{BB962C8B-B14F-4D97-AF65-F5344CB8AC3E}">
        <p14:creationId xmlns:p14="http://schemas.microsoft.com/office/powerpoint/2010/main" val="254101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39678" cy="4351338"/>
          </a:xfrm>
        </p:spPr>
        <p:txBody>
          <a:bodyPr/>
          <a:lstStyle/>
          <a:p>
            <a:r>
              <a:rPr lang="en-US" dirty="0"/>
              <a:t>If all have sinned, against what or whom have they sinned?</a:t>
            </a:r>
          </a:p>
          <a:p>
            <a:pPr lvl="1"/>
            <a:r>
              <a:rPr lang="en-US" dirty="0"/>
              <a:t>Answer: God and his moral law.</a:t>
            </a:r>
          </a:p>
          <a:p>
            <a:r>
              <a:rPr lang="en-US" dirty="0"/>
              <a:t>What is the nature of this God and this moral law?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1348E-1AED-1144-BFA2-45495BA64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323"/>
          <a:stretch/>
        </p:blipFill>
        <p:spPr>
          <a:xfrm>
            <a:off x="7080111" y="1690688"/>
            <a:ext cx="4463266" cy="38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4791" cy="4667940"/>
          </a:xfrm>
        </p:spPr>
        <p:txBody>
          <a:bodyPr/>
          <a:lstStyle/>
          <a:p>
            <a:r>
              <a:rPr lang="en-US" dirty="0"/>
              <a:t>The Nature of Morality</a:t>
            </a:r>
          </a:p>
          <a:p>
            <a:pPr lvl="1"/>
            <a:r>
              <a:rPr lang="en-US" dirty="0"/>
              <a:t>“Want”, “Can”, or “Ought”?</a:t>
            </a:r>
          </a:p>
          <a:p>
            <a:pPr lvl="1"/>
            <a:r>
              <a:rPr lang="en-US" dirty="0"/>
              <a:t>Instinct or a director of instincts?  </a:t>
            </a:r>
          </a:p>
          <a:p>
            <a:pPr lvl="1"/>
            <a:r>
              <a:rPr lang="en-US" dirty="0"/>
              <a:t>Objective across time, culture, individuals or not?</a:t>
            </a:r>
          </a:p>
          <a:p>
            <a:pPr lvl="1"/>
            <a:r>
              <a:rPr lang="en-US" dirty="0"/>
              <a:t>Obligation to act, prohibition from action, both, or neither?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C8805-2B2A-DE48-8618-3771C27B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01" y="1027905"/>
            <a:ext cx="3982555" cy="49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4791" cy="4667940"/>
          </a:xfrm>
        </p:spPr>
        <p:txBody>
          <a:bodyPr/>
          <a:lstStyle/>
          <a:p>
            <a:r>
              <a:rPr lang="en-US" dirty="0"/>
              <a:t>The Nature of Morality</a:t>
            </a:r>
          </a:p>
          <a:p>
            <a:pPr lvl="1"/>
            <a:r>
              <a:rPr lang="en-US" dirty="0"/>
              <a:t>“Want”, “Can”, or “Ought”?</a:t>
            </a:r>
          </a:p>
          <a:p>
            <a:pPr lvl="1"/>
            <a:r>
              <a:rPr lang="en-US" dirty="0"/>
              <a:t>Instinct or a director of instincts?  </a:t>
            </a:r>
          </a:p>
          <a:p>
            <a:pPr lvl="1"/>
            <a:r>
              <a:rPr lang="en-US" dirty="0"/>
              <a:t>Objective across time, culture, individuals or not?</a:t>
            </a:r>
          </a:p>
          <a:p>
            <a:pPr lvl="1"/>
            <a:r>
              <a:rPr lang="en-US" dirty="0"/>
              <a:t>Obligation to act, prohibition from action, both, or neither?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10E1A-B39C-0E49-83AA-D679BED89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0" r="6530"/>
          <a:stretch/>
        </p:blipFill>
        <p:spPr>
          <a:xfrm>
            <a:off x="6281531" y="1825625"/>
            <a:ext cx="559241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4791" cy="4667940"/>
          </a:xfrm>
        </p:spPr>
        <p:txBody>
          <a:bodyPr/>
          <a:lstStyle/>
          <a:p>
            <a:r>
              <a:rPr lang="en-US" dirty="0"/>
              <a:t>The Nature of Morality</a:t>
            </a:r>
          </a:p>
          <a:p>
            <a:pPr lvl="1"/>
            <a:r>
              <a:rPr lang="en-US" dirty="0"/>
              <a:t>“Want”, “Can”, or “Ought”?</a:t>
            </a:r>
          </a:p>
          <a:p>
            <a:pPr lvl="1"/>
            <a:r>
              <a:rPr lang="en-US" dirty="0"/>
              <a:t>Instinct or a director of instincts?  </a:t>
            </a:r>
          </a:p>
          <a:p>
            <a:pPr lvl="1"/>
            <a:r>
              <a:rPr lang="en-US" dirty="0"/>
              <a:t>Objective across time, culture, individuals or not?</a:t>
            </a:r>
          </a:p>
          <a:p>
            <a:pPr lvl="1"/>
            <a:r>
              <a:rPr lang="en-US" dirty="0"/>
              <a:t>Obligation to act, prohibition from action, both, or neither?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36ABC-1739-4D4B-A388-CD6B800C4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75" y="1921564"/>
            <a:ext cx="5462034" cy="39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4791" cy="4667940"/>
          </a:xfrm>
        </p:spPr>
        <p:txBody>
          <a:bodyPr/>
          <a:lstStyle/>
          <a:p>
            <a:r>
              <a:rPr lang="en-US" dirty="0"/>
              <a:t>The Nature of Morality</a:t>
            </a:r>
          </a:p>
          <a:p>
            <a:pPr lvl="1"/>
            <a:r>
              <a:rPr lang="en-US" dirty="0"/>
              <a:t>“Want”, “Can”, or “Ought”?</a:t>
            </a:r>
          </a:p>
          <a:p>
            <a:pPr lvl="1"/>
            <a:r>
              <a:rPr lang="en-US" dirty="0"/>
              <a:t>Instinct or a director of instincts?  </a:t>
            </a:r>
          </a:p>
          <a:p>
            <a:pPr lvl="1"/>
            <a:r>
              <a:rPr lang="en-US" dirty="0"/>
              <a:t>Objective across time, culture, individuals or not?</a:t>
            </a:r>
          </a:p>
          <a:p>
            <a:pPr lvl="1"/>
            <a:r>
              <a:rPr lang="en-US" dirty="0"/>
              <a:t>Obligation to act, prohibition from action, both, or neither?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7E4C4-9B67-3B48-BAEA-0C8582D6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8" r="22372"/>
          <a:stretch/>
        </p:blipFill>
        <p:spPr>
          <a:xfrm>
            <a:off x="6637422" y="1690688"/>
            <a:ext cx="4716378" cy="42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491</Words>
  <Application>Microsoft Macintosh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Franklin Gothic Book</vt:lpstr>
      <vt:lpstr>Office Theme</vt:lpstr>
      <vt:lpstr>The Universality of Sin and the Moral Law</vt:lpstr>
      <vt:lpstr>The Universality of Sin</vt:lpstr>
      <vt:lpstr>The Universality of Sin</vt:lpstr>
      <vt:lpstr>The Universality of Sin</vt:lpstr>
      <vt:lpstr>The Moral Law</vt:lpstr>
      <vt:lpstr>The Moral Law</vt:lpstr>
      <vt:lpstr>The Moral Law</vt:lpstr>
      <vt:lpstr>The Moral Law</vt:lpstr>
      <vt:lpstr>The Moral Law</vt:lpstr>
      <vt:lpstr>The Moral Law</vt:lpstr>
      <vt:lpstr>PowerPoint Presentation</vt:lpstr>
      <vt:lpstr>The Moral Law</vt:lpstr>
      <vt:lpstr>The Moral Law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Universality of Sin and the Moral Law</dc:title>
  <dc:creator>meeeeeeewith7es@gmail.com</dc:creator>
  <cp:lastModifiedBy>Microsoft Office User</cp:lastModifiedBy>
  <cp:revision>29</cp:revision>
  <dcterms:created xsi:type="dcterms:W3CDTF">2018-09-20T22:47:20Z</dcterms:created>
  <dcterms:modified xsi:type="dcterms:W3CDTF">2018-10-22T01:45:29Z</dcterms:modified>
</cp:coreProperties>
</file>