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1" r:id="rId5"/>
    <p:sldId id="259" r:id="rId6"/>
    <p:sldId id="260" r:id="rId7"/>
    <p:sldId id="26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p:restoredTop sz="94681"/>
  </p:normalViewPr>
  <p:slideViewPr>
    <p:cSldViewPr snapToGrid="0" snapToObjects="1">
      <p:cViewPr varScale="1">
        <p:scale>
          <a:sx n="91" d="100"/>
          <a:sy n="91" d="100"/>
        </p:scale>
        <p:origin x="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216AB-1D4F-CB44-A8B5-1EB1FED543F2}" type="datetimeFigureOut">
              <a:rPr lang="en-US" smtClean="0"/>
              <a:t>11/4/18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F2965-F512-8F4E-9F17-DB658C6433B5}" type="slidenum">
              <a:rPr lang="en-US" smtClean="0"/>
              <a:t>‹#›</a:t>
            </a:fld>
            <a:endParaRPr lang="en-US"/>
          </a:p>
        </p:txBody>
      </p:sp>
    </p:spTree>
    <p:extLst>
      <p:ext uri="{BB962C8B-B14F-4D97-AF65-F5344CB8AC3E}">
        <p14:creationId xmlns:p14="http://schemas.microsoft.com/office/powerpoint/2010/main" val="284119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“Creatures are not born with desires unless satisfaction for those desires exists. A baby feels hunger well, there is such a thing as food. A duckling wants to swim: well, there is such a thing as water. Men feel sexual desire: well, there is such a thing as sex. If I find in myself a desire which no experience in this world can satisfy, the most probable explanation is that I was made for another world. If none of my earthly pleasures satisfy it, that does not prove that the universe is a fraud. Probably earthly pleasures were never meant to satisfy it, but only to arouse it, to suggest the real thing. If that is so, I must take care, on the one hand, never to despise, or be unthankful for, these earthly blessings, and on the other, never to mistake them for the something else of which they are only a kind of copy, or echo, or mirage. </a:t>
            </a:r>
          </a:p>
          <a:p>
            <a:pPr marL="0" indent="0">
              <a:buNone/>
            </a:pPr>
            <a:r>
              <a:rPr lang="en-US" dirty="0"/>
              <a:t>I must keep alive in myself the desire for my true country, which I shall not find till after death; I must never let it get snowed under or turned aside; I must make it the main object of life to press on to that other country and to help others to do the same.” – C.S. Lewis </a:t>
            </a:r>
            <a:r>
              <a:rPr lang="en-US" i="1" dirty="0"/>
              <a:t>Mere Christianity</a:t>
            </a:r>
            <a:endParaRPr lang="en-US" dirty="0"/>
          </a:p>
          <a:p>
            <a:endParaRPr lang="en-US" dirty="0"/>
          </a:p>
        </p:txBody>
      </p:sp>
      <p:sp>
        <p:nvSpPr>
          <p:cNvPr id="4" name="Slide Number Placeholder 3"/>
          <p:cNvSpPr>
            <a:spLocks noGrp="1"/>
          </p:cNvSpPr>
          <p:nvPr>
            <p:ph type="sldNum" sz="quarter" idx="5"/>
          </p:nvPr>
        </p:nvSpPr>
        <p:spPr/>
        <p:txBody>
          <a:bodyPr/>
          <a:lstStyle/>
          <a:p>
            <a:fld id="{2D5F2965-F512-8F4E-9F17-DB658C6433B5}" type="slidenum">
              <a:rPr lang="en-US" smtClean="0"/>
              <a:t>5</a:t>
            </a:fld>
            <a:endParaRPr lang="en-US"/>
          </a:p>
        </p:txBody>
      </p:sp>
    </p:spTree>
    <p:extLst>
      <p:ext uri="{BB962C8B-B14F-4D97-AF65-F5344CB8AC3E}">
        <p14:creationId xmlns:p14="http://schemas.microsoft.com/office/powerpoint/2010/main" val="163474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2DAE18-82CE-7C45-8EA7-8933DC4CDAE4}"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65131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DAE18-82CE-7C45-8EA7-8933DC4CDAE4}"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193071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DAE18-82CE-7C45-8EA7-8933DC4CDAE4}"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102639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32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2DAE18-82CE-7C45-8EA7-8933DC4CDAE4}"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94302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2DAE18-82CE-7C45-8EA7-8933DC4CDAE4}"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95641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2DAE18-82CE-7C45-8EA7-8933DC4CDAE4}"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5379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2DAE18-82CE-7C45-8EA7-8933DC4CDAE4}" type="datetimeFigureOut">
              <a:rPr lang="en-US" smtClean="0"/>
              <a:t>11/4/18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84041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2DAE18-82CE-7C45-8EA7-8933DC4CDAE4}" type="datetimeFigureOut">
              <a:rPr lang="en-US" smtClean="0"/>
              <a:t>11/4/18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78164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DAE18-82CE-7C45-8EA7-8933DC4CDAE4}" type="datetimeFigureOut">
              <a:rPr lang="en-US" smtClean="0"/>
              <a:t>11/4/18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9760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DAE18-82CE-7C45-8EA7-8933DC4CDAE4}"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193729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DAE18-82CE-7C45-8EA7-8933DC4CDAE4}"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BB49-4F70-6C44-B0A7-419C4F4DB2E5}" type="slidenum">
              <a:rPr lang="en-US" smtClean="0"/>
              <a:t>‹#›</a:t>
            </a:fld>
            <a:endParaRPr lang="en-US"/>
          </a:p>
        </p:txBody>
      </p:sp>
    </p:spTree>
    <p:extLst>
      <p:ext uri="{BB962C8B-B14F-4D97-AF65-F5344CB8AC3E}">
        <p14:creationId xmlns:p14="http://schemas.microsoft.com/office/powerpoint/2010/main" val="212293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DAE18-82CE-7C45-8EA7-8933DC4CDAE4}" type="datetimeFigureOut">
              <a:rPr lang="en-US" smtClean="0"/>
              <a:t>11/4/18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CBB49-4F70-6C44-B0A7-419C4F4DB2E5}" type="slidenum">
              <a:rPr lang="en-US" smtClean="0"/>
              <a:t>‹#›</a:t>
            </a:fld>
            <a:endParaRPr lang="en-US"/>
          </a:p>
        </p:txBody>
      </p:sp>
    </p:spTree>
    <p:extLst>
      <p:ext uri="{BB962C8B-B14F-4D97-AF65-F5344CB8AC3E}">
        <p14:creationId xmlns:p14="http://schemas.microsoft.com/office/powerpoint/2010/main" val="189108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iko" charset="0"/>
          <a:ea typeface="Biko" charset="0"/>
          <a:cs typeface="Biko"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Biko" charset="0"/>
          <a:ea typeface="Biko" charset="0"/>
          <a:cs typeface="Biko" charset="0"/>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Biko" charset="0"/>
          <a:ea typeface="Biko" charset="0"/>
          <a:cs typeface="Biko" charset="0"/>
        </a:defRPr>
      </a:lvl2pPr>
      <a:lvl3pPr marL="11430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3pPr>
      <a:lvl4pPr marL="16002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4pPr>
      <a:lvl5pPr marL="2057400" indent="-228600" algn="l" defTabSz="914400" rtl="0" eaLnBrk="1" latinLnBrk="0" hangingPunct="1">
        <a:lnSpc>
          <a:spcPct val="90000"/>
        </a:lnSpc>
        <a:spcBef>
          <a:spcPts val="500"/>
        </a:spcBef>
        <a:buFont typeface="Arial"/>
        <a:buChar char="•"/>
        <a:defRPr sz="3200" kern="1200">
          <a:solidFill>
            <a:schemeClr val="tx1"/>
          </a:solidFill>
          <a:latin typeface="Biko" charset="0"/>
          <a:ea typeface="Biko" charset="0"/>
          <a:cs typeface="Bik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Existence of God</a:t>
            </a:r>
          </a:p>
        </p:txBody>
      </p:sp>
      <p:sp>
        <p:nvSpPr>
          <p:cNvPr id="3" name="Subtitle 2"/>
          <p:cNvSpPr>
            <a:spLocks noGrp="1"/>
          </p:cNvSpPr>
          <p:nvPr>
            <p:ph type="subTitle" idx="1"/>
          </p:nvPr>
        </p:nvSpPr>
        <p:spPr/>
        <p:txBody>
          <a:bodyPr/>
          <a:lstStyle/>
          <a:p>
            <a:r>
              <a:rPr lang="en-US" dirty="0"/>
              <a:t>Part 2: Pascal’s Wager, Innate Desire Argument, Transcendental Argument</a:t>
            </a:r>
          </a:p>
        </p:txBody>
      </p:sp>
      <p:sp>
        <p:nvSpPr>
          <p:cNvPr id="4" name="Rectangle 3"/>
          <p:cNvSpPr/>
          <p:nvPr/>
        </p:nvSpPr>
        <p:spPr>
          <a:xfrm>
            <a:off x="9509761" y="6112932"/>
            <a:ext cx="1937172" cy="7450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1400" dirty="0">
                <a:solidFill>
                  <a:schemeClr val="tx1"/>
                </a:solidFill>
              </a:rPr>
              <a:t>By Stephen </a:t>
            </a:r>
            <a:r>
              <a:rPr lang="en-US" sz="1400" dirty="0" err="1">
                <a:solidFill>
                  <a:schemeClr val="tx1"/>
                </a:solidFill>
              </a:rPr>
              <a:t>Curto</a:t>
            </a:r>
            <a:endParaRPr lang="en-US" sz="1400" dirty="0">
              <a:solidFill>
                <a:schemeClr val="tx1"/>
              </a:solidFill>
            </a:endParaRPr>
          </a:p>
          <a:p>
            <a:pPr algn="r"/>
            <a:r>
              <a:rPr lang="en-US" sz="1400" dirty="0">
                <a:solidFill>
                  <a:schemeClr val="tx1"/>
                </a:solidFill>
              </a:rPr>
              <a:t>For </a:t>
            </a:r>
            <a:r>
              <a:rPr lang="en-US" sz="1400" dirty="0" err="1">
                <a:solidFill>
                  <a:schemeClr val="tx1"/>
                </a:solidFill>
              </a:rPr>
              <a:t>Homegroup</a:t>
            </a:r>
            <a:endParaRPr lang="en-US" sz="1400" dirty="0">
              <a:solidFill>
                <a:schemeClr val="tx1"/>
              </a:solidFill>
            </a:endParaRPr>
          </a:p>
          <a:p>
            <a:pPr algn="r"/>
            <a:r>
              <a:rPr lang="en-US" sz="1400">
                <a:solidFill>
                  <a:schemeClr val="tx1"/>
                </a:solidFill>
              </a:rPr>
              <a:t>November 4, </a:t>
            </a:r>
            <a:r>
              <a:rPr lang="en-US" sz="1400" dirty="0">
                <a:solidFill>
                  <a:schemeClr val="tx1"/>
                </a:solidFill>
              </a:rPr>
              <a:t>2018</a:t>
            </a:r>
          </a:p>
        </p:txBody>
      </p:sp>
      <p:pic>
        <p:nvPicPr>
          <p:cNvPr id="5" name="Picture 4" descr="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6933" y="6112933"/>
            <a:ext cx="745067"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32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0169-993D-0C45-874C-753E66D7B2D0}"/>
              </a:ext>
            </a:extLst>
          </p:cNvPr>
          <p:cNvSpPr>
            <a:spLocks noGrp="1"/>
          </p:cNvSpPr>
          <p:nvPr>
            <p:ph type="title"/>
          </p:nvPr>
        </p:nvSpPr>
        <p:spPr/>
        <p:txBody>
          <a:bodyPr/>
          <a:lstStyle/>
          <a:p>
            <a:r>
              <a:rPr lang="en-US" dirty="0"/>
              <a:t>Pascal’s Wager</a:t>
            </a:r>
          </a:p>
        </p:txBody>
      </p:sp>
      <p:sp>
        <p:nvSpPr>
          <p:cNvPr id="3" name="Content Placeholder 2">
            <a:extLst>
              <a:ext uri="{FF2B5EF4-FFF2-40B4-BE49-F238E27FC236}">
                <a16:creationId xmlns:a16="http://schemas.microsoft.com/office/drawing/2014/main" id="{77F40CF8-0ED3-0240-8370-0A284C0B5F02}"/>
              </a:ext>
            </a:extLst>
          </p:cNvPr>
          <p:cNvSpPr>
            <a:spLocks noGrp="1"/>
          </p:cNvSpPr>
          <p:nvPr>
            <p:ph idx="1"/>
          </p:nvPr>
        </p:nvSpPr>
        <p:spPr>
          <a:xfrm>
            <a:off x="838200" y="1825625"/>
            <a:ext cx="5589104" cy="4351338"/>
          </a:xfrm>
        </p:spPr>
        <p:txBody>
          <a:bodyPr>
            <a:normAutofit/>
          </a:bodyPr>
          <a:lstStyle/>
          <a:p>
            <a:r>
              <a:rPr lang="en-US" dirty="0"/>
              <a:t>Blaise Pascal</a:t>
            </a:r>
          </a:p>
          <a:p>
            <a:pPr lvl="1"/>
            <a:r>
              <a:rPr lang="en-US" dirty="0"/>
              <a:t>Philosopher, Mathematician, Physicist</a:t>
            </a:r>
          </a:p>
          <a:p>
            <a:pPr lvl="1"/>
            <a:r>
              <a:rPr lang="en-US" dirty="0"/>
              <a:t>1623-1662</a:t>
            </a:r>
          </a:p>
          <a:p>
            <a:pPr lvl="1"/>
            <a:r>
              <a:rPr lang="en-US" i="1" dirty="0" err="1"/>
              <a:t>Pensées</a:t>
            </a:r>
            <a:endParaRPr lang="en-US" i="1" dirty="0"/>
          </a:p>
          <a:p>
            <a:pPr lvl="1"/>
            <a:r>
              <a:rPr lang="en-US" dirty="0"/>
              <a:t>Wrote treatise on Projective Geometry at age 16</a:t>
            </a:r>
          </a:p>
          <a:p>
            <a:pPr lvl="1"/>
            <a:r>
              <a:rPr lang="en-US" dirty="0"/>
              <a:t>Help invent calculators </a:t>
            </a:r>
          </a:p>
        </p:txBody>
      </p:sp>
      <p:pic>
        <p:nvPicPr>
          <p:cNvPr id="5" name="Picture 4">
            <a:extLst>
              <a:ext uri="{FF2B5EF4-FFF2-40B4-BE49-F238E27FC236}">
                <a16:creationId xmlns:a16="http://schemas.microsoft.com/office/drawing/2014/main" id="{AC414C08-A7D8-7146-B2FB-1AB64077D3C2}"/>
              </a:ext>
            </a:extLst>
          </p:cNvPr>
          <p:cNvPicPr>
            <a:picLocks noChangeAspect="1"/>
          </p:cNvPicPr>
          <p:nvPr/>
        </p:nvPicPr>
        <p:blipFill>
          <a:blip r:embed="rId2"/>
          <a:stretch>
            <a:fillRect/>
          </a:stretch>
        </p:blipFill>
        <p:spPr>
          <a:xfrm>
            <a:off x="-5512904" y="1490869"/>
            <a:ext cx="2438400" cy="2895600"/>
          </a:xfrm>
          <a:prstGeom prst="rect">
            <a:avLst/>
          </a:prstGeom>
        </p:spPr>
      </p:pic>
      <p:pic>
        <p:nvPicPr>
          <p:cNvPr id="7" name="Picture 6">
            <a:extLst>
              <a:ext uri="{FF2B5EF4-FFF2-40B4-BE49-F238E27FC236}">
                <a16:creationId xmlns:a16="http://schemas.microsoft.com/office/drawing/2014/main" id="{268D8D83-B9D8-074F-8F36-B2565AC5786D}"/>
              </a:ext>
            </a:extLst>
          </p:cNvPr>
          <p:cNvPicPr>
            <a:picLocks noChangeAspect="1"/>
          </p:cNvPicPr>
          <p:nvPr/>
        </p:nvPicPr>
        <p:blipFill>
          <a:blip r:embed="rId2"/>
          <a:stretch>
            <a:fillRect/>
          </a:stretch>
        </p:blipFill>
        <p:spPr>
          <a:xfrm>
            <a:off x="7063408" y="1027906"/>
            <a:ext cx="4050980" cy="4810539"/>
          </a:xfrm>
          <a:prstGeom prst="rect">
            <a:avLst/>
          </a:prstGeom>
        </p:spPr>
      </p:pic>
    </p:spTree>
    <p:extLst>
      <p:ext uri="{BB962C8B-B14F-4D97-AF65-F5344CB8AC3E}">
        <p14:creationId xmlns:p14="http://schemas.microsoft.com/office/powerpoint/2010/main" val="64014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0169-993D-0C45-874C-753E66D7B2D0}"/>
              </a:ext>
            </a:extLst>
          </p:cNvPr>
          <p:cNvSpPr>
            <a:spLocks noGrp="1"/>
          </p:cNvSpPr>
          <p:nvPr>
            <p:ph type="title"/>
          </p:nvPr>
        </p:nvSpPr>
        <p:spPr/>
        <p:txBody>
          <a:bodyPr/>
          <a:lstStyle/>
          <a:p>
            <a:r>
              <a:rPr lang="en-US" dirty="0"/>
              <a:t>Pascal’s Wager</a:t>
            </a:r>
          </a:p>
        </p:txBody>
      </p:sp>
      <p:sp>
        <p:nvSpPr>
          <p:cNvPr id="3" name="Content Placeholder 2">
            <a:extLst>
              <a:ext uri="{FF2B5EF4-FFF2-40B4-BE49-F238E27FC236}">
                <a16:creationId xmlns:a16="http://schemas.microsoft.com/office/drawing/2014/main" id="{77F40CF8-0ED3-0240-8370-0A284C0B5F02}"/>
              </a:ext>
            </a:extLst>
          </p:cNvPr>
          <p:cNvSpPr>
            <a:spLocks noGrp="1"/>
          </p:cNvSpPr>
          <p:nvPr>
            <p:ph idx="1"/>
          </p:nvPr>
        </p:nvSpPr>
        <p:spPr>
          <a:xfrm>
            <a:off x="838200" y="1825625"/>
            <a:ext cx="10515600" cy="4548671"/>
          </a:xfrm>
        </p:spPr>
        <p:txBody>
          <a:bodyPr>
            <a:normAutofit fontScale="77500" lnSpcReduction="20000"/>
          </a:bodyPr>
          <a:lstStyle/>
          <a:p>
            <a:r>
              <a:rPr lang="en-US" dirty="0"/>
              <a:t>The Wager (excerpts from </a:t>
            </a:r>
            <a:r>
              <a:rPr lang="en-US" i="1" dirty="0" err="1"/>
              <a:t>Pensées</a:t>
            </a:r>
            <a:r>
              <a:rPr lang="en-US" dirty="0"/>
              <a:t>, part III, §233):</a:t>
            </a:r>
          </a:p>
          <a:p>
            <a:pPr lvl="1"/>
            <a:r>
              <a:rPr lang="en-US" dirty="0"/>
              <a:t>God is, or God is not. Reason cannot decide between the two alternatives.</a:t>
            </a:r>
          </a:p>
          <a:p>
            <a:pPr lvl="1"/>
            <a:r>
              <a:rPr lang="en-US" dirty="0"/>
              <a:t>A Game is being played... where heads or tails will turn up.</a:t>
            </a:r>
          </a:p>
          <a:p>
            <a:pPr lvl="1"/>
            <a:r>
              <a:rPr lang="en-US" dirty="0"/>
              <a:t>You must wager (it is not optional).</a:t>
            </a:r>
          </a:p>
          <a:p>
            <a:pPr lvl="1"/>
            <a:r>
              <a:rPr lang="en-US" dirty="0"/>
              <a:t>Let us weigh the gain and the loss in wagering that God is. Let us estimate these two chances. If you gain, you gain all; if you lose, you lose nothing.</a:t>
            </a:r>
          </a:p>
          <a:p>
            <a:pPr lvl="1"/>
            <a:r>
              <a:rPr lang="en-US" dirty="0"/>
              <a:t>Wager, then, without hesitation that He is. (...) There is here an infinity of an infinitely happy life to gain, a chance of gain against a finite number of chances of loss, and what you stake is finite. And so our proposition is of infinite force, when there is the finite to stake in a game where there are equal risks of gain and of loss, and the infinite to gain.</a:t>
            </a:r>
          </a:p>
          <a:p>
            <a:pPr lvl="1"/>
            <a:r>
              <a:rPr lang="en-US" dirty="0"/>
              <a:t>But some cannot believe. They should then 'at least learn your inability to believe...' and 'Endeavour then to convince' themselves.</a:t>
            </a:r>
          </a:p>
          <a:p>
            <a:endParaRPr lang="en-US" dirty="0"/>
          </a:p>
        </p:txBody>
      </p:sp>
    </p:spTree>
    <p:extLst>
      <p:ext uri="{BB962C8B-B14F-4D97-AF65-F5344CB8AC3E}">
        <p14:creationId xmlns:p14="http://schemas.microsoft.com/office/powerpoint/2010/main" val="341059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0169-993D-0C45-874C-753E66D7B2D0}"/>
              </a:ext>
            </a:extLst>
          </p:cNvPr>
          <p:cNvSpPr>
            <a:spLocks noGrp="1"/>
          </p:cNvSpPr>
          <p:nvPr>
            <p:ph type="title"/>
          </p:nvPr>
        </p:nvSpPr>
        <p:spPr/>
        <p:txBody>
          <a:bodyPr/>
          <a:lstStyle/>
          <a:p>
            <a:r>
              <a:rPr lang="en-US" dirty="0"/>
              <a:t>Pascal’s Wager</a:t>
            </a:r>
          </a:p>
        </p:txBody>
      </p:sp>
      <p:sp>
        <p:nvSpPr>
          <p:cNvPr id="3" name="Content Placeholder 2">
            <a:extLst>
              <a:ext uri="{FF2B5EF4-FFF2-40B4-BE49-F238E27FC236}">
                <a16:creationId xmlns:a16="http://schemas.microsoft.com/office/drawing/2014/main" id="{77F40CF8-0ED3-0240-8370-0A284C0B5F02}"/>
              </a:ext>
            </a:extLst>
          </p:cNvPr>
          <p:cNvSpPr>
            <a:spLocks noGrp="1"/>
          </p:cNvSpPr>
          <p:nvPr>
            <p:ph idx="1"/>
          </p:nvPr>
        </p:nvSpPr>
        <p:spPr>
          <a:xfrm>
            <a:off x="838200" y="1825625"/>
            <a:ext cx="10515600" cy="4548671"/>
          </a:xfrm>
        </p:spPr>
        <p:txBody>
          <a:bodyPr>
            <a:normAutofit lnSpcReduction="10000"/>
          </a:bodyPr>
          <a:lstStyle/>
          <a:p>
            <a:r>
              <a:rPr lang="en-US" dirty="0"/>
              <a:t>The Wager (restated):</a:t>
            </a:r>
          </a:p>
          <a:p>
            <a:pPr lvl="1"/>
            <a:r>
              <a:rPr lang="en-US" dirty="0"/>
              <a:t>God either exists or he does not.</a:t>
            </a:r>
          </a:p>
          <a:p>
            <a:pPr lvl="1"/>
            <a:r>
              <a:rPr lang="en-US" dirty="0"/>
              <a:t>One wagers with his life on one or the other.</a:t>
            </a:r>
          </a:p>
          <a:p>
            <a:pPr lvl="1"/>
            <a:r>
              <a:rPr lang="en-US" dirty="0"/>
              <a:t>If God exists, infinite happiness awaits after death for those who wager with Him, and infinite pain for those who wager against.</a:t>
            </a:r>
          </a:p>
          <a:p>
            <a:pPr lvl="1"/>
            <a:r>
              <a:rPr lang="en-US" dirty="0"/>
              <a:t>If God does not exist, nothing awaits after death either those wagering for or against. </a:t>
            </a:r>
          </a:p>
          <a:p>
            <a:pPr lvl="1"/>
            <a:r>
              <a:rPr lang="en-US" dirty="0"/>
              <a:t>The relative cost to wagering with God, to the payoff received makes it foolhardy to wager any other way. </a:t>
            </a:r>
          </a:p>
        </p:txBody>
      </p:sp>
    </p:spTree>
    <p:extLst>
      <p:ext uri="{BB962C8B-B14F-4D97-AF65-F5344CB8AC3E}">
        <p14:creationId xmlns:p14="http://schemas.microsoft.com/office/powerpoint/2010/main" val="274051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8430-5ABE-F94C-B65A-6724DE62266D}"/>
              </a:ext>
            </a:extLst>
          </p:cNvPr>
          <p:cNvSpPr>
            <a:spLocks noGrp="1"/>
          </p:cNvSpPr>
          <p:nvPr>
            <p:ph type="title"/>
          </p:nvPr>
        </p:nvSpPr>
        <p:spPr/>
        <p:txBody>
          <a:bodyPr/>
          <a:lstStyle/>
          <a:p>
            <a:r>
              <a:rPr lang="en-US" dirty="0"/>
              <a:t>Innate Desire Argument</a:t>
            </a:r>
          </a:p>
        </p:txBody>
      </p:sp>
      <p:sp>
        <p:nvSpPr>
          <p:cNvPr id="3" name="Content Placeholder 2">
            <a:extLst>
              <a:ext uri="{FF2B5EF4-FFF2-40B4-BE49-F238E27FC236}">
                <a16:creationId xmlns:a16="http://schemas.microsoft.com/office/drawing/2014/main" id="{C07002A4-8CBD-BE48-B756-23DAAF17D378}"/>
              </a:ext>
            </a:extLst>
          </p:cNvPr>
          <p:cNvSpPr>
            <a:spLocks noGrp="1"/>
          </p:cNvSpPr>
          <p:nvPr>
            <p:ph idx="1"/>
          </p:nvPr>
        </p:nvSpPr>
        <p:spPr>
          <a:xfrm>
            <a:off x="838200" y="1589650"/>
            <a:ext cx="6419948" cy="4937760"/>
          </a:xfrm>
        </p:spPr>
        <p:txBody>
          <a:bodyPr>
            <a:normAutofit fontScale="92500" lnSpcReduction="10000"/>
          </a:bodyPr>
          <a:lstStyle/>
          <a:p>
            <a:r>
              <a:rPr lang="en-US" dirty="0"/>
              <a:t>C.S. Lewis </a:t>
            </a:r>
          </a:p>
          <a:p>
            <a:pPr lvl="1"/>
            <a:r>
              <a:rPr lang="en-US" dirty="0"/>
              <a:t>Professor of literature, Philosopher, Author</a:t>
            </a:r>
          </a:p>
          <a:p>
            <a:pPr lvl="1"/>
            <a:r>
              <a:rPr lang="en-US" dirty="0"/>
              <a:t>Wrote over 30 books</a:t>
            </a:r>
          </a:p>
          <a:p>
            <a:pPr lvl="1"/>
            <a:r>
              <a:rPr lang="en-US" dirty="0"/>
              <a:t>Professor at Oxford and Cambridge</a:t>
            </a:r>
          </a:p>
          <a:p>
            <a:r>
              <a:rPr lang="en-US" dirty="0"/>
              <a:t>Argument:</a:t>
            </a:r>
          </a:p>
          <a:p>
            <a:pPr lvl="1"/>
            <a:r>
              <a:rPr lang="en-US" dirty="0"/>
              <a:t>There are no desires common to humans for which satisfaction for that desire does not exist, therefore the desire for God and final justice suggest the existence of God and final justice.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7870166F-6EEF-9F4F-A9FE-8574E5735287}"/>
              </a:ext>
            </a:extLst>
          </p:cNvPr>
          <p:cNvPicPr>
            <a:picLocks noChangeAspect="1"/>
          </p:cNvPicPr>
          <p:nvPr/>
        </p:nvPicPr>
        <p:blipFill>
          <a:blip r:embed="rId3"/>
          <a:stretch>
            <a:fillRect/>
          </a:stretch>
        </p:blipFill>
        <p:spPr>
          <a:xfrm>
            <a:off x="7498471" y="917329"/>
            <a:ext cx="3615006" cy="5225327"/>
          </a:xfrm>
          <a:prstGeom prst="rect">
            <a:avLst/>
          </a:prstGeom>
        </p:spPr>
      </p:pic>
    </p:spTree>
    <p:extLst>
      <p:ext uri="{BB962C8B-B14F-4D97-AF65-F5344CB8AC3E}">
        <p14:creationId xmlns:p14="http://schemas.microsoft.com/office/powerpoint/2010/main" val="317276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587F-A935-5247-9674-235B7642FB70}"/>
              </a:ext>
            </a:extLst>
          </p:cNvPr>
          <p:cNvSpPr>
            <a:spLocks noGrp="1"/>
          </p:cNvSpPr>
          <p:nvPr>
            <p:ph type="title"/>
          </p:nvPr>
        </p:nvSpPr>
        <p:spPr/>
        <p:txBody>
          <a:bodyPr/>
          <a:lstStyle/>
          <a:p>
            <a:r>
              <a:rPr lang="en-US" dirty="0"/>
              <a:t>Transcendental Argument</a:t>
            </a:r>
          </a:p>
        </p:txBody>
      </p:sp>
      <p:sp>
        <p:nvSpPr>
          <p:cNvPr id="3" name="Content Placeholder 2">
            <a:extLst>
              <a:ext uri="{FF2B5EF4-FFF2-40B4-BE49-F238E27FC236}">
                <a16:creationId xmlns:a16="http://schemas.microsoft.com/office/drawing/2014/main" id="{CBF43E6E-8FA1-B445-A6D9-499B3B85D999}"/>
              </a:ext>
            </a:extLst>
          </p:cNvPr>
          <p:cNvSpPr>
            <a:spLocks noGrp="1"/>
          </p:cNvSpPr>
          <p:nvPr>
            <p:ph idx="1"/>
          </p:nvPr>
        </p:nvSpPr>
        <p:spPr>
          <a:xfrm>
            <a:off x="838200" y="1825625"/>
            <a:ext cx="10515600" cy="4681192"/>
          </a:xfrm>
        </p:spPr>
        <p:txBody>
          <a:bodyPr>
            <a:normAutofit fontScale="92500" lnSpcReduction="10000"/>
          </a:bodyPr>
          <a:lstStyle/>
          <a:p>
            <a:r>
              <a:rPr lang="en-US" dirty="0"/>
              <a:t>The Argument:</a:t>
            </a:r>
          </a:p>
          <a:p>
            <a:pPr lvl="1"/>
            <a:r>
              <a:rPr lang="en-US" dirty="0"/>
              <a:t>God is a necessary precondition for logic and morality (because these are immaterial, yet real universals).</a:t>
            </a:r>
          </a:p>
          <a:p>
            <a:pPr lvl="1"/>
            <a:r>
              <a:rPr lang="en-US" dirty="0"/>
              <a:t>People depend upon logic and morality, showing that they depend upon the universal, immaterial, and abstract realities which could not exist in a materialist universe but presupposes the existence of an immaterial and absolute God.</a:t>
            </a:r>
          </a:p>
          <a:p>
            <a:pPr lvl="1"/>
            <a:r>
              <a:rPr lang="en-US" dirty="0"/>
              <a:t>Therefore, God exists. If He didn't, we could not rely upon logic, reason, morality, and other absolute universals (which are required and assumed to live in this universe, let alone to debate), and could not exist in a materialist universe where there are no absolute standards or an absolute Lawgiver.</a:t>
            </a:r>
          </a:p>
        </p:txBody>
      </p:sp>
    </p:spTree>
    <p:extLst>
      <p:ext uri="{BB962C8B-B14F-4D97-AF65-F5344CB8AC3E}">
        <p14:creationId xmlns:p14="http://schemas.microsoft.com/office/powerpoint/2010/main" val="308137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587F-A935-5247-9674-235B7642FB70}"/>
              </a:ext>
            </a:extLst>
          </p:cNvPr>
          <p:cNvSpPr>
            <a:spLocks noGrp="1"/>
          </p:cNvSpPr>
          <p:nvPr>
            <p:ph type="title"/>
          </p:nvPr>
        </p:nvSpPr>
        <p:spPr/>
        <p:txBody>
          <a:bodyPr/>
          <a:lstStyle/>
          <a:p>
            <a:r>
              <a:rPr lang="en-US" dirty="0"/>
              <a:t>Transcendental Argument</a:t>
            </a:r>
          </a:p>
        </p:txBody>
      </p:sp>
      <p:sp>
        <p:nvSpPr>
          <p:cNvPr id="3" name="Content Placeholder 2">
            <a:extLst>
              <a:ext uri="{FF2B5EF4-FFF2-40B4-BE49-F238E27FC236}">
                <a16:creationId xmlns:a16="http://schemas.microsoft.com/office/drawing/2014/main" id="{CBF43E6E-8FA1-B445-A6D9-499B3B85D999}"/>
              </a:ext>
            </a:extLst>
          </p:cNvPr>
          <p:cNvSpPr>
            <a:spLocks noGrp="1"/>
          </p:cNvSpPr>
          <p:nvPr>
            <p:ph idx="1"/>
          </p:nvPr>
        </p:nvSpPr>
        <p:spPr>
          <a:xfrm>
            <a:off x="838200" y="1825625"/>
            <a:ext cx="5703277" cy="4681192"/>
          </a:xfrm>
        </p:spPr>
        <p:txBody>
          <a:bodyPr>
            <a:normAutofit/>
          </a:bodyPr>
          <a:lstStyle/>
          <a:p>
            <a:r>
              <a:rPr lang="en-US" dirty="0"/>
              <a:t>The Argument (Simplified):</a:t>
            </a:r>
          </a:p>
          <a:p>
            <a:pPr lvl="1"/>
            <a:r>
              <a:rPr lang="en-US" dirty="0"/>
              <a:t>All truth, knowledge, rationality, meaning, actuality, possibility, and the Bible, presuppose God’s existence. </a:t>
            </a:r>
          </a:p>
          <a:p>
            <a:pPr lvl="1"/>
            <a:r>
              <a:rPr lang="en-US" dirty="0"/>
              <a:t>Therefore, God exists. </a:t>
            </a:r>
          </a:p>
          <a:p>
            <a:r>
              <a:rPr lang="en-US" dirty="0"/>
              <a:t>Strongest Proponent: Cornelius Van </a:t>
            </a:r>
            <a:r>
              <a:rPr lang="en-US" dirty="0" err="1"/>
              <a:t>Til</a:t>
            </a:r>
            <a:endParaRPr lang="en-US" dirty="0"/>
          </a:p>
        </p:txBody>
      </p:sp>
      <p:pic>
        <p:nvPicPr>
          <p:cNvPr id="5" name="Picture 4">
            <a:extLst>
              <a:ext uri="{FF2B5EF4-FFF2-40B4-BE49-F238E27FC236}">
                <a16:creationId xmlns:a16="http://schemas.microsoft.com/office/drawing/2014/main" id="{0B3602A9-2570-D747-8383-AD6A0E401392}"/>
              </a:ext>
            </a:extLst>
          </p:cNvPr>
          <p:cNvPicPr>
            <a:picLocks noChangeAspect="1"/>
          </p:cNvPicPr>
          <p:nvPr/>
        </p:nvPicPr>
        <p:blipFill rotWithShape="1">
          <a:blip r:embed="rId2"/>
          <a:srcRect l="37759" t="16488"/>
          <a:stretch/>
        </p:blipFill>
        <p:spPr>
          <a:xfrm>
            <a:off x="7061981" y="1825625"/>
            <a:ext cx="4121835" cy="4147859"/>
          </a:xfrm>
          <a:prstGeom prst="rect">
            <a:avLst/>
          </a:prstGeom>
        </p:spPr>
      </p:pic>
    </p:spTree>
    <p:extLst>
      <p:ext uri="{BB962C8B-B14F-4D97-AF65-F5344CB8AC3E}">
        <p14:creationId xmlns:p14="http://schemas.microsoft.com/office/powerpoint/2010/main" val="62216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C407-4BA5-1A4D-BD79-D4B90840C3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19CDD1-EE48-814E-BC60-58D224ADFC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0482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620</Words>
  <Application>Microsoft Macintosh PowerPoint</Application>
  <PresentationFormat>Widescreen</PresentationFormat>
  <Paragraphs>47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Biko</vt:lpstr>
      <vt:lpstr>Calibri</vt:lpstr>
      <vt:lpstr>Office Theme</vt:lpstr>
      <vt:lpstr>The Existence of God</vt:lpstr>
      <vt:lpstr>Pascal’s Wager</vt:lpstr>
      <vt:lpstr>Pascal’s Wager</vt:lpstr>
      <vt:lpstr>Pascal’s Wager</vt:lpstr>
      <vt:lpstr>Innate Desire Argument</vt:lpstr>
      <vt:lpstr>Transcendental Argument</vt:lpstr>
      <vt:lpstr>Transcendental Argument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Existence of God</dc:title>
  <dc:creator>meeeeeeewith7es@gmail.com</dc:creator>
  <cp:lastModifiedBy>Microsoft Office User</cp:lastModifiedBy>
  <cp:revision>11</cp:revision>
  <dcterms:created xsi:type="dcterms:W3CDTF">2018-09-25T18:14:20Z</dcterms:created>
  <dcterms:modified xsi:type="dcterms:W3CDTF">2018-11-04T22:10:06Z</dcterms:modified>
</cp:coreProperties>
</file>