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58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7"/>
    <p:restoredTop sz="94649"/>
  </p:normalViewPr>
  <p:slideViewPr>
    <p:cSldViewPr snapToGrid="0" snapToObjects="1">
      <p:cViewPr varScale="1">
        <p:scale>
          <a:sx n="97" d="100"/>
          <a:sy n="97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9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320675"/>
            <a:ext cx="7315200" cy="13255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3D79-377D-1442-A457-D4A0D5B8DE3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85DB-6CEA-6B4D-A904-F8B884C7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pperplate Gothic Light" charset="0"/>
          <a:ea typeface="Copperplate Gothic Light" charset="0"/>
          <a:cs typeface="Copperplate Gothic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Ql4Zd5T9Kc?t=4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2991" y="4281181"/>
            <a:ext cx="5897217" cy="1098067"/>
          </a:xfrm>
        </p:spPr>
        <p:txBody>
          <a:bodyPr>
            <a:noAutofit/>
          </a:bodyPr>
          <a:lstStyle/>
          <a:p>
            <a:r>
              <a:rPr lang="en-US" sz="4500" dirty="0"/>
              <a:t>The Problem of Evil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8765" y="5442947"/>
            <a:ext cx="5751443" cy="6062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Part 1: Defining Terms; Addressing the Philosophical Problem; Surveying the Field of Study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By Stephen </a:t>
            </a:r>
            <a:r>
              <a:rPr lang="en-US" sz="1400" dirty="0" err="1">
                <a:solidFill>
                  <a:schemeClr val="bg1"/>
                </a:solidFill>
              </a:rPr>
              <a:t>Curto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For </a:t>
            </a:r>
            <a:r>
              <a:rPr lang="en-US" sz="1400" dirty="0" err="1">
                <a:solidFill>
                  <a:schemeClr val="bg1"/>
                </a:solidFill>
              </a:rPr>
              <a:t>Homegroup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>
                <a:solidFill>
                  <a:schemeClr val="bg1"/>
                </a:solidFill>
              </a:rPr>
              <a:t>November 4, </a:t>
            </a:r>
            <a:r>
              <a:rPr lang="en-US" sz="1400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Surveying the             Field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Illusion of Evil Defense</a:t>
            </a:r>
          </a:p>
          <a:p>
            <a:r>
              <a:rPr lang="en-US" dirty="0"/>
              <a:t>The Best-Possible-World Defense</a:t>
            </a:r>
          </a:p>
          <a:p>
            <a:r>
              <a:rPr lang="en-US" dirty="0"/>
              <a:t>The Free-Will Defense</a:t>
            </a:r>
          </a:p>
          <a:p>
            <a:r>
              <a:rPr lang="en-US" dirty="0"/>
              <a:t>The Indirect-Cause Defense</a:t>
            </a:r>
          </a:p>
          <a:p>
            <a:r>
              <a:rPr lang="en-US" dirty="0"/>
              <a:t>The </a:t>
            </a:r>
            <a:r>
              <a:rPr lang="en-US" i="1" dirty="0"/>
              <a:t>Ex Lex </a:t>
            </a:r>
            <a:r>
              <a:rPr lang="en-US" dirty="0"/>
              <a:t>Defense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6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Theodicy</a:t>
            </a:r>
          </a:p>
          <a:p>
            <a:r>
              <a:rPr lang="en-US" dirty="0"/>
              <a:t>Natural Evil</a:t>
            </a:r>
          </a:p>
          <a:p>
            <a:r>
              <a:rPr lang="en-US" dirty="0"/>
              <a:t>Willful Evil</a:t>
            </a:r>
          </a:p>
          <a:p>
            <a:r>
              <a:rPr lang="en-US" dirty="0"/>
              <a:t>Suffering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2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80652" cy="4351338"/>
          </a:xfrm>
        </p:spPr>
        <p:txBody>
          <a:bodyPr/>
          <a:lstStyle/>
          <a:p>
            <a:r>
              <a:rPr lang="en-US" dirty="0"/>
              <a:t>Theodicy</a:t>
            </a:r>
          </a:p>
          <a:p>
            <a:pPr lvl="1"/>
            <a:r>
              <a:rPr lang="en-US" dirty="0"/>
              <a:t>Generally used to mean “the problem of evil” </a:t>
            </a:r>
          </a:p>
          <a:p>
            <a:pPr lvl="1"/>
            <a:r>
              <a:rPr lang="en-US" dirty="0"/>
              <a:t>Literally: </a:t>
            </a:r>
            <a:r>
              <a:rPr lang="en-US" i="1" dirty="0" err="1"/>
              <a:t>theos</a:t>
            </a:r>
            <a:r>
              <a:rPr lang="en-US" i="1" dirty="0"/>
              <a:t> – </a:t>
            </a:r>
            <a:r>
              <a:rPr lang="en-US" dirty="0"/>
              <a:t>God; </a:t>
            </a:r>
            <a:r>
              <a:rPr lang="en-US" i="1" dirty="0" err="1"/>
              <a:t>dikaios</a:t>
            </a:r>
            <a:r>
              <a:rPr lang="el-GR" i="1" dirty="0"/>
              <a:t> </a:t>
            </a:r>
            <a:r>
              <a:rPr lang="en-US" i="1" dirty="0"/>
              <a:t>– </a:t>
            </a:r>
            <a:r>
              <a:rPr lang="en-US" dirty="0"/>
              <a:t>Righteous</a:t>
            </a:r>
          </a:p>
          <a:p>
            <a:pPr lvl="1"/>
            <a:r>
              <a:rPr lang="en-US" dirty="0"/>
              <a:t>A defense of God’s righteousness in the face of the problem of evil</a:t>
            </a:r>
          </a:p>
          <a:p>
            <a:r>
              <a:rPr lang="en-US" dirty="0"/>
              <a:t>Natural Evil</a:t>
            </a:r>
          </a:p>
          <a:p>
            <a:r>
              <a:rPr lang="en-US" dirty="0"/>
              <a:t>Willful Evil</a:t>
            </a:r>
          </a:p>
          <a:p>
            <a:r>
              <a:rPr lang="en-US" dirty="0"/>
              <a:t>Suffering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D87B6-3B10-0441-AA2E-5F9E268E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0" y="2763044"/>
            <a:ext cx="5346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81870" cy="4351338"/>
          </a:xfrm>
        </p:spPr>
        <p:txBody>
          <a:bodyPr/>
          <a:lstStyle/>
          <a:p>
            <a:r>
              <a:rPr lang="en-US" dirty="0"/>
              <a:t>Theodicy</a:t>
            </a:r>
          </a:p>
          <a:p>
            <a:r>
              <a:rPr lang="en-US" dirty="0"/>
              <a:t>Natural Evil</a:t>
            </a:r>
          </a:p>
          <a:p>
            <a:pPr lvl="1"/>
            <a:r>
              <a:rPr lang="en-US" dirty="0"/>
              <a:t>Natural disasters (e.g. Hurricanes, Tornados, Earthquakes, etc.)</a:t>
            </a:r>
          </a:p>
          <a:p>
            <a:pPr lvl="1"/>
            <a:r>
              <a:rPr lang="en-US" dirty="0"/>
              <a:t>Natural decay of what is good (Fragility of Age, Rot, etc.) </a:t>
            </a:r>
          </a:p>
          <a:p>
            <a:r>
              <a:rPr lang="en-US" dirty="0"/>
              <a:t>Willful Evil</a:t>
            </a:r>
          </a:p>
          <a:p>
            <a:r>
              <a:rPr lang="en-US" dirty="0"/>
              <a:t>Suffering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7E1BE-DD91-784D-9295-68A62361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5" y="2164060"/>
            <a:ext cx="4850296" cy="36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Theodicy</a:t>
            </a:r>
          </a:p>
          <a:p>
            <a:r>
              <a:rPr lang="en-US" dirty="0"/>
              <a:t>Natural Evil</a:t>
            </a:r>
          </a:p>
          <a:p>
            <a:r>
              <a:rPr lang="en-US" dirty="0"/>
              <a:t>Willful Evil</a:t>
            </a:r>
          </a:p>
          <a:p>
            <a:pPr lvl="1"/>
            <a:r>
              <a:rPr lang="en-US" dirty="0"/>
              <a:t>Sinful activity (e.g. rape, murder, greed, etc.)</a:t>
            </a:r>
          </a:p>
          <a:p>
            <a:r>
              <a:rPr lang="en-US" dirty="0"/>
              <a:t>Suffering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4896F-C2A3-424D-AEEA-D4B25B9B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49" y="2248832"/>
            <a:ext cx="5383667" cy="35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0652" cy="4351338"/>
          </a:xfrm>
        </p:spPr>
        <p:txBody>
          <a:bodyPr/>
          <a:lstStyle/>
          <a:p>
            <a:r>
              <a:rPr lang="en-US" dirty="0"/>
              <a:t>Theodicy</a:t>
            </a:r>
          </a:p>
          <a:p>
            <a:r>
              <a:rPr lang="en-US" dirty="0"/>
              <a:t>Natural Evil</a:t>
            </a:r>
          </a:p>
          <a:p>
            <a:r>
              <a:rPr lang="en-US" dirty="0"/>
              <a:t>Willful Evil</a:t>
            </a:r>
          </a:p>
          <a:p>
            <a:r>
              <a:rPr lang="en-US" dirty="0"/>
              <a:t>Suffering</a:t>
            </a:r>
          </a:p>
          <a:p>
            <a:pPr lvl="1"/>
            <a:r>
              <a:rPr lang="en-US" dirty="0"/>
              <a:t>That which is uncomfortable, even extremely so, even possibly resulting in death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B7FE8-F98E-9A47-8B8B-7146444B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498" y="1825625"/>
            <a:ext cx="4415866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Philosophical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God is omnipotent (all-powerful) and omnibenevolent (all-good) then evil would not exist. </a:t>
            </a:r>
          </a:p>
          <a:p>
            <a:r>
              <a:rPr lang="en-US" dirty="0"/>
              <a:t>Evil does exist.</a:t>
            </a:r>
          </a:p>
          <a:p>
            <a:r>
              <a:rPr lang="en-US" dirty="0"/>
              <a:t>Therefore, God is either not omnipotent, not omnibenevolent, or does not exist at all.</a:t>
            </a:r>
          </a:p>
        </p:txBody>
      </p:sp>
    </p:spTree>
    <p:extLst>
      <p:ext uri="{BB962C8B-B14F-4D97-AF65-F5344CB8AC3E}">
        <p14:creationId xmlns:p14="http://schemas.microsoft.com/office/powerpoint/2010/main" val="62815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Philosophical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err="1"/>
              <a:t>Voddie</a:t>
            </a:r>
            <a:r>
              <a:rPr lang="en-US" dirty="0"/>
              <a:t> </a:t>
            </a:r>
            <a:r>
              <a:rPr lang="en-US" dirty="0" err="1"/>
              <a:t>Baucham</a:t>
            </a:r>
            <a:r>
              <a:rPr lang="en-US" dirty="0"/>
              <a:t> from the 2006 Desiring God National Conference "The Supremacy of Christ and Truth in a Post Modern World." </a:t>
            </a:r>
            <a:r>
              <a:rPr lang="en-US" dirty="0" err="1"/>
              <a:t>desiringgod.org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https://youtu.be/vQl4Zd5T9Kc?t=42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4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Philosophical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7157" cy="4351338"/>
          </a:xfrm>
        </p:spPr>
        <p:txBody>
          <a:bodyPr>
            <a:normAutofit/>
          </a:bodyPr>
          <a:lstStyle/>
          <a:p>
            <a:r>
              <a:rPr lang="en-US" dirty="0"/>
              <a:t>The philosophical problem of evil presupposes an undeserved/non-existent ground of good on the part of the philosopher</a:t>
            </a:r>
          </a:p>
          <a:p>
            <a:r>
              <a:rPr lang="en-US" dirty="0"/>
              <a:t>“Why do bad things happen to good people?”</a:t>
            </a:r>
          </a:p>
          <a:p>
            <a:r>
              <a:rPr lang="en-US" dirty="0"/>
              <a:t>Properly understanding the the problem is the first step to evaluating solutions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ADCFB-C23D-654D-89C5-9F3C00C49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69"/>
          <a:stretch/>
        </p:blipFill>
        <p:spPr>
          <a:xfrm>
            <a:off x="7142922" y="1825625"/>
            <a:ext cx="4744278" cy="43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312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Copperplate Gothic Light</vt:lpstr>
      <vt:lpstr>Office Theme</vt:lpstr>
      <vt:lpstr>The Problem of Evil</vt:lpstr>
      <vt:lpstr>Defining Terms</vt:lpstr>
      <vt:lpstr>Defining Terms</vt:lpstr>
      <vt:lpstr>Defining Terms</vt:lpstr>
      <vt:lpstr>Defining Terms</vt:lpstr>
      <vt:lpstr>Defining Terms</vt:lpstr>
      <vt:lpstr>Addressing the Philosophical Problem</vt:lpstr>
      <vt:lpstr>Addressing the Philosophical Problem</vt:lpstr>
      <vt:lpstr>Addressing the Philosophical Problem</vt:lpstr>
      <vt:lpstr>Surveying the             Field of Study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of Evil</dc:title>
  <dc:creator>meeeeeeewith7es@gmail.com</dc:creator>
  <cp:lastModifiedBy>Microsoft Office User</cp:lastModifiedBy>
  <cp:revision>12</cp:revision>
  <dcterms:created xsi:type="dcterms:W3CDTF">2018-09-25T18:26:55Z</dcterms:created>
  <dcterms:modified xsi:type="dcterms:W3CDTF">2018-11-05T19:55:21Z</dcterms:modified>
</cp:coreProperties>
</file>