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60" r:id="rId4"/>
    <p:sldId id="261" r:id="rId5"/>
    <p:sldId id="262" r:id="rId6"/>
    <p:sldId id="263" r:id="rId7"/>
    <p:sldId id="264" r:id="rId8"/>
    <p:sldId id="265" r:id="rId9"/>
    <p:sldId id="266" r:id="rId10"/>
    <p:sldId id="268" r:id="rId11"/>
    <p:sldId id="269" r:id="rId12"/>
    <p:sldId id="267" r:id="rId13"/>
    <p:sldId id="258" r:id="rId14"/>
    <p:sldId id="259"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1647"/>
    <p:restoredTop sz="94649"/>
  </p:normalViewPr>
  <p:slideViewPr>
    <p:cSldViewPr snapToGrid="0" snapToObjects="1">
      <p:cViewPr varScale="1">
        <p:scale>
          <a:sx n="97" d="100"/>
          <a:sy n="97" d="100"/>
        </p:scale>
        <p:origin x="312"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ctr"/>
          <a:lstStyle>
            <a:lvl1pPr algn="ctr">
              <a:defRPr sz="6000"/>
            </a:lvl1pPr>
          </a:lstStyle>
          <a:p>
            <a:r>
              <a:rPr lang="en-US" dirty="0"/>
              <a:t>Click to edit Master title style</a:t>
            </a:r>
          </a:p>
        </p:txBody>
      </p:sp>
      <p:sp>
        <p:nvSpPr>
          <p:cNvPr id="3" name="Subtitle 2"/>
          <p:cNvSpPr>
            <a:spLocks noGrp="1"/>
          </p:cNvSpPr>
          <p:nvPr>
            <p:ph type="subTitle" idx="1"/>
          </p:nvPr>
        </p:nvSpPr>
        <p:spPr>
          <a:xfrm>
            <a:off x="1524000" y="3602038"/>
            <a:ext cx="9144000" cy="1655762"/>
          </a:xfrm>
        </p:spPr>
        <p:txBody>
          <a:bodyPr anchor="ct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p:cNvSpPr>
            <a:spLocks noGrp="1"/>
          </p:cNvSpPr>
          <p:nvPr>
            <p:ph type="dt" sz="half" idx="10"/>
          </p:nvPr>
        </p:nvSpPr>
        <p:spPr/>
        <p:txBody>
          <a:bodyPr/>
          <a:lstStyle/>
          <a:p>
            <a:fld id="{74CB3D79-377D-1442-A457-D4A0D5B8DE30}" type="datetimeFigureOut">
              <a:rPr lang="en-US" smtClean="0"/>
              <a:t>11/10/18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C285DB-6CEA-6B4D-A904-F8B884C7F101}" type="slidenum">
              <a:rPr lang="en-US" smtClean="0"/>
              <a:t>‹#›</a:t>
            </a:fld>
            <a:endParaRPr lang="en-US"/>
          </a:p>
        </p:txBody>
      </p:sp>
    </p:spTree>
    <p:extLst>
      <p:ext uri="{BB962C8B-B14F-4D97-AF65-F5344CB8AC3E}">
        <p14:creationId xmlns:p14="http://schemas.microsoft.com/office/powerpoint/2010/main" val="16904273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4CB3D79-377D-1442-A457-D4A0D5B8DE30}" type="datetimeFigureOut">
              <a:rPr lang="en-US" smtClean="0"/>
              <a:t>11/10/18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C285DB-6CEA-6B4D-A904-F8B884C7F101}" type="slidenum">
              <a:rPr lang="en-US" smtClean="0"/>
              <a:t>‹#›</a:t>
            </a:fld>
            <a:endParaRPr lang="en-US"/>
          </a:p>
        </p:txBody>
      </p:sp>
    </p:spTree>
    <p:extLst>
      <p:ext uri="{BB962C8B-B14F-4D97-AF65-F5344CB8AC3E}">
        <p14:creationId xmlns:p14="http://schemas.microsoft.com/office/powerpoint/2010/main" val="12064585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4CB3D79-377D-1442-A457-D4A0D5B8DE30}" type="datetimeFigureOut">
              <a:rPr lang="en-US" smtClean="0"/>
              <a:t>11/10/18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C285DB-6CEA-6B4D-A904-F8B884C7F101}" type="slidenum">
              <a:rPr lang="en-US" smtClean="0"/>
              <a:t>‹#›</a:t>
            </a:fld>
            <a:endParaRPr lang="en-US"/>
          </a:p>
        </p:txBody>
      </p:sp>
    </p:spTree>
    <p:extLst>
      <p:ext uri="{BB962C8B-B14F-4D97-AF65-F5344CB8AC3E}">
        <p14:creationId xmlns:p14="http://schemas.microsoft.com/office/powerpoint/2010/main" val="4077338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4CB3D79-377D-1442-A457-D4A0D5B8DE30}" type="datetimeFigureOut">
              <a:rPr lang="en-US" smtClean="0"/>
              <a:t>11/10/18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C285DB-6CEA-6B4D-A904-F8B884C7F101}" type="slidenum">
              <a:rPr lang="en-US" smtClean="0"/>
              <a:t>‹#›</a:t>
            </a:fld>
            <a:endParaRPr lang="en-US"/>
          </a:p>
        </p:txBody>
      </p:sp>
    </p:spTree>
    <p:extLst>
      <p:ext uri="{BB962C8B-B14F-4D97-AF65-F5344CB8AC3E}">
        <p14:creationId xmlns:p14="http://schemas.microsoft.com/office/powerpoint/2010/main" val="19518094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4CB3D79-377D-1442-A457-D4A0D5B8DE30}" type="datetimeFigureOut">
              <a:rPr lang="en-US" smtClean="0"/>
              <a:t>11/10/18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C285DB-6CEA-6B4D-A904-F8B884C7F101}" type="slidenum">
              <a:rPr lang="en-US" smtClean="0"/>
              <a:t>‹#›</a:t>
            </a:fld>
            <a:endParaRPr lang="en-US"/>
          </a:p>
        </p:txBody>
      </p:sp>
    </p:spTree>
    <p:extLst>
      <p:ext uri="{BB962C8B-B14F-4D97-AF65-F5344CB8AC3E}">
        <p14:creationId xmlns:p14="http://schemas.microsoft.com/office/powerpoint/2010/main" val="12495081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4CB3D79-377D-1442-A457-D4A0D5B8DE30}" type="datetimeFigureOut">
              <a:rPr lang="en-US" smtClean="0"/>
              <a:t>11/10/18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FC285DB-6CEA-6B4D-A904-F8B884C7F101}" type="slidenum">
              <a:rPr lang="en-US" smtClean="0"/>
              <a:t>‹#›</a:t>
            </a:fld>
            <a:endParaRPr lang="en-US"/>
          </a:p>
        </p:txBody>
      </p:sp>
    </p:spTree>
    <p:extLst>
      <p:ext uri="{BB962C8B-B14F-4D97-AF65-F5344CB8AC3E}">
        <p14:creationId xmlns:p14="http://schemas.microsoft.com/office/powerpoint/2010/main" val="2409602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4CB3D79-377D-1442-A457-D4A0D5B8DE30}" type="datetimeFigureOut">
              <a:rPr lang="en-US" smtClean="0"/>
              <a:t>11/10/18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FC285DB-6CEA-6B4D-A904-F8B884C7F101}" type="slidenum">
              <a:rPr lang="en-US" smtClean="0"/>
              <a:t>‹#›</a:t>
            </a:fld>
            <a:endParaRPr lang="en-US"/>
          </a:p>
        </p:txBody>
      </p:sp>
    </p:spTree>
    <p:extLst>
      <p:ext uri="{BB962C8B-B14F-4D97-AF65-F5344CB8AC3E}">
        <p14:creationId xmlns:p14="http://schemas.microsoft.com/office/powerpoint/2010/main" val="18124992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4CB3D79-377D-1442-A457-D4A0D5B8DE30}" type="datetimeFigureOut">
              <a:rPr lang="en-US" smtClean="0"/>
              <a:t>11/10/18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FC285DB-6CEA-6B4D-A904-F8B884C7F101}" type="slidenum">
              <a:rPr lang="en-US" smtClean="0"/>
              <a:t>‹#›</a:t>
            </a:fld>
            <a:endParaRPr lang="en-US"/>
          </a:p>
        </p:txBody>
      </p:sp>
    </p:spTree>
    <p:extLst>
      <p:ext uri="{BB962C8B-B14F-4D97-AF65-F5344CB8AC3E}">
        <p14:creationId xmlns:p14="http://schemas.microsoft.com/office/powerpoint/2010/main" val="6195301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4CB3D79-377D-1442-A457-D4A0D5B8DE30}" type="datetimeFigureOut">
              <a:rPr lang="en-US" smtClean="0"/>
              <a:t>11/10/18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FC285DB-6CEA-6B4D-A904-F8B884C7F101}" type="slidenum">
              <a:rPr lang="en-US" smtClean="0"/>
              <a:t>‹#›</a:t>
            </a:fld>
            <a:endParaRPr lang="en-US"/>
          </a:p>
        </p:txBody>
      </p:sp>
    </p:spTree>
    <p:extLst>
      <p:ext uri="{BB962C8B-B14F-4D97-AF65-F5344CB8AC3E}">
        <p14:creationId xmlns:p14="http://schemas.microsoft.com/office/powerpoint/2010/main" val="14420902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4CB3D79-377D-1442-A457-D4A0D5B8DE30}" type="datetimeFigureOut">
              <a:rPr lang="en-US" smtClean="0"/>
              <a:t>11/10/18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FC285DB-6CEA-6B4D-A904-F8B884C7F101}" type="slidenum">
              <a:rPr lang="en-US" smtClean="0"/>
              <a:t>‹#›</a:t>
            </a:fld>
            <a:endParaRPr lang="en-US"/>
          </a:p>
        </p:txBody>
      </p:sp>
    </p:spTree>
    <p:extLst>
      <p:ext uri="{BB962C8B-B14F-4D97-AF65-F5344CB8AC3E}">
        <p14:creationId xmlns:p14="http://schemas.microsoft.com/office/powerpoint/2010/main" val="7098706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4CB3D79-377D-1442-A457-D4A0D5B8DE30}" type="datetimeFigureOut">
              <a:rPr lang="en-US" smtClean="0"/>
              <a:t>11/10/18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FC285DB-6CEA-6B4D-A904-F8B884C7F101}" type="slidenum">
              <a:rPr lang="en-US" smtClean="0"/>
              <a:t>‹#›</a:t>
            </a:fld>
            <a:endParaRPr lang="en-US"/>
          </a:p>
        </p:txBody>
      </p:sp>
    </p:spTree>
    <p:extLst>
      <p:ext uri="{BB962C8B-B14F-4D97-AF65-F5344CB8AC3E}">
        <p14:creationId xmlns:p14="http://schemas.microsoft.com/office/powerpoint/2010/main" val="15250445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t="-6000" b="-6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438400" y="320675"/>
            <a:ext cx="7315200" cy="1325563"/>
          </a:xfrm>
          <a:prstGeom prst="rect">
            <a:avLst/>
          </a:prstGeom>
          <a:solidFill>
            <a:schemeClr val="tx1">
              <a:alpha val="50000"/>
            </a:schemeClr>
          </a:solidFill>
          <a:ln>
            <a:solidFill>
              <a:schemeClr val="bg1">
                <a:lumMod val="75000"/>
              </a:schemeClr>
            </a:solidFill>
          </a:ln>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a:solidFill>
            <a:schemeClr val="tx1">
              <a:alpha val="78000"/>
            </a:schemeClr>
          </a:solidFill>
          <a:ln>
            <a:solidFill>
              <a:schemeClr val="bg1">
                <a:lumMod val="75000"/>
              </a:schemeClr>
            </a:solidFill>
          </a:ln>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4CB3D79-377D-1442-A457-D4A0D5B8DE30}" type="datetimeFigureOut">
              <a:rPr lang="en-US" smtClean="0"/>
              <a:t>11/10/18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FC285DB-6CEA-6B4D-A904-F8B884C7F101}" type="slidenum">
              <a:rPr lang="en-US" smtClean="0"/>
              <a:t>‹#›</a:t>
            </a:fld>
            <a:endParaRPr lang="en-US"/>
          </a:p>
        </p:txBody>
      </p:sp>
    </p:spTree>
    <p:extLst>
      <p:ext uri="{BB962C8B-B14F-4D97-AF65-F5344CB8AC3E}">
        <p14:creationId xmlns:p14="http://schemas.microsoft.com/office/powerpoint/2010/main" val="5280593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lnSpc>
          <a:spcPct val="90000"/>
        </a:lnSpc>
        <a:spcBef>
          <a:spcPct val="0"/>
        </a:spcBef>
        <a:buNone/>
        <a:defRPr sz="4400" kern="1200">
          <a:solidFill>
            <a:schemeClr val="bg1"/>
          </a:solidFill>
          <a:latin typeface="Copperplate Gothic Light" charset="0"/>
          <a:ea typeface="Copperplate Gothic Light" charset="0"/>
          <a:cs typeface="Copperplate Gothic Light" charset="0"/>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bg1"/>
          </a:solidFill>
          <a:latin typeface="Century Gothic" charset="0"/>
          <a:ea typeface="Century Gothic" charset="0"/>
          <a:cs typeface="Century Gothic" charset="0"/>
        </a:defRPr>
      </a:lvl1pPr>
      <a:lvl2pPr marL="685800" indent="-228600" algn="l" defTabSz="914400" rtl="0" eaLnBrk="1" latinLnBrk="0" hangingPunct="1">
        <a:lnSpc>
          <a:spcPct val="90000"/>
        </a:lnSpc>
        <a:spcBef>
          <a:spcPts val="500"/>
        </a:spcBef>
        <a:buFont typeface="Arial"/>
        <a:buChar char="•"/>
        <a:defRPr sz="2400" kern="1200">
          <a:solidFill>
            <a:schemeClr val="bg1"/>
          </a:solidFill>
          <a:latin typeface="Century Gothic" charset="0"/>
          <a:ea typeface="Century Gothic" charset="0"/>
          <a:cs typeface="Century Gothic" charset="0"/>
        </a:defRPr>
      </a:lvl2pPr>
      <a:lvl3pPr marL="1143000" indent="-228600" algn="l" defTabSz="914400" rtl="0" eaLnBrk="1" latinLnBrk="0" hangingPunct="1">
        <a:lnSpc>
          <a:spcPct val="90000"/>
        </a:lnSpc>
        <a:spcBef>
          <a:spcPts val="500"/>
        </a:spcBef>
        <a:buFont typeface="Arial"/>
        <a:buChar char="•"/>
        <a:defRPr sz="2000" kern="1200">
          <a:solidFill>
            <a:schemeClr val="bg1"/>
          </a:solidFill>
          <a:latin typeface="Century Gothic" charset="0"/>
          <a:ea typeface="Century Gothic" charset="0"/>
          <a:cs typeface="Century Gothic" charset="0"/>
        </a:defRPr>
      </a:lvl3pPr>
      <a:lvl4pPr marL="1600200" indent="-228600" algn="l" defTabSz="914400" rtl="0" eaLnBrk="1" latinLnBrk="0" hangingPunct="1">
        <a:lnSpc>
          <a:spcPct val="90000"/>
        </a:lnSpc>
        <a:spcBef>
          <a:spcPts val="500"/>
        </a:spcBef>
        <a:buFont typeface="Arial"/>
        <a:buChar char="•"/>
        <a:defRPr sz="1800" kern="1200">
          <a:solidFill>
            <a:schemeClr val="bg1"/>
          </a:solidFill>
          <a:latin typeface="Century Gothic" charset="0"/>
          <a:ea typeface="Century Gothic" charset="0"/>
          <a:cs typeface="Century Gothic" charset="0"/>
        </a:defRPr>
      </a:lvl4pPr>
      <a:lvl5pPr marL="2057400" indent="-228600" algn="l" defTabSz="914400" rtl="0" eaLnBrk="1" latinLnBrk="0" hangingPunct="1">
        <a:lnSpc>
          <a:spcPct val="90000"/>
        </a:lnSpc>
        <a:spcBef>
          <a:spcPts val="500"/>
        </a:spcBef>
        <a:buFont typeface="Arial"/>
        <a:buChar char="•"/>
        <a:defRPr sz="1800" kern="1200">
          <a:solidFill>
            <a:schemeClr val="bg1"/>
          </a:solidFill>
          <a:latin typeface="Century Gothic" charset="0"/>
          <a:ea typeface="Century Gothic" charset="0"/>
          <a:cs typeface="Century Gothic"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youtu.be/OkAMOrnyy30?t=688" TargetMode="External"/><Relationship Id="rId2" Type="http://schemas.openxmlformats.org/officeDocument/2006/relationships/hyperlink" Target="https://www.youtube.com/watch?v=BD_WptjCMPI"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The Problem of Evil</a:t>
            </a:r>
          </a:p>
        </p:txBody>
      </p:sp>
      <p:sp>
        <p:nvSpPr>
          <p:cNvPr id="3" name="Subtitle 2"/>
          <p:cNvSpPr>
            <a:spLocks noGrp="1"/>
          </p:cNvSpPr>
          <p:nvPr>
            <p:ph type="subTitle" idx="1"/>
          </p:nvPr>
        </p:nvSpPr>
        <p:spPr/>
        <p:txBody>
          <a:bodyPr/>
          <a:lstStyle/>
          <a:p>
            <a:r>
              <a:rPr lang="en-US" dirty="0"/>
              <a:t>Part 2: Reviewing Theodicies, Addressing Suffering, and Application</a:t>
            </a:r>
          </a:p>
        </p:txBody>
      </p:sp>
      <p:sp>
        <p:nvSpPr>
          <p:cNvPr id="4" name="Rectangle 3"/>
          <p:cNvSpPr/>
          <p:nvPr/>
        </p:nvSpPr>
        <p:spPr>
          <a:xfrm>
            <a:off x="9509761" y="6112932"/>
            <a:ext cx="1937172" cy="745067"/>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r"/>
            <a:r>
              <a:rPr lang="en-US" sz="1400" dirty="0">
                <a:solidFill>
                  <a:schemeClr val="bg1"/>
                </a:solidFill>
              </a:rPr>
              <a:t>By Stephen </a:t>
            </a:r>
            <a:r>
              <a:rPr lang="en-US" sz="1400" dirty="0" err="1">
                <a:solidFill>
                  <a:schemeClr val="bg1"/>
                </a:solidFill>
              </a:rPr>
              <a:t>Curto</a:t>
            </a:r>
            <a:endParaRPr lang="en-US" sz="1400" dirty="0">
              <a:solidFill>
                <a:schemeClr val="bg1"/>
              </a:solidFill>
            </a:endParaRPr>
          </a:p>
          <a:p>
            <a:pPr algn="r"/>
            <a:r>
              <a:rPr lang="en-US" sz="1400" dirty="0">
                <a:solidFill>
                  <a:schemeClr val="bg1"/>
                </a:solidFill>
              </a:rPr>
              <a:t>For </a:t>
            </a:r>
            <a:r>
              <a:rPr lang="en-US" sz="1400" dirty="0" err="1">
                <a:solidFill>
                  <a:schemeClr val="bg1"/>
                </a:solidFill>
              </a:rPr>
              <a:t>Homegroup</a:t>
            </a:r>
            <a:endParaRPr lang="en-US" sz="1400" dirty="0">
              <a:solidFill>
                <a:schemeClr val="bg1"/>
              </a:solidFill>
            </a:endParaRPr>
          </a:p>
          <a:p>
            <a:pPr algn="r"/>
            <a:r>
              <a:rPr lang="en-US" sz="1400" dirty="0">
                <a:solidFill>
                  <a:schemeClr val="bg1"/>
                </a:solidFill>
              </a:rPr>
              <a:t>November 11, 2018</a:t>
            </a:r>
          </a:p>
        </p:txBody>
      </p:sp>
      <p:pic>
        <p:nvPicPr>
          <p:cNvPr id="5" name="Picture 4" descr="logo2.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1446933" y="6112933"/>
            <a:ext cx="745067" cy="7450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26506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6D2478-BA2F-AB4A-B15D-AE4DEFB0EC50}"/>
              </a:ext>
            </a:extLst>
          </p:cNvPr>
          <p:cNvSpPr>
            <a:spLocks noGrp="1"/>
          </p:cNvSpPr>
          <p:nvPr>
            <p:ph type="title"/>
          </p:nvPr>
        </p:nvSpPr>
        <p:spPr/>
        <p:txBody>
          <a:bodyPr/>
          <a:lstStyle/>
          <a:p>
            <a:r>
              <a:rPr lang="en-US" dirty="0"/>
              <a:t>Reviewing Theodicies</a:t>
            </a:r>
          </a:p>
        </p:txBody>
      </p:sp>
      <p:sp>
        <p:nvSpPr>
          <p:cNvPr id="3" name="Content Placeholder 2">
            <a:extLst>
              <a:ext uri="{FF2B5EF4-FFF2-40B4-BE49-F238E27FC236}">
                <a16:creationId xmlns:a16="http://schemas.microsoft.com/office/drawing/2014/main" id="{260A048C-B8CE-FB4A-8DB3-E16A594329E0}"/>
              </a:ext>
            </a:extLst>
          </p:cNvPr>
          <p:cNvSpPr>
            <a:spLocks noGrp="1"/>
          </p:cNvSpPr>
          <p:nvPr>
            <p:ph idx="1"/>
          </p:nvPr>
        </p:nvSpPr>
        <p:spPr>
          <a:xfrm>
            <a:off x="838200" y="1825625"/>
            <a:ext cx="10515600" cy="4296879"/>
          </a:xfrm>
        </p:spPr>
        <p:txBody>
          <a:bodyPr>
            <a:normAutofit/>
          </a:bodyPr>
          <a:lstStyle/>
          <a:p>
            <a:pPr marL="0" indent="0">
              <a:buNone/>
            </a:pPr>
            <a:r>
              <a:rPr lang="en-US" dirty="0"/>
              <a:t>Stephen’s Theodicy: (cont’d)</a:t>
            </a:r>
          </a:p>
          <a:p>
            <a:r>
              <a:rPr lang="en-US" dirty="0"/>
              <a:t>To put it another way...</a:t>
            </a:r>
          </a:p>
          <a:p>
            <a:pPr lvl="1"/>
            <a:r>
              <a:rPr lang="en-US" dirty="0"/>
              <a:t>The Christian faith IS the faith that God is good and all powerful. Believing the gospel is believing that the problem of evil is solved. </a:t>
            </a:r>
          </a:p>
        </p:txBody>
      </p:sp>
    </p:spTree>
    <p:extLst>
      <p:ext uri="{BB962C8B-B14F-4D97-AF65-F5344CB8AC3E}">
        <p14:creationId xmlns:p14="http://schemas.microsoft.com/office/powerpoint/2010/main" val="24703868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6D2478-BA2F-AB4A-B15D-AE4DEFB0EC50}"/>
              </a:ext>
            </a:extLst>
          </p:cNvPr>
          <p:cNvSpPr>
            <a:spLocks noGrp="1"/>
          </p:cNvSpPr>
          <p:nvPr>
            <p:ph type="title"/>
          </p:nvPr>
        </p:nvSpPr>
        <p:spPr/>
        <p:txBody>
          <a:bodyPr/>
          <a:lstStyle/>
          <a:p>
            <a:r>
              <a:rPr lang="en-US" dirty="0"/>
              <a:t>Reviewing Theodicies</a:t>
            </a:r>
          </a:p>
        </p:txBody>
      </p:sp>
      <p:sp>
        <p:nvSpPr>
          <p:cNvPr id="3" name="Content Placeholder 2">
            <a:extLst>
              <a:ext uri="{FF2B5EF4-FFF2-40B4-BE49-F238E27FC236}">
                <a16:creationId xmlns:a16="http://schemas.microsoft.com/office/drawing/2014/main" id="{260A048C-B8CE-FB4A-8DB3-E16A594329E0}"/>
              </a:ext>
            </a:extLst>
          </p:cNvPr>
          <p:cNvSpPr>
            <a:spLocks noGrp="1"/>
          </p:cNvSpPr>
          <p:nvPr>
            <p:ph idx="1"/>
          </p:nvPr>
        </p:nvSpPr>
        <p:spPr>
          <a:xfrm>
            <a:off x="838200" y="1825625"/>
            <a:ext cx="10515600" cy="4296879"/>
          </a:xfrm>
        </p:spPr>
        <p:txBody>
          <a:bodyPr>
            <a:normAutofit/>
          </a:bodyPr>
          <a:lstStyle/>
          <a:p>
            <a:pPr marL="0" indent="0">
              <a:buNone/>
            </a:pPr>
            <a:r>
              <a:rPr lang="en-US" dirty="0"/>
              <a:t>Stephen’s Theodicy: (cont’d)</a:t>
            </a:r>
          </a:p>
          <a:p>
            <a:r>
              <a:rPr lang="en-US" dirty="0"/>
              <a:t>To put it another way...</a:t>
            </a:r>
          </a:p>
          <a:p>
            <a:pPr lvl="1"/>
            <a:r>
              <a:rPr lang="en-US" dirty="0"/>
              <a:t>The Christian faith IS the faith that God is good and all powerful. Believing the gospel is believing that the problem of evil is solved.</a:t>
            </a:r>
          </a:p>
          <a:p>
            <a:r>
              <a:rPr lang="en-US" dirty="0"/>
              <a:t>Weakness: It does not satisfy the human desire to know all.</a:t>
            </a:r>
          </a:p>
          <a:p>
            <a:r>
              <a:rPr lang="en-US" dirty="0"/>
              <a:t>Weakness: It could be characterized as placing God in the position of a cruel dictator. </a:t>
            </a:r>
          </a:p>
        </p:txBody>
      </p:sp>
    </p:spTree>
    <p:extLst>
      <p:ext uri="{BB962C8B-B14F-4D97-AF65-F5344CB8AC3E}">
        <p14:creationId xmlns:p14="http://schemas.microsoft.com/office/powerpoint/2010/main" val="30506388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Addressing Suffering</a:t>
            </a:r>
          </a:p>
        </p:txBody>
      </p:sp>
      <p:sp>
        <p:nvSpPr>
          <p:cNvPr id="3" name="Content Placeholder 2"/>
          <p:cNvSpPr>
            <a:spLocks noGrp="1"/>
          </p:cNvSpPr>
          <p:nvPr>
            <p:ph idx="1"/>
          </p:nvPr>
        </p:nvSpPr>
        <p:spPr/>
        <p:txBody>
          <a:bodyPr/>
          <a:lstStyle/>
          <a:p>
            <a:r>
              <a:rPr lang="en-US" dirty="0"/>
              <a:t>Job</a:t>
            </a:r>
          </a:p>
          <a:p>
            <a:pPr lvl="1"/>
            <a:r>
              <a:rPr lang="en-US" dirty="0"/>
              <a:t>What was Job’s character according to God? (1:1, 8)</a:t>
            </a:r>
          </a:p>
          <a:p>
            <a:pPr lvl="1"/>
            <a:r>
              <a:rPr lang="en-US" dirty="0"/>
              <a:t>Who was responsible for Job’s suffering? (1:10-12, 2:3, 5-6)</a:t>
            </a:r>
          </a:p>
          <a:p>
            <a:pPr lvl="1"/>
            <a:r>
              <a:rPr lang="en-US" dirty="0"/>
              <a:t>What was the response of Job’s 3 friends, Bildad, Zophar, and Eliphaz? (4:6-8; 8:1-7; 11:1-6)</a:t>
            </a:r>
          </a:p>
          <a:p>
            <a:pPr lvl="1"/>
            <a:r>
              <a:rPr lang="en-US" dirty="0"/>
              <a:t>What was Job’s primary contention? (31:35-40)</a:t>
            </a:r>
          </a:p>
          <a:p>
            <a:pPr lvl="1"/>
            <a:r>
              <a:rPr lang="en-US" dirty="0"/>
              <a:t>What was Elihu’s main point? (32:2)</a:t>
            </a:r>
          </a:p>
          <a:p>
            <a:pPr lvl="1"/>
            <a:r>
              <a:rPr lang="en-US" dirty="0"/>
              <a:t>What was God’s main point? (</a:t>
            </a:r>
            <a:r>
              <a:rPr lang="en-US" dirty="0" err="1"/>
              <a:t>ch</a:t>
            </a:r>
            <a:r>
              <a:rPr lang="en-US" dirty="0"/>
              <a:t> 38)</a:t>
            </a:r>
          </a:p>
          <a:p>
            <a:pPr lvl="1"/>
            <a:endParaRPr lang="en-US" dirty="0"/>
          </a:p>
        </p:txBody>
      </p:sp>
    </p:spTree>
    <p:extLst>
      <p:ext uri="{BB962C8B-B14F-4D97-AF65-F5344CB8AC3E}">
        <p14:creationId xmlns:p14="http://schemas.microsoft.com/office/powerpoint/2010/main" val="32490950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Addressing Suffering</a:t>
            </a:r>
          </a:p>
        </p:txBody>
      </p:sp>
      <p:sp>
        <p:nvSpPr>
          <p:cNvPr id="3" name="Content Placeholder 2"/>
          <p:cNvSpPr>
            <a:spLocks noGrp="1"/>
          </p:cNvSpPr>
          <p:nvPr>
            <p:ph idx="1"/>
          </p:nvPr>
        </p:nvSpPr>
        <p:spPr/>
        <p:txBody>
          <a:bodyPr/>
          <a:lstStyle/>
          <a:p>
            <a:r>
              <a:rPr lang="en-US" dirty="0"/>
              <a:t>Conclusions from Job</a:t>
            </a:r>
          </a:p>
          <a:p>
            <a:pPr lvl="1"/>
            <a:r>
              <a:rPr lang="en-US" dirty="0"/>
              <a:t>Suffering comes to those who are righteous in God’s sight.</a:t>
            </a:r>
          </a:p>
          <a:p>
            <a:pPr lvl="1"/>
            <a:r>
              <a:rPr lang="en-US" dirty="0"/>
              <a:t>Suffering is not always a sort of cosmic punishment for evil.</a:t>
            </a:r>
          </a:p>
          <a:p>
            <a:pPr lvl="1"/>
            <a:r>
              <a:rPr lang="en-US" dirty="0"/>
              <a:t>God is not obligated to explain his reasons for allowing suffering. </a:t>
            </a:r>
          </a:p>
          <a:p>
            <a:r>
              <a:rPr lang="en-US" dirty="0"/>
              <a:t>Romans 5:1-5 &amp; James 1:1-5</a:t>
            </a:r>
          </a:p>
          <a:p>
            <a:pPr lvl="1"/>
            <a:r>
              <a:rPr lang="en-US" dirty="0"/>
              <a:t>Suffering is a means of producing character for the Christian</a:t>
            </a:r>
          </a:p>
          <a:p>
            <a:pPr lvl="1"/>
            <a:r>
              <a:rPr lang="en-US" dirty="0"/>
              <a:t>Suffering is to be expected for the Christian</a:t>
            </a:r>
          </a:p>
        </p:txBody>
      </p:sp>
    </p:spTree>
    <p:extLst>
      <p:ext uri="{BB962C8B-B14F-4D97-AF65-F5344CB8AC3E}">
        <p14:creationId xmlns:p14="http://schemas.microsoft.com/office/powerpoint/2010/main" val="11484573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Application</a:t>
            </a:r>
          </a:p>
        </p:txBody>
      </p:sp>
      <p:sp>
        <p:nvSpPr>
          <p:cNvPr id="3" name="Content Placeholder 2"/>
          <p:cNvSpPr>
            <a:spLocks noGrp="1"/>
          </p:cNvSpPr>
          <p:nvPr>
            <p:ph idx="1"/>
          </p:nvPr>
        </p:nvSpPr>
        <p:spPr/>
        <p:txBody>
          <a:bodyPr/>
          <a:lstStyle/>
          <a:p>
            <a:r>
              <a:rPr lang="en-US" dirty="0"/>
              <a:t>How do you interact with those in the midst of suffering? </a:t>
            </a:r>
          </a:p>
          <a:p>
            <a:r>
              <a:rPr lang="en-US" dirty="0"/>
              <a:t>What hope do you have to give the victim of true evil?</a:t>
            </a:r>
          </a:p>
          <a:p>
            <a:r>
              <a:rPr lang="en-US" dirty="0"/>
              <a:t>What would you say to Christopher Hitchens? </a:t>
            </a:r>
          </a:p>
          <a:p>
            <a:pPr lvl="1"/>
            <a:r>
              <a:rPr lang="en-US" dirty="0">
                <a:hlinkClick r:id="rId2"/>
              </a:rPr>
              <a:t>https://www.youtube.com/watch?v=BD_WptjCMPI</a:t>
            </a:r>
            <a:endParaRPr lang="en-US" dirty="0"/>
          </a:p>
          <a:p>
            <a:pPr lvl="1"/>
            <a:r>
              <a:rPr lang="en-US" dirty="0">
                <a:hlinkClick r:id="rId3"/>
              </a:rPr>
              <a:t>https://youtu.be/OkAMOrnyy30?t=688</a:t>
            </a:r>
            <a:endParaRPr lang="en-US" dirty="0"/>
          </a:p>
          <a:p>
            <a:endParaRPr lang="en-US" dirty="0"/>
          </a:p>
          <a:p>
            <a:endParaRPr lang="en-US" dirty="0"/>
          </a:p>
        </p:txBody>
      </p:sp>
    </p:spTree>
    <p:extLst>
      <p:ext uri="{BB962C8B-B14F-4D97-AF65-F5344CB8AC3E}">
        <p14:creationId xmlns:p14="http://schemas.microsoft.com/office/powerpoint/2010/main" val="12973530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Reviewing Theodicies</a:t>
            </a:r>
          </a:p>
        </p:txBody>
      </p:sp>
      <p:sp>
        <p:nvSpPr>
          <p:cNvPr id="3" name="Content Placeholder 2"/>
          <p:cNvSpPr>
            <a:spLocks noGrp="1"/>
          </p:cNvSpPr>
          <p:nvPr>
            <p:ph idx="1"/>
          </p:nvPr>
        </p:nvSpPr>
        <p:spPr/>
        <p:txBody>
          <a:bodyPr>
            <a:normAutofit/>
          </a:bodyPr>
          <a:lstStyle/>
          <a:p>
            <a:r>
              <a:rPr lang="en-US" sz="2600" dirty="0"/>
              <a:t>The Illusion of Evil Defense</a:t>
            </a:r>
          </a:p>
          <a:p>
            <a:r>
              <a:rPr lang="en-US" sz="2600" dirty="0"/>
              <a:t>The Best-Possible-World Defense</a:t>
            </a:r>
          </a:p>
          <a:p>
            <a:r>
              <a:rPr lang="en-US" sz="2600" dirty="0"/>
              <a:t>The Free-Will Defense</a:t>
            </a:r>
          </a:p>
          <a:p>
            <a:r>
              <a:rPr lang="en-US" sz="2600" dirty="0"/>
              <a:t>The Indirect-Cause Defense</a:t>
            </a:r>
          </a:p>
          <a:p>
            <a:r>
              <a:rPr lang="en-US" sz="2600" dirty="0"/>
              <a:t>The </a:t>
            </a:r>
            <a:r>
              <a:rPr lang="en-US" sz="2600" i="1" dirty="0"/>
              <a:t>Ex Lex </a:t>
            </a:r>
            <a:r>
              <a:rPr lang="en-US" sz="2600" dirty="0"/>
              <a:t>Defense</a:t>
            </a:r>
          </a:p>
          <a:p>
            <a:endParaRPr lang="en-US" sz="2600" dirty="0"/>
          </a:p>
          <a:p>
            <a:endParaRPr lang="en-US" sz="2600" dirty="0"/>
          </a:p>
        </p:txBody>
      </p:sp>
    </p:spTree>
    <p:extLst>
      <p:ext uri="{BB962C8B-B14F-4D97-AF65-F5344CB8AC3E}">
        <p14:creationId xmlns:p14="http://schemas.microsoft.com/office/powerpoint/2010/main" val="19574255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Reviewing Theodicies</a:t>
            </a:r>
          </a:p>
        </p:txBody>
      </p:sp>
      <p:sp>
        <p:nvSpPr>
          <p:cNvPr id="3" name="Content Placeholder 2"/>
          <p:cNvSpPr>
            <a:spLocks noGrp="1"/>
          </p:cNvSpPr>
          <p:nvPr>
            <p:ph idx="1"/>
          </p:nvPr>
        </p:nvSpPr>
        <p:spPr>
          <a:xfrm>
            <a:off x="838200" y="1825624"/>
            <a:ext cx="10515600" cy="4508915"/>
          </a:xfrm>
        </p:spPr>
        <p:txBody>
          <a:bodyPr>
            <a:normAutofit fontScale="92500"/>
          </a:bodyPr>
          <a:lstStyle/>
          <a:p>
            <a:r>
              <a:rPr lang="en-US" dirty="0"/>
              <a:t>The Illusion of Evil Defense</a:t>
            </a:r>
          </a:p>
          <a:p>
            <a:pPr lvl="1"/>
            <a:r>
              <a:rPr lang="en-US" dirty="0"/>
              <a:t>Evil is an illusion, it does not actually exist. </a:t>
            </a:r>
          </a:p>
          <a:p>
            <a:pPr lvl="1"/>
            <a:r>
              <a:rPr lang="en-US" dirty="0"/>
              <a:t>Primarily an eastern philosophy</a:t>
            </a:r>
          </a:p>
          <a:p>
            <a:pPr lvl="1"/>
            <a:r>
              <a:rPr lang="en-US" dirty="0"/>
              <a:t>Weakness: this does not seem to line up with our experience of reality.</a:t>
            </a:r>
          </a:p>
          <a:p>
            <a:pPr lvl="1"/>
            <a:r>
              <a:rPr lang="en-US" dirty="0"/>
              <a:t>Weakness: This does not vindicate God. A response can be given “How could a good God give us all such a terrible illusion of evil, and pain?”  </a:t>
            </a:r>
          </a:p>
          <a:p>
            <a:r>
              <a:rPr lang="en-US" dirty="0"/>
              <a:t>The Best-Possible-World Defense</a:t>
            </a:r>
          </a:p>
          <a:p>
            <a:r>
              <a:rPr lang="en-US" dirty="0"/>
              <a:t>The Free-Will Defense</a:t>
            </a:r>
          </a:p>
          <a:p>
            <a:r>
              <a:rPr lang="en-US" dirty="0"/>
              <a:t>The Indirect-Cause Defense</a:t>
            </a:r>
          </a:p>
          <a:p>
            <a:r>
              <a:rPr lang="en-US" dirty="0"/>
              <a:t>The </a:t>
            </a:r>
            <a:r>
              <a:rPr lang="en-US" i="1" dirty="0"/>
              <a:t>Ex Lex </a:t>
            </a:r>
            <a:r>
              <a:rPr lang="en-US" dirty="0"/>
              <a:t>Defense</a:t>
            </a:r>
          </a:p>
          <a:p>
            <a:endParaRPr lang="en-US" dirty="0"/>
          </a:p>
          <a:p>
            <a:endParaRPr lang="en-US" dirty="0"/>
          </a:p>
        </p:txBody>
      </p:sp>
    </p:spTree>
    <p:extLst>
      <p:ext uri="{BB962C8B-B14F-4D97-AF65-F5344CB8AC3E}">
        <p14:creationId xmlns:p14="http://schemas.microsoft.com/office/powerpoint/2010/main" val="35110952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Reviewing Theodicies</a:t>
            </a:r>
          </a:p>
        </p:txBody>
      </p:sp>
      <p:sp>
        <p:nvSpPr>
          <p:cNvPr id="3" name="Content Placeholder 2"/>
          <p:cNvSpPr>
            <a:spLocks noGrp="1"/>
          </p:cNvSpPr>
          <p:nvPr>
            <p:ph idx="1"/>
          </p:nvPr>
        </p:nvSpPr>
        <p:spPr>
          <a:xfrm>
            <a:off x="838200" y="1825624"/>
            <a:ext cx="10515600" cy="4879975"/>
          </a:xfrm>
        </p:spPr>
        <p:txBody>
          <a:bodyPr>
            <a:normAutofit fontScale="92500"/>
          </a:bodyPr>
          <a:lstStyle/>
          <a:p>
            <a:r>
              <a:rPr lang="en-US" dirty="0"/>
              <a:t>The Illusion of Evil Defense</a:t>
            </a:r>
          </a:p>
          <a:p>
            <a:r>
              <a:rPr lang="en-US" dirty="0"/>
              <a:t>The Best-Possible-World Defense</a:t>
            </a:r>
          </a:p>
          <a:p>
            <a:pPr lvl="1"/>
            <a:r>
              <a:rPr lang="en-US" dirty="0"/>
              <a:t>Some evil is necessary for the most good (e.g. suffering must exist for compassion on suffers to exist), therefore this world, with it’s evil, is the best-possible world that can exist, that maximizes the good. </a:t>
            </a:r>
          </a:p>
          <a:p>
            <a:pPr lvl="1"/>
            <a:r>
              <a:rPr lang="en-US" dirty="0"/>
              <a:t>Leibniz is main philosopher.</a:t>
            </a:r>
          </a:p>
          <a:p>
            <a:pPr lvl="1"/>
            <a:r>
              <a:rPr lang="en-US" dirty="0"/>
              <a:t>Weakness: We don’t know that other possible worlds exist for comparison. </a:t>
            </a:r>
          </a:p>
          <a:p>
            <a:pPr lvl="1"/>
            <a:r>
              <a:rPr lang="en-US" dirty="0"/>
              <a:t>Weakness: Weakens God’s sovereignty. </a:t>
            </a:r>
          </a:p>
          <a:p>
            <a:r>
              <a:rPr lang="en-US" dirty="0"/>
              <a:t>The Free-Will Defense</a:t>
            </a:r>
          </a:p>
          <a:p>
            <a:r>
              <a:rPr lang="en-US" dirty="0"/>
              <a:t>The Indirect-Cause Defense</a:t>
            </a:r>
          </a:p>
          <a:p>
            <a:r>
              <a:rPr lang="en-US" dirty="0"/>
              <a:t>The </a:t>
            </a:r>
            <a:r>
              <a:rPr lang="en-US" i="1" dirty="0"/>
              <a:t>Ex Lex </a:t>
            </a:r>
            <a:r>
              <a:rPr lang="en-US" dirty="0"/>
              <a:t>Defense</a:t>
            </a:r>
          </a:p>
          <a:p>
            <a:endParaRPr lang="en-US" dirty="0"/>
          </a:p>
          <a:p>
            <a:endParaRPr lang="en-US" dirty="0"/>
          </a:p>
        </p:txBody>
      </p:sp>
    </p:spTree>
    <p:extLst>
      <p:ext uri="{BB962C8B-B14F-4D97-AF65-F5344CB8AC3E}">
        <p14:creationId xmlns:p14="http://schemas.microsoft.com/office/powerpoint/2010/main" val="34163437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Reviewing Theodicies</a:t>
            </a:r>
          </a:p>
        </p:txBody>
      </p:sp>
      <p:sp>
        <p:nvSpPr>
          <p:cNvPr id="3" name="Content Placeholder 2"/>
          <p:cNvSpPr>
            <a:spLocks noGrp="1"/>
          </p:cNvSpPr>
          <p:nvPr>
            <p:ph idx="1"/>
          </p:nvPr>
        </p:nvSpPr>
        <p:spPr>
          <a:xfrm>
            <a:off x="838200" y="1825624"/>
            <a:ext cx="10515600" cy="4760705"/>
          </a:xfrm>
        </p:spPr>
        <p:txBody>
          <a:bodyPr>
            <a:normAutofit fontScale="92500"/>
          </a:bodyPr>
          <a:lstStyle/>
          <a:p>
            <a:r>
              <a:rPr lang="en-US" dirty="0"/>
              <a:t>The Illusion of Evil Defense</a:t>
            </a:r>
          </a:p>
          <a:p>
            <a:r>
              <a:rPr lang="en-US" dirty="0"/>
              <a:t>The Best-Possible-World Defense</a:t>
            </a:r>
          </a:p>
          <a:p>
            <a:r>
              <a:rPr lang="en-US" dirty="0"/>
              <a:t>The Free-Will Defense</a:t>
            </a:r>
          </a:p>
          <a:p>
            <a:pPr lvl="1"/>
            <a:r>
              <a:rPr lang="en-US" dirty="0"/>
              <a:t>Evil came into existence by the free choice of man, and since that free choice was not controlled by God, he is not responsible for it. </a:t>
            </a:r>
          </a:p>
          <a:p>
            <a:pPr lvl="1"/>
            <a:r>
              <a:rPr lang="en-US" dirty="0"/>
              <a:t>Most common theodicy</a:t>
            </a:r>
          </a:p>
          <a:p>
            <a:pPr lvl="1"/>
            <a:r>
              <a:rPr lang="en-US" dirty="0"/>
              <a:t>Weakness: Weakens the sovereignty of God, and overstates autonomy of man.</a:t>
            </a:r>
          </a:p>
          <a:p>
            <a:pPr lvl="1"/>
            <a:r>
              <a:rPr lang="en-US" dirty="0"/>
              <a:t>Weakness: Denies the goodness of the earth as God created it in Genesis 1:1, and the indirect responsibility God bears.</a:t>
            </a:r>
          </a:p>
          <a:p>
            <a:r>
              <a:rPr lang="en-US" dirty="0"/>
              <a:t>The Indirect-Cause Defense</a:t>
            </a:r>
          </a:p>
          <a:p>
            <a:r>
              <a:rPr lang="en-US" dirty="0"/>
              <a:t>The </a:t>
            </a:r>
            <a:r>
              <a:rPr lang="en-US" i="1" dirty="0"/>
              <a:t>Ex Lex </a:t>
            </a:r>
            <a:r>
              <a:rPr lang="en-US" dirty="0"/>
              <a:t>Defense</a:t>
            </a:r>
          </a:p>
          <a:p>
            <a:endParaRPr lang="en-US" dirty="0"/>
          </a:p>
        </p:txBody>
      </p:sp>
    </p:spTree>
    <p:extLst>
      <p:ext uri="{BB962C8B-B14F-4D97-AF65-F5344CB8AC3E}">
        <p14:creationId xmlns:p14="http://schemas.microsoft.com/office/powerpoint/2010/main" val="22288773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Reviewing Theodicies</a:t>
            </a:r>
          </a:p>
        </p:txBody>
      </p:sp>
      <p:sp>
        <p:nvSpPr>
          <p:cNvPr id="3" name="Content Placeholder 2"/>
          <p:cNvSpPr>
            <a:spLocks noGrp="1"/>
          </p:cNvSpPr>
          <p:nvPr>
            <p:ph idx="1"/>
          </p:nvPr>
        </p:nvSpPr>
        <p:spPr>
          <a:xfrm>
            <a:off x="838200" y="1825623"/>
            <a:ext cx="10515600" cy="4879977"/>
          </a:xfrm>
        </p:spPr>
        <p:txBody>
          <a:bodyPr>
            <a:normAutofit fontScale="92500"/>
          </a:bodyPr>
          <a:lstStyle/>
          <a:p>
            <a:r>
              <a:rPr lang="en-US" dirty="0"/>
              <a:t>The Illusion of Evil Defense</a:t>
            </a:r>
          </a:p>
          <a:p>
            <a:r>
              <a:rPr lang="en-US" dirty="0"/>
              <a:t>The Best-Possible-World Defense</a:t>
            </a:r>
          </a:p>
          <a:p>
            <a:r>
              <a:rPr lang="en-US" dirty="0"/>
              <a:t>The Free-Will Defense</a:t>
            </a:r>
          </a:p>
          <a:p>
            <a:r>
              <a:rPr lang="en-US" dirty="0"/>
              <a:t>The Indirect-Cause Defense</a:t>
            </a:r>
          </a:p>
          <a:p>
            <a:pPr lvl="1"/>
            <a:r>
              <a:rPr lang="en-US" dirty="0"/>
              <a:t>God is the indirect cause of evil, therefore he bears no blame for its existence.</a:t>
            </a:r>
          </a:p>
          <a:p>
            <a:pPr lvl="1"/>
            <a:r>
              <a:rPr lang="en-US" dirty="0"/>
              <a:t>One step removed from the free-will defense.</a:t>
            </a:r>
          </a:p>
          <a:p>
            <a:pPr lvl="1"/>
            <a:r>
              <a:rPr lang="en-US" dirty="0"/>
              <a:t>Weakness: it pictures God as slippery “got off on a technicality” being.</a:t>
            </a:r>
          </a:p>
          <a:p>
            <a:pPr lvl="1"/>
            <a:r>
              <a:rPr lang="en-US" dirty="0"/>
              <a:t>Weakness: Is the bowling ball responsible for the pins it knocks down?</a:t>
            </a:r>
          </a:p>
          <a:p>
            <a:pPr lvl="1"/>
            <a:r>
              <a:rPr lang="en-US" dirty="0"/>
              <a:t>Weakness: Cuts against the cosmological argument. </a:t>
            </a:r>
          </a:p>
          <a:p>
            <a:pPr lvl="1"/>
            <a:r>
              <a:rPr lang="en-US" dirty="0"/>
              <a:t>Weakness: Weakens God’s sovereignty. </a:t>
            </a:r>
          </a:p>
          <a:p>
            <a:r>
              <a:rPr lang="en-US" dirty="0"/>
              <a:t>The </a:t>
            </a:r>
            <a:r>
              <a:rPr lang="en-US" i="1" dirty="0"/>
              <a:t>Ex Lex </a:t>
            </a:r>
            <a:r>
              <a:rPr lang="en-US" dirty="0"/>
              <a:t>Defense</a:t>
            </a:r>
          </a:p>
          <a:p>
            <a:endParaRPr lang="en-US" dirty="0"/>
          </a:p>
        </p:txBody>
      </p:sp>
    </p:spTree>
    <p:extLst>
      <p:ext uri="{BB962C8B-B14F-4D97-AF65-F5344CB8AC3E}">
        <p14:creationId xmlns:p14="http://schemas.microsoft.com/office/powerpoint/2010/main" val="15033392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Reviewing Theodicies</a:t>
            </a:r>
          </a:p>
        </p:txBody>
      </p:sp>
      <p:sp>
        <p:nvSpPr>
          <p:cNvPr id="3" name="Content Placeholder 2"/>
          <p:cNvSpPr>
            <a:spLocks noGrp="1"/>
          </p:cNvSpPr>
          <p:nvPr>
            <p:ph idx="1"/>
          </p:nvPr>
        </p:nvSpPr>
        <p:spPr>
          <a:xfrm>
            <a:off x="838200" y="1825623"/>
            <a:ext cx="10515600" cy="4879977"/>
          </a:xfrm>
        </p:spPr>
        <p:txBody>
          <a:bodyPr>
            <a:normAutofit fontScale="92500"/>
          </a:bodyPr>
          <a:lstStyle/>
          <a:p>
            <a:r>
              <a:rPr lang="en-US" dirty="0"/>
              <a:t>The Illusion of Evil Defense</a:t>
            </a:r>
          </a:p>
          <a:p>
            <a:r>
              <a:rPr lang="en-US" dirty="0"/>
              <a:t>The Best-Possible-World Defense</a:t>
            </a:r>
          </a:p>
          <a:p>
            <a:r>
              <a:rPr lang="en-US" dirty="0"/>
              <a:t>The Free-Will Defense</a:t>
            </a:r>
          </a:p>
          <a:p>
            <a:r>
              <a:rPr lang="en-US" dirty="0"/>
              <a:t>The Indirect-Cause Defense</a:t>
            </a:r>
          </a:p>
          <a:p>
            <a:r>
              <a:rPr lang="en-US" dirty="0"/>
              <a:t>The </a:t>
            </a:r>
            <a:r>
              <a:rPr lang="en-US" i="1" dirty="0"/>
              <a:t>Ex Lex </a:t>
            </a:r>
            <a:r>
              <a:rPr lang="en-US" dirty="0"/>
              <a:t>Defense</a:t>
            </a:r>
          </a:p>
          <a:p>
            <a:pPr lvl="1"/>
            <a:r>
              <a:rPr lang="en-US" dirty="0"/>
              <a:t>God created the moral law, but he is not bound to it as humans are. He is on an entirely different moral plane, and therefore is not culpable for the evil that exists in this plane. </a:t>
            </a:r>
          </a:p>
          <a:p>
            <a:pPr lvl="1"/>
            <a:r>
              <a:rPr lang="en-US" dirty="0"/>
              <a:t>Gordon Clark’s Theodicy</a:t>
            </a:r>
          </a:p>
          <a:p>
            <a:pPr lvl="1"/>
            <a:r>
              <a:rPr lang="en-US" dirty="0"/>
              <a:t>Weakness: Cuts against moral law argument, and Euthyphro solution.</a:t>
            </a:r>
          </a:p>
          <a:p>
            <a:pPr lvl="1"/>
            <a:r>
              <a:rPr lang="en-US" dirty="0"/>
              <a:t>Weakness: Weakens God’s relational ability with humans, made in his image. </a:t>
            </a:r>
          </a:p>
        </p:txBody>
      </p:sp>
    </p:spTree>
    <p:extLst>
      <p:ext uri="{BB962C8B-B14F-4D97-AF65-F5344CB8AC3E}">
        <p14:creationId xmlns:p14="http://schemas.microsoft.com/office/powerpoint/2010/main" val="6221884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6D2478-BA2F-AB4A-B15D-AE4DEFB0EC50}"/>
              </a:ext>
            </a:extLst>
          </p:cNvPr>
          <p:cNvSpPr>
            <a:spLocks noGrp="1"/>
          </p:cNvSpPr>
          <p:nvPr>
            <p:ph type="title"/>
          </p:nvPr>
        </p:nvSpPr>
        <p:spPr/>
        <p:txBody>
          <a:bodyPr/>
          <a:lstStyle/>
          <a:p>
            <a:r>
              <a:rPr lang="en-US" dirty="0"/>
              <a:t>Reviewing Theodicies</a:t>
            </a:r>
          </a:p>
        </p:txBody>
      </p:sp>
      <p:sp>
        <p:nvSpPr>
          <p:cNvPr id="3" name="Content Placeholder 2">
            <a:extLst>
              <a:ext uri="{FF2B5EF4-FFF2-40B4-BE49-F238E27FC236}">
                <a16:creationId xmlns:a16="http://schemas.microsoft.com/office/drawing/2014/main" id="{260A048C-B8CE-FB4A-8DB3-E16A594329E0}"/>
              </a:ext>
            </a:extLst>
          </p:cNvPr>
          <p:cNvSpPr>
            <a:spLocks noGrp="1"/>
          </p:cNvSpPr>
          <p:nvPr>
            <p:ph idx="1"/>
          </p:nvPr>
        </p:nvSpPr>
        <p:spPr>
          <a:xfrm>
            <a:off x="838200" y="1825625"/>
            <a:ext cx="10515600" cy="4734201"/>
          </a:xfrm>
        </p:spPr>
        <p:txBody>
          <a:bodyPr>
            <a:normAutofit fontScale="92500"/>
          </a:bodyPr>
          <a:lstStyle/>
          <a:p>
            <a:pPr marL="0" indent="0">
              <a:buNone/>
            </a:pPr>
            <a:r>
              <a:rPr lang="en-US" dirty="0"/>
              <a:t>Stephen’s Theodicy:</a:t>
            </a:r>
          </a:p>
          <a:p>
            <a:r>
              <a:rPr lang="en-US" dirty="0"/>
              <a:t>God is responsible for evil, and claims he will eradicate it. If he does do so, then his actions are completely consistent with an omnipotent and omnibenevolent being. Since humans are bound by time, we have not yet enough information to say whether the problem of evil is valid or invalid. We await the resurrection. </a:t>
            </a:r>
          </a:p>
          <a:p>
            <a:r>
              <a:rPr lang="en-US" dirty="0"/>
              <a:t>Further, God indirectly perpetrated the worst evil on earth (undeserved torture unto death) against himself (the Father against the son, through the Romans/Jews), thereby vindicating Himself from any claim toward injustice or inequity. I.e. You can’t say, “You don’t know this kind of pain/suffering.”</a:t>
            </a:r>
          </a:p>
        </p:txBody>
      </p:sp>
    </p:spTree>
    <p:extLst>
      <p:ext uri="{BB962C8B-B14F-4D97-AF65-F5344CB8AC3E}">
        <p14:creationId xmlns:p14="http://schemas.microsoft.com/office/powerpoint/2010/main" val="16985635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6D2478-BA2F-AB4A-B15D-AE4DEFB0EC50}"/>
              </a:ext>
            </a:extLst>
          </p:cNvPr>
          <p:cNvSpPr>
            <a:spLocks noGrp="1"/>
          </p:cNvSpPr>
          <p:nvPr>
            <p:ph type="title"/>
          </p:nvPr>
        </p:nvSpPr>
        <p:spPr/>
        <p:txBody>
          <a:bodyPr/>
          <a:lstStyle/>
          <a:p>
            <a:r>
              <a:rPr lang="en-US" dirty="0"/>
              <a:t>Reviewing Theodicies</a:t>
            </a:r>
          </a:p>
        </p:txBody>
      </p:sp>
      <p:sp>
        <p:nvSpPr>
          <p:cNvPr id="3" name="Content Placeholder 2">
            <a:extLst>
              <a:ext uri="{FF2B5EF4-FFF2-40B4-BE49-F238E27FC236}">
                <a16:creationId xmlns:a16="http://schemas.microsoft.com/office/drawing/2014/main" id="{260A048C-B8CE-FB4A-8DB3-E16A594329E0}"/>
              </a:ext>
            </a:extLst>
          </p:cNvPr>
          <p:cNvSpPr>
            <a:spLocks noGrp="1"/>
          </p:cNvSpPr>
          <p:nvPr>
            <p:ph idx="1"/>
          </p:nvPr>
        </p:nvSpPr>
        <p:spPr>
          <a:xfrm>
            <a:off x="838200" y="1825624"/>
            <a:ext cx="10515600" cy="4734201"/>
          </a:xfrm>
        </p:spPr>
        <p:txBody>
          <a:bodyPr>
            <a:normAutofit fontScale="92500"/>
          </a:bodyPr>
          <a:lstStyle/>
          <a:p>
            <a:pPr marL="0" indent="0">
              <a:buNone/>
            </a:pPr>
            <a:r>
              <a:rPr lang="en-US" dirty="0"/>
              <a:t>Stephen’s Theodicy: (cont’d)</a:t>
            </a:r>
          </a:p>
          <a:p>
            <a:r>
              <a:rPr lang="en-US" dirty="0"/>
              <a:t>Further, God is not obligated by anyone but himself to do either of these things (fix evil, sacrifice his son), but does so exactly because of his omnipotence and omnibenevolence. Thus, far from disproving those qualities, these two facts (the death of Jesus and the solution to evil: i.e. resurrection) prove those qualities. </a:t>
            </a:r>
          </a:p>
          <a:p>
            <a:r>
              <a:rPr lang="en-US" dirty="0"/>
              <a:t>Therefore, ultimately, the content of the faith of the gospel (Jesus’s death and resurrection, and our future resurrection by faith in an evil-less earth) is the exact same content of the faith of the problem of evil, that God is good (resurrection) and God is sovereign/omnipotent (crucifixion). </a:t>
            </a:r>
          </a:p>
        </p:txBody>
      </p:sp>
    </p:spTree>
    <p:extLst>
      <p:ext uri="{BB962C8B-B14F-4D97-AF65-F5344CB8AC3E}">
        <p14:creationId xmlns:p14="http://schemas.microsoft.com/office/powerpoint/2010/main" val="131126141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1757</TotalTime>
  <Words>1059</Words>
  <Application>Microsoft Macintosh PowerPoint</Application>
  <PresentationFormat>Widescreen</PresentationFormat>
  <Paragraphs>103</Paragraphs>
  <Slides>14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Century Gothic</vt:lpstr>
      <vt:lpstr>Copperplate Gothic Light</vt:lpstr>
      <vt:lpstr>Office Theme</vt:lpstr>
      <vt:lpstr>The Problem of Evil</vt:lpstr>
      <vt:lpstr>Reviewing Theodicies</vt:lpstr>
      <vt:lpstr>Reviewing Theodicies</vt:lpstr>
      <vt:lpstr>Reviewing Theodicies</vt:lpstr>
      <vt:lpstr>Reviewing Theodicies</vt:lpstr>
      <vt:lpstr>Reviewing Theodicies</vt:lpstr>
      <vt:lpstr>Reviewing Theodicies</vt:lpstr>
      <vt:lpstr>Reviewing Theodicies</vt:lpstr>
      <vt:lpstr>Reviewing Theodicies</vt:lpstr>
      <vt:lpstr>Reviewing Theodicies</vt:lpstr>
      <vt:lpstr>Reviewing Theodicies</vt:lpstr>
      <vt:lpstr>Addressing Suffering</vt:lpstr>
      <vt:lpstr>Addressing Suffering</vt:lpstr>
      <vt:lpstr>Application</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Problem of Evil</dc:title>
  <dc:creator>meeeeeeewith7es@gmail.com</dc:creator>
  <cp:lastModifiedBy>Microsoft Office User</cp:lastModifiedBy>
  <cp:revision>25</cp:revision>
  <dcterms:created xsi:type="dcterms:W3CDTF">2018-09-25T18:26:55Z</dcterms:created>
  <dcterms:modified xsi:type="dcterms:W3CDTF">2018-11-11T20:53:01Z</dcterms:modified>
</cp:coreProperties>
</file>