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5" r:id="rId3"/>
    <p:sldId id="261" r:id="rId4"/>
    <p:sldId id="264" r:id="rId5"/>
    <p:sldId id="262" r:id="rId6"/>
    <p:sldId id="263" r:id="rId7"/>
    <p:sldId id="266" r:id="rId8"/>
    <p:sldId id="257" r:id="rId9"/>
    <p:sldId id="258" r:id="rId10"/>
    <p:sldId id="267" r:id="rId11"/>
    <p:sldId id="259" r:id="rId12"/>
    <p:sldId id="268" r:id="rId13"/>
    <p:sldId id="270" r:id="rId14"/>
    <p:sldId id="260" r:id="rId15"/>
    <p:sldId id="271" r:id="rId16"/>
    <p:sldId id="272" r:id="rId17"/>
    <p:sldId id="273" r:id="rId18"/>
    <p:sldId id="274" r:id="rId19"/>
    <p:sldId id="275" r:id="rId20"/>
    <p:sldId id="276" r:id="rId21"/>
    <p:sldId id="280"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13"/>
    <p:restoredTop sz="94681"/>
  </p:normalViewPr>
  <p:slideViewPr>
    <p:cSldViewPr snapToGrid="0" snapToObjects="1">
      <p:cViewPr varScale="1">
        <p:scale>
          <a:sx n="61" d="100"/>
          <a:sy n="61" d="100"/>
        </p:scale>
        <p:origin x="224" y="8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5A94D-1170-7D4B-B7C9-9B758FB1F3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D87EFB-3CDC-BA45-8991-089DD7B65C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1D8DFA-26A4-8E4B-B223-594A7D7410B7}"/>
              </a:ext>
            </a:extLst>
          </p:cNvPr>
          <p:cNvSpPr>
            <a:spLocks noGrp="1"/>
          </p:cNvSpPr>
          <p:nvPr>
            <p:ph type="dt" sz="half" idx="10"/>
          </p:nvPr>
        </p:nvSpPr>
        <p:spPr/>
        <p:txBody>
          <a:bodyPr/>
          <a:lstStyle/>
          <a:p>
            <a:fld id="{AEBF916E-7818-5347-BFBA-81B86CEBB94F}" type="datetimeFigureOut">
              <a:rPr lang="en-US" smtClean="0"/>
              <a:t>1/13/19</a:t>
            </a:fld>
            <a:endParaRPr lang="en-US"/>
          </a:p>
        </p:txBody>
      </p:sp>
      <p:sp>
        <p:nvSpPr>
          <p:cNvPr id="5" name="Footer Placeholder 4">
            <a:extLst>
              <a:ext uri="{FF2B5EF4-FFF2-40B4-BE49-F238E27FC236}">
                <a16:creationId xmlns:a16="http://schemas.microsoft.com/office/drawing/2014/main" id="{17101534-6F4D-604C-B56C-45D8D94D31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A26828-C877-0F4C-930E-5FB7A130DCD3}"/>
              </a:ext>
            </a:extLst>
          </p:cNvPr>
          <p:cNvSpPr>
            <a:spLocks noGrp="1"/>
          </p:cNvSpPr>
          <p:nvPr>
            <p:ph type="sldNum" sz="quarter" idx="12"/>
          </p:nvPr>
        </p:nvSpPr>
        <p:spPr/>
        <p:txBody>
          <a:bodyPr/>
          <a:lstStyle/>
          <a:p>
            <a:fld id="{BA03A262-FF20-D745-AF60-AE83D57EA48C}" type="slidenum">
              <a:rPr lang="en-US" smtClean="0"/>
              <a:t>‹#›</a:t>
            </a:fld>
            <a:endParaRPr lang="en-US"/>
          </a:p>
        </p:txBody>
      </p:sp>
    </p:spTree>
    <p:extLst>
      <p:ext uri="{BB962C8B-B14F-4D97-AF65-F5344CB8AC3E}">
        <p14:creationId xmlns:p14="http://schemas.microsoft.com/office/powerpoint/2010/main" val="2320110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86A6D-8714-3B4F-B1EB-5657B6DD8F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181830-CEA1-6343-ACEC-2D20D0896F8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47FA6-EF2C-D749-BE6B-C5387B868E65}"/>
              </a:ext>
            </a:extLst>
          </p:cNvPr>
          <p:cNvSpPr>
            <a:spLocks noGrp="1"/>
          </p:cNvSpPr>
          <p:nvPr>
            <p:ph type="dt" sz="half" idx="10"/>
          </p:nvPr>
        </p:nvSpPr>
        <p:spPr/>
        <p:txBody>
          <a:bodyPr/>
          <a:lstStyle/>
          <a:p>
            <a:fld id="{AEBF916E-7818-5347-BFBA-81B86CEBB94F}" type="datetimeFigureOut">
              <a:rPr lang="en-US" smtClean="0"/>
              <a:t>1/13/19</a:t>
            </a:fld>
            <a:endParaRPr lang="en-US"/>
          </a:p>
        </p:txBody>
      </p:sp>
      <p:sp>
        <p:nvSpPr>
          <p:cNvPr id="5" name="Footer Placeholder 4">
            <a:extLst>
              <a:ext uri="{FF2B5EF4-FFF2-40B4-BE49-F238E27FC236}">
                <a16:creationId xmlns:a16="http://schemas.microsoft.com/office/drawing/2014/main" id="{DD258B19-BB62-5E4F-8F1B-43E893314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519B78-6197-CB40-AE34-9ECD524A84B4}"/>
              </a:ext>
            </a:extLst>
          </p:cNvPr>
          <p:cNvSpPr>
            <a:spLocks noGrp="1"/>
          </p:cNvSpPr>
          <p:nvPr>
            <p:ph type="sldNum" sz="quarter" idx="12"/>
          </p:nvPr>
        </p:nvSpPr>
        <p:spPr/>
        <p:txBody>
          <a:bodyPr/>
          <a:lstStyle/>
          <a:p>
            <a:fld id="{BA03A262-FF20-D745-AF60-AE83D57EA48C}" type="slidenum">
              <a:rPr lang="en-US" smtClean="0"/>
              <a:t>‹#›</a:t>
            </a:fld>
            <a:endParaRPr lang="en-US"/>
          </a:p>
        </p:txBody>
      </p:sp>
    </p:spTree>
    <p:extLst>
      <p:ext uri="{BB962C8B-B14F-4D97-AF65-F5344CB8AC3E}">
        <p14:creationId xmlns:p14="http://schemas.microsoft.com/office/powerpoint/2010/main" val="311421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5E3875-859C-2943-B2F3-10566429CE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0D940D-FE89-954D-A40C-1FF8D6701F0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E81AA-5B3D-4246-8233-77C7370AD528}"/>
              </a:ext>
            </a:extLst>
          </p:cNvPr>
          <p:cNvSpPr>
            <a:spLocks noGrp="1"/>
          </p:cNvSpPr>
          <p:nvPr>
            <p:ph type="dt" sz="half" idx="10"/>
          </p:nvPr>
        </p:nvSpPr>
        <p:spPr/>
        <p:txBody>
          <a:bodyPr/>
          <a:lstStyle/>
          <a:p>
            <a:fld id="{AEBF916E-7818-5347-BFBA-81B86CEBB94F}" type="datetimeFigureOut">
              <a:rPr lang="en-US" smtClean="0"/>
              <a:t>1/13/19</a:t>
            </a:fld>
            <a:endParaRPr lang="en-US"/>
          </a:p>
        </p:txBody>
      </p:sp>
      <p:sp>
        <p:nvSpPr>
          <p:cNvPr id="5" name="Footer Placeholder 4">
            <a:extLst>
              <a:ext uri="{FF2B5EF4-FFF2-40B4-BE49-F238E27FC236}">
                <a16:creationId xmlns:a16="http://schemas.microsoft.com/office/drawing/2014/main" id="{95D7B782-0509-1B45-96AF-ABCAB4EE5E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6D4532-F4B3-784D-A181-4C9E82EA7C2F}"/>
              </a:ext>
            </a:extLst>
          </p:cNvPr>
          <p:cNvSpPr>
            <a:spLocks noGrp="1"/>
          </p:cNvSpPr>
          <p:nvPr>
            <p:ph type="sldNum" sz="quarter" idx="12"/>
          </p:nvPr>
        </p:nvSpPr>
        <p:spPr/>
        <p:txBody>
          <a:bodyPr/>
          <a:lstStyle/>
          <a:p>
            <a:fld id="{BA03A262-FF20-D745-AF60-AE83D57EA48C}" type="slidenum">
              <a:rPr lang="en-US" smtClean="0"/>
              <a:t>‹#›</a:t>
            </a:fld>
            <a:endParaRPr lang="en-US"/>
          </a:p>
        </p:txBody>
      </p:sp>
    </p:spTree>
    <p:extLst>
      <p:ext uri="{BB962C8B-B14F-4D97-AF65-F5344CB8AC3E}">
        <p14:creationId xmlns:p14="http://schemas.microsoft.com/office/powerpoint/2010/main" val="2185749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497A-15B7-5B4A-B98C-F30F49CEF9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F38CBC-439D-6749-B12C-E86E46D0282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F30167-D46C-484F-A97D-13CD6ADC2342}"/>
              </a:ext>
            </a:extLst>
          </p:cNvPr>
          <p:cNvSpPr>
            <a:spLocks noGrp="1"/>
          </p:cNvSpPr>
          <p:nvPr>
            <p:ph type="dt" sz="half" idx="10"/>
          </p:nvPr>
        </p:nvSpPr>
        <p:spPr/>
        <p:txBody>
          <a:bodyPr/>
          <a:lstStyle/>
          <a:p>
            <a:fld id="{AEBF916E-7818-5347-BFBA-81B86CEBB94F}" type="datetimeFigureOut">
              <a:rPr lang="en-US" smtClean="0"/>
              <a:t>1/13/19</a:t>
            </a:fld>
            <a:endParaRPr lang="en-US"/>
          </a:p>
        </p:txBody>
      </p:sp>
      <p:sp>
        <p:nvSpPr>
          <p:cNvPr id="5" name="Footer Placeholder 4">
            <a:extLst>
              <a:ext uri="{FF2B5EF4-FFF2-40B4-BE49-F238E27FC236}">
                <a16:creationId xmlns:a16="http://schemas.microsoft.com/office/drawing/2014/main" id="{00CA4DC1-4EE3-8C4B-8566-03C850AE2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C6C7F8-7071-764A-AC5B-810EDF2B27FD}"/>
              </a:ext>
            </a:extLst>
          </p:cNvPr>
          <p:cNvSpPr>
            <a:spLocks noGrp="1"/>
          </p:cNvSpPr>
          <p:nvPr>
            <p:ph type="sldNum" sz="quarter" idx="12"/>
          </p:nvPr>
        </p:nvSpPr>
        <p:spPr/>
        <p:txBody>
          <a:bodyPr/>
          <a:lstStyle/>
          <a:p>
            <a:fld id="{BA03A262-FF20-D745-AF60-AE83D57EA48C}" type="slidenum">
              <a:rPr lang="en-US" smtClean="0"/>
              <a:t>‹#›</a:t>
            </a:fld>
            <a:endParaRPr lang="en-US"/>
          </a:p>
        </p:txBody>
      </p:sp>
    </p:spTree>
    <p:extLst>
      <p:ext uri="{BB962C8B-B14F-4D97-AF65-F5344CB8AC3E}">
        <p14:creationId xmlns:p14="http://schemas.microsoft.com/office/powerpoint/2010/main" val="3765128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7458C-3915-DC48-874A-79DBBEF5DB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3AAC1C-65ED-A741-A5E3-29CF8606D3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8D50A1D-C2A0-0240-8534-9392D2555F5A}"/>
              </a:ext>
            </a:extLst>
          </p:cNvPr>
          <p:cNvSpPr>
            <a:spLocks noGrp="1"/>
          </p:cNvSpPr>
          <p:nvPr>
            <p:ph type="dt" sz="half" idx="10"/>
          </p:nvPr>
        </p:nvSpPr>
        <p:spPr/>
        <p:txBody>
          <a:bodyPr/>
          <a:lstStyle/>
          <a:p>
            <a:fld id="{AEBF916E-7818-5347-BFBA-81B86CEBB94F}" type="datetimeFigureOut">
              <a:rPr lang="en-US" smtClean="0"/>
              <a:t>1/13/19</a:t>
            </a:fld>
            <a:endParaRPr lang="en-US"/>
          </a:p>
        </p:txBody>
      </p:sp>
      <p:sp>
        <p:nvSpPr>
          <p:cNvPr id="5" name="Footer Placeholder 4">
            <a:extLst>
              <a:ext uri="{FF2B5EF4-FFF2-40B4-BE49-F238E27FC236}">
                <a16:creationId xmlns:a16="http://schemas.microsoft.com/office/drawing/2014/main" id="{DB37B40E-AEE3-D744-AD17-602A7383F3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0A7649-7AA6-D146-9F7B-FE0653F029BF}"/>
              </a:ext>
            </a:extLst>
          </p:cNvPr>
          <p:cNvSpPr>
            <a:spLocks noGrp="1"/>
          </p:cNvSpPr>
          <p:nvPr>
            <p:ph type="sldNum" sz="quarter" idx="12"/>
          </p:nvPr>
        </p:nvSpPr>
        <p:spPr/>
        <p:txBody>
          <a:bodyPr/>
          <a:lstStyle/>
          <a:p>
            <a:fld id="{BA03A262-FF20-D745-AF60-AE83D57EA48C}" type="slidenum">
              <a:rPr lang="en-US" smtClean="0"/>
              <a:t>‹#›</a:t>
            </a:fld>
            <a:endParaRPr lang="en-US"/>
          </a:p>
        </p:txBody>
      </p:sp>
    </p:spTree>
    <p:extLst>
      <p:ext uri="{BB962C8B-B14F-4D97-AF65-F5344CB8AC3E}">
        <p14:creationId xmlns:p14="http://schemas.microsoft.com/office/powerpoint/2010/main" val="274678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BDD66-AB9D-8B4E-86C8-090A8D4A52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BCD69F-F654-F14C-85EB-E533A0E8490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55A30A-2E96-CF45-AC05-C8E91DE8B89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7CAA70-3236-4A4D-8738-3E0B7CD2E286}"/>
              </a:ext>
            </a:extLst>
          </p:cNvPr>
          <p:cNvSpPr>
            <a:spLocks noGrp="1"/>
          </p:cNvSpPr>
          <p:nvPr>
            <p:ph type="dt" sz="half" idx="10"/>
          </p:nvPr>
        </p:nvSpPr>
        <p:spPr/>
        <p:txBody>
          <a:bodyPr/>
          <a:lstStyle/>
          <a:p>
            <a:fld id="{AEBF916E-7818-5347-BFBA-81B86CEBB94F}" type="datetimeFigureOut">
              <a:rPr lang="en-US" smtClean="0"/>
              <a:t>1/13/19</a:t>
            </a:fld>
            <a:endParaRPr lang="en-US"/>
          </a:p>
        </p:txBody>
      </p:sp>
      <p:sp>
        <p:nvSpPr>
          <p:cNvPr id="6" name="Footer Placeholder 5">
            <a:extLst>
              <a:ext uri="{FF2B5EF4-FFF2-40B4-BE49-F238E27FC236}">
                <a16:creationId xmlns:a16="http://schemas.microsoft.com/office/drawing/2014/main" id="{0C031FB1-F584-5142-BDB6-17BA7C1843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17473C-2902-5446-8AF7-69834ABB98C2}"/>
              </a:ext>
            </a:extLst>
          </p:cNvPr>
          <p:cNvSpPr>
            <a:spLocks noGrp="1"/>
          </p:cNvSpPr>
          <p:nvPr>
            <p:ph type="sldNum" sz="quarter" idx="12"/>
          </p:nvPr>
        </p:nvSpPr>
        <p:spPr/>
        <p:txBody>
          <a:bodyPr/>
          <a:lstStyle/>
          <a:p>
            <a:fld id="{BA03A262-FF20-D745-AF60-AE83D57EA48C}" type="slidenum">
              <a:rPr lang="en-US" smtClean="0"/>
              <a:t>‹#›</a:t>
            </a:fld>
            <a:endParaRPr lang="en-US"/>
          </a:p>
        </p:txBody>
      </p:sp>
    </p:spTree>
    <p:extLst>
      <p:ext uri="{BB962C8B-B14F-4D97-AF65-F5344CB8AC3E}">
        <p14:creationId xmlns:p14="http://schemas.microsoft.com/office/powerpoint/2010/main" val="1506320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18218-C299-8B46-8CDA-1E7FA5B63A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477759-BA39-AC48-904F-2B2F9CFBF7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60DE135-AE92-8746-A745-A71D3F975E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FB4104-5D2A-A644-AB93-194B86F4A1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78BD72-898F-324D-B2E1-86526FF01DD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8A6478-7830-1548-8061-3901356E407B}"/>
              </a:ext>
            </a:extLst>
          </p:cNvPr>
          <p:cNvSpPr>
            <a:spLocks noGrp="1"/>
          </p:cNvSpPr>
          <p:nvPr>
            <p:ph type="dt" sz="half" idx="10"/>
          </p:nvPr>
        </p:nvSpPr>
        <p:spPr/>
        <p:txBody>
          <a:bodyPr/>
          <a:lstStyle/>
          <a:p>
            <a:fld id="{AEBF916E-7818-5347-BFBA-81B86CEBB94F}" type="datetimeFigureOut">
              <a:rPr lang="en-US" smtClean="0"/>
              <a:t>1/13/19</a:t>
            </a:fld>
            <a:endParaRPr lang="en-US"/>
          </a:p>
        </p:txBody>
      </p:sp>
      <p:sp>
        <p:nvSpPr>
          <p:cNvPr id="8" name="Footer Placeholder 7">
            <a:extLst>
              <a:ext uri="{FF2B5EF4-FFF2-40B4-BE49-F238E27FC236}">
                <a16:creationId xmlns:a16="http://schemas.microsoft.com/office/drawing/2014/main" id="{54C95121-1909-5B45-B4FD-F194DE55D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7598D5-EE26-8744-BF75-773847791E5D}"/>
              </a:ext>
            </a:extLst>
          </p:cNvPr>
          <p:cNvSpPr>
            <a:spLocks noGrp="1"/>
          </p:cNvSpPr>
          <p:nvPr>
            <p:ph type="sldNum" sz="quarter" idx="12"/>
          </p:nvPr>
        </p:nvSpPr>
        <p:spPr/>
        <p:txBody>
          <a:bodyPr/>
          <a:lstStyle/>
          <a:p>
            <a:fld id="{BA03A262-FF20-D745-AF60-AE83D57EA48C}" type="slidenum">
              <a:rPr lang="en-US" smtClean="0"/>
              <a:t>‹#›</a:t>
            </a:fld>
            <a:endParaRPr lang="en-US"/>
          </a:p>
        </p:txBody>
      </p:sp>
    </p:spTree>
    <p:extLst>
      <p:ext uri="{BB962C8B-B14F-4D97-AF65-F5344CB8AC3E}">
        <p14:creationId xmlns:p14="http://schemas.microsoft.com/office/powerpoint/2010/main" val="4087037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93293-255C-2948-B45A-7E41811582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253D4A-FA90-A549-92A5-5933929DF325}"/>
              </a:ext>
            </a:extLst>
          </p:cNvPr>
          <p:cNvSpPr>
            <a:spLocks noGrp="1"/>
          </p:cNvSpPr>
          <p:nvPr>
            <p:ph type="dt" sz="half" idx="10"/>
          </p:nvPr>
        </p:nvSpPr>
        <p:spPr/>
        <p:txBody>
          <a:bodyPr/>
          <a:lstStyle/>
          <a:p>
            <a:fld id="{AEBF916E-7818-5347-BFBA-81B86CEBB94F}" type="datetimeFigureOut">
              <a:rPr lang="en-US" smtClean="0"/>
              <a:t>1/13/19</a:t>
            </a:fld>
            <a:endParaRPr lang="en-US"/>
          </a:p>
        </p:txBody>
      </p:sp>
      <p:sp>
        <p:nvSpPr>
          <p:cNvPr id="4" name="Footer Placeholder 3">
            <a:extLst>
              <a:ext uri="{FF2B5EF4-FFF2-40B4-BE49-F238E27FC236}">
                <a16:creationId xmlns:a16="http://schemas.microsoft.com/office/drawing/2014/main" id="{5A7FFD24-F537-A143-9D14-175013DDCE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C16500-1A45-554F-8503-876DF73B9DD0}"/>
              </a:ext>
            </a:extLst>
          </p:cNvPr>
          <p:cNvSpPr>
            <a:spLocks noGrp="1"/>
          </p:cNvSpPr>
          <p:nvPr>
            <p:ph type="sldNum" sz="quarter" idx="12"/>
          </p:nvPr>
        </p:nvSpPr>
        <p:spPr/>
        <p:txBody>
          <a:bodyPr/>
          <a:lstStyle/>
          <a:p>
            <a:fld id="{BA03A262-FF20-D745-AF60-AE83D57EA48C}" type="slidenum">
              <a:rPr lang="en-US" smtClean="0"/>
              <a:t>‹#›</a:t>
            </a:fld>
            <a:endParaRPr lang="en-US"/>
          </a:p>
        </p:txBody>
      </p:sp>
    </p:spTree>
    <p:extLst>
      <p:ext uri="{BB962C8B-B14F-4D97-AF65-F5344CB8AC3E}">
        <p14:creationId xmlns:p14="http://schemas.microsoft.com/office/powerpoint/2010/main" val="3480310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39630-C426-D641-9165-C5221B942794}"/>
              </a:ext>
            </a:extLst>
          </p:cNvPr>
          <p:cNvSpPr>
            <a:spLocks noGrp="1"/>
          </p:cNvSpPr>
          <p:nvPr>
            <p:ph type="dt" sz="half" idx="10"/>
          </p:nvPr>
        </p:nvSpPr>
        <p:spPr/>
        <p:txBody>
          <a:bodyPr/>
          <a:lstStyle/>
          <a:p>
            <a:fld id="{AEBF916E-7818-5347-BFBA-81B86CEBB94F}" type="datetimeFigureOut">
              <a:rPr lang="en-US" smtClean="0"/>
              <a:t>1/13/19</a:t>
            </a:fld>
            <a:endParaRPr lang="en-US"/>
          </a:p>
        </p:txBody>
      </p:sp>
      <p:sp>
        <p:nvSpPr>
          <p:cNvPr id="3" name="Footer Placeholder 2">
            <a:extLst>
              <a:ext uri="{FF2B5EF4-FFF2-40B4-BE49-F238E27FC236}">
                <a16:creationId xmlns:a16="http://schemas.microsoft.com/office/drawing/2014/main" id="{43032D18-48CD-2647-9562-87A7866901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09AA8A-8ACE-D946-9DE3-C61E99BEC7DD}"/>
              </a:ext>
            </a:extLst>
          </p:cNvPr>
          <p:cNvSpPr>
            <a:spLocks noGrp="1"/>
          </p:cNvSpPr>
          <p:nvPr>
            <p:ph type="sldNum" sz="quarter" idx="12"/>
          </p:nvPr>
        </p:nvSpPr>
        <p:spPr/>
        <p:txBody>
          <a:bodyPr/>
          <a:lstStyle/>
          <a:p>
            <a:fld id="{BA03A262-FF20-D745-AF60-AE83D57EA48C}" type="slidenum">
              <a:rPr lang="en-US" smtClean="0"/>
              <a:t>‹#›</a:t>
            </a:fld>
            <a:endParaRPr lang="en-US"/>
          </a:p>
        </p:txBody>
      </p:sp>
    </p:spTree>
    <p:extLst>
      <p:ext uri="{BB962C8B-B14F-4D97-AF65-F5344CB8AC3E}">
        <p14:creationId xmlns:p14="http://schemas.microsoft.com/office/powerpoint/2010/main" val="2262420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0D13A-7BCD-1246-9787-E5662D6A63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BE8367-3D43-694D-975A-68D67564B7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635312-0FA6-3147-8035-64B278DE8E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0890F12-F73C-2B4C-8972-6C8E87A856CD}"/>
              </a:ext>
            </a:extLst>
          </p:cNvPr>
          <p:cNvSpPr>
            <a:spLocks noGrp="1"/>
          </p:cNvSpPr>
          <p:nvPr>
            <p:ph type="dt" sz="half" idx="10"/>
          </p:nvPr>
        </p:nvSpPr>
        <p:spPr/>
        <p:txBody>
          <a:bodyPr/>
          <a:lstStyle/>
          <a:p>
            <a:fld id="{AEBF916E-7818-5347-BFBA-81B86CEBB94F}" type="datetimeFigureOut">
              <a:rPr lang="en-US" smtClean="0"/>
              <a:t>1/13/19</a:t>
            </a:fld>
            <a:endParaRPr lang="en-US"/>
          </a:p>
        </p:txBody>
      </p:sp>
      <p:sp>
        <p:nvSpPr>
          <p:cNvPr id="6" name="Footer Placeholder 5">
            <a:extLst>
              <a:ext uri="{FF2B5EF4-FFF2-40B4-BE49-F238E27FC236}">
                <a16:creationId xmlns:a16="http://schemas.microsoft.com/office/drawing/2014/main" id="{DB60B0A0-C03D-8244-BF13-2717C41073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C3B29D-EF72-0E43-9E67-2385F9B133BF}"/>
              </a:ext>
            </a:extLst>
          </p:cNvPr>
          <p:cNvSpPr>
            <a:spLocks noGrp="1"/>
          </p:cNvSpPr>
          <p:nvPr>
            <p:ph type="sldNum" sz="quarter" idx="12"/>
          </p:nvPr>
        </p:nvSpPr>
        <p:spPr/>
        <p:txBody>
          <a:bodyPr/>
          <a:lstStyle/>
          <a:p>
            <a:fld id="{BA03A262-FF20-D745-AF60-AE83D57EA48C}" type="slidenum">
              <a:rPr lang="en-US" smtClean="0"/>
              <a:t>‹#›</a:t>
            </a:fld>
            <a:endParaRPr lang="en-US"/>
          </a:p>
        </p:txBody>
      </p:sp>
    </p:spTree>
    <p:extLst>
      <p:ext uri="{BB962C8B-B14F-4D97-AF65-F5344CB8AC3E}">
        <p14:creationId xmlns:p14="http://schemas.microsoft.com/office/powerpoint/2010/main" val="1911014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49011-92C7-234E-8AB0-8A890457FD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BF4D3B-DDDD-3C46-92FB-46B498A3B0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C2D594-3BE7-AF45-8AF4-4257009D7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810B8AA-A59C-8C41-B85D-467D3DF6A316}"/>
              </a:ext>
            </a:extLst>
          </p:cNvPr>
          <p:cNvSpPr>
            <a:spLocks noGrp="1"/>
          </p:cNvSpPr>
          <p:nvPr>
            <p:ph type="dt" sz="half" idx="10"/>
          </p:nvPr>
        </p:nvSpPr>
        <p:spPr/>
        <p:txBody>
          <a:bodyPr/>
          <a:lstStyle/>
          <a:p>
            <a:fld id="{AEBF916E-7818-5347-BFBA-81B86CEBB94F}" type="datetimeFigureOut">
              <a:rPr lang="en-US" smtClean="0"/>
              <a:t>1/13/19</a:t>
            </a:fld>
            <a:endParaRPr lang="en-US"/>
          </a:p>
        </p:txBody>
      </p:sp>
      <p:sp>
        <p:nvSpPr>
          <p:cNvPr id="6" name="Footer Placeholder 5">
            <a:extLst>
              <a:ext uri="{FF2B5EF4-FFF2-40B4-BE49-F238E27FC236}">
                <a16:creationId xmlns:a16="http://schemas.microsoft.com/office/drawing/2014/main" id="{F33C7C8C-1F83-594D-9699-82AAD4CBDD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9F0B40-D42B-3C46-A14B-A27E75C8B344}"/>
              </a:ext>
            </a:extLst>
          </p:cNvPr>
          <p:cNvSpPr>
            <a:spLocks noGrp="1"/>
          </p:cNvSpPr>
          <p:nvPr>
            <p:ph type="sldNum" sz="quarter" idx="12"/>
          </p:nvPr>
        </p:nvSpPr>
        <p:spPr/>
        <p:txBody>
          <a:bodyPr/>
          <a:lstStyle/>
          <a:p>
            <a:fld id="{BA03A262-FF20-D745-AF60-AE83D57EA48C}" type="slidenum">
              <a:rPr lang="en-US" smtClean="0"/>
              <a:t>‹#›</a:t>
            </a:fld>
            <a:endParaRPr lang="en-US"/>
          </a:p>
        </p:txBody>
      </p:sp>
    </p:spTree>
    <p:extLst>
      <p:ext uri="{BB962C8B-B14F-4D97-AF65-F5344CB8AC3E}">
        <p14:creationId xmlns:p14="http://schemas.microsoft.com/office/powerpoint/2010/main" val="4002422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a14:imgEffect>
                      <a14:sharpenSoften amount="-22000"/>
                    </a14:imgEffect>
                    <a14:imgEffect>
                      <a14:colorTemperature colorTemp="9582"/>
                    </a14:imgEffect>
                    <a14:imgEffect>
                      <a14:saturation sat="275000"/>
                    </a14:imgEffect>
                    <a14:imgEffect>
                      <a14:brightnessContrast bright="-18000" contrast="17000"/>
                    </a14:imgEffect>
                  </a14:imgLayer>
                </a14:imgProps>
              </a:ext>
            </a:extLst>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E372C0-E304-FC46-814C-A3F02421D3FF}"/>
              </a:ext>
            </a:extLst>
          </p:cNvPr>
          <p:cNvSpPr>
            <a:spLocks noGrp="1"/>
          </p:cNvSpPr>
          <p:nvPr>
            <p:ph type="title"/>
          </p:nvPr>
        </p:nvSpPr>
        <p:spPr>
          <a:xfrm>
            <a:off x="838200" y="365125"/>
            <a:ext cx="105156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B2A04BF-BCC2-354A-A4A5-9EF8346692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3AB125-039B-264B-BDD2-4389DC7B7C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BF916E-7818-5347-BFBA-81B86CEBB94F}" type="datetimeFigureOut">
              <a:rPr lang="en-US" smtClean="0"/>
              <a:t>1/13/19</a:t>
            </a:fld>
            <a:endParaRPr lang="en-US"/>
          </a:p>
        </p:txBody>
      </p:sp>
      <p:sp>
        <p:nvSpPr>
          <p:cNvPr id="5" name="Footer Placeholder 4">
            <a:extLst>
              <a:ext uri="{FF2B5EF4-FFF2-40B4-BE49-F238E27FC236}">
                <a16:creationId xmlns:a16="http://schemas.microsoft.com/office/drawing/2014/main" id="{B4BEB0D2-73B1-3C43-991B-37B2061FA2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D91492-DD97-0347-B3EE-FE0D8D75E6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03A262-FF20-D745-AF60-AE83D57EA48C}" type="slidenum">
              <a:rPr lang="en-US" smtClean="0"/>
              <a:t>‹#›</a:t>
            </a:fld>
            <a:endParaRPr lang="en-US"/>
          </a:p>
        </p:txBody>
      </p:sp>
    </p:spTree>
    <p:extLst>
      <p:ext uri="{BB962C8B-B14F-4D97-AF65-F5344CB8AC3E}">
        <p14:creationId xmlns:p14="http://schemas.microsoft.com/office/powerpoint/2010/main" val="2865536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bg1"/>
          </a:solidFill>
          <a:effectLst>
            <a:outerShdw blurRad="12700" dist="63500" dir="2700000" algn="tl" rotWithShape="0">
              <a:prstClr val="black"/>
            </a:outerShdw>
          </a:effectLst>
          <a:latin typeface="American Typewriter" panose="02090604020004020304"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12700" dist="50800" dir="2700000" algn="tl" rotWithShape="0">
              <a:prstClr val="black"/>
            </a:outerShdw>
          </a:effectLst>
          <a:latin typeface="American Typewriter" panose="02090604020004020304"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12700" dist="50800" dir="2700000" algn="tl" rotWithShape="0">
              <a:prstClr val="black"/>
            </a:outerShdw>
          </a:effectLst>
          <a:latin typeface="American Typewriter" panose="02090604020004020304"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12700" dist="50800" dir="2700000" algn="tl" rotWithShape="0">
              <a:prstClr val="black"/>
            </a:outerShdw>
          </a:effectLst>
          <a:latin typeface="American Typewriter" panose="02090604020004020304"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12700" dist="50800" dir="2700000" algn="tl" rotWithShape="0">
              <a:prstClr val="black"/>
            </a:outerShdw>
          </a:effectLst>
          <a:latin typeface="American Typewriter" panose="02090604020004020304"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12700" dist="50800" dir="2700000" algn="tl" rotWithShape="0">
              <a:prstClr val="black"/>
            </a:outerShdw>
          </a:effectLst>
          <a:latin typeface="American Typewriter" panose="02090604020004020304"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5CACB-9ACA-C249-B711-B8E940E2843D}"/>
              </a:ext>
            </a:extLst>
          </p:cNvPr>
          <p:cNvSpPr>
            <a:spLocks noGrp="1"/>
          </p:cNvSpPr>
          <p:nvPr>
            <p:ph type="ctrTitle"/>
          </p:nvPr>
        </p:nvSpPr>
        <p:spPr/>
        <p:txBody>
          <a:bodyPr/>
          <a:lstStyle/>
          <a:p>
            <a:r>
              <a:rPr lang="en-US" dirty="0"/>
              <a:t>1 Thessalonians </a:t>
            </a:r>
          </a:p>
        </p:txBody>
      </p:sp>
      <p:sp>
        <p:nvSpPr>
          <p:cNvPr id="3" name="Subtitle 2">
            <a:extLst>
              <a:ext uri="{FF2B5EF4-FFF2-40B4-BE49-F238E27FC236}">
                <a16:creationId xmlns:a16="http://schemas.microsoft.com/office/drawing/2014/main" id="{EAEA00FD-6AFC-BD46-ACAE-47D4092FE32E}"/>
              </a:ext>
            </a:extLst>
          </p:cNvPr>
          <p:cNvSpPr>
            <a:spLocks noGrp="1"/>
          </p:cNvSpPr>
          <p:nvPr>
            <p:ph type="subTitle" idx="1"/>
          </p:nvPr>
        </p:nvSpPr>
        <p:spPr/>
        <p:txBody>
          <a:bodyPr/>
          <a:lstStyle/>
          <a:p>
            <a:endParaRPr lang="en-US"/>
          </a:p>
        </p:txBody>
      </p:sp>
      <p:sp>
        <p:nvSpPr>
          <p:cNvPr id="4" name="Rectangle 3">
            <a:extLst>
              <a:ext uri="{FF2B5EF4-FFF2-40B4-BE49-F238E27FC236}">
                <a16:creationId xmlns:a16="http://schemas.microsoft.com/office/drawing/2014/main" id="{0AEE8CA5-38C2-3147-B64C-DB430C34384A}"/>
              </a:ext>
            </a:extLst>
          </p:cNvPr>
          <p:cNvSpPr/>
          <p:nvPr/>
        </p:nvSpPr>
        <p:spPr>
          <a:xfrm>
            <a:off x="9509761" y="6112932"/>
            <a:ext cx="1937172" cy="74506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sz="1400" dirty="0">
                <a:solidFill>
                  <a:schemeClr val="bg1"/>
                </a:solidFill>
              </a:rPr>
              <a:t>By Stephen </a:t>
            </a:r>
            <a:r>
              <a:rPr lang="en-US" sz="1400" dirty="0" err="1">
                <a:solidFill>
                  <a:schemeClr val="bg1"/>
                </a:solidFill>
              </a:rPr>
              <a:t>Curto</a:t>
            </a:r>
            <a:endParaRPr lang="en-US" sz="1400" dirty="0">
              <a:solidFill>
                <a:schemeClr val="bg1"/>
              </a:solidFill>
            </a:endParaRPr>
          </a:p>
          <a:p>
            <a:pPr algn="r"/>
            <a:r>
              <a:rPr lang="en-US" sz="1400" dirty="0">
                <a:solidFill>
                  <a:schemeClr val="bg1"/>
                </a:solidFill>
              </a:rPr>
              <a:t>For </a:t>
            </a:r>
            <a:r>
              <a:rPr lang="en-US" sz="1400" dirty="0" err="1">
                <a:solidFill>
                  <a:schemeClr val="bg1"/>
                </a:solidFill>
              </a:rPr>
              <a:t>Homegroup</a:t>
            </a:r>
            <a:endParaRPr lang="en-US" sz="1400" dirty="0">
              <a:solidFill>
                <a:schemeClr val="bg1"/>
              </a:solidFill>
            </a:endParaRPr>
          </a:p>
          <a:p>
            <a:pPr algn="r"/>
            <a:r>
              <a:rPr lang="en-US" sz="1400" dirty="0">
                <a:solidFill>
                  <a:schemeClr val="bg1"/>
                </a:solidFill>
              </a:rPr>
              <a:t>January 13, 2019</a:t>
            </a:r>
          </a:p>
        </p:txBody>
      </p:sp>
      <p:pic>
        <p:nvPicPr>
          <p:cNvPr id="5" name="Picture 4" descr="logo2.jpg">
            <a:extLst>
              <a:ext uri="{FF2B5EF4-FFF2-40B4-BE49-F238E27FC236}">
                <a16:creationId xmlns:a16="http://schemas.microsoft.com/office/drawing/2014/main" id="{59983F5E-7CC7-B84B-8300-37ED8F4C1B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46933" y="6112933"/>
            <a:ext cx="745067" cy="7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4468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2921B-1C73-2142-8000-4E6479373F7B}"/>
              </a:ext>
            </a:extLst>
          </p:cNvPr>
          <p:cNvSpPr>
            <a:spLocks noGrp="1"/>
          </p:cNvSpPr>
          <p:nvPr>
            <p:ph type="title"/>
          </p:nvPr>
        </p:nvSpPr>
        <p:spPr/>
        <p:txBody>
          <a:bodyPr/>
          <a:lstStyle/>
          <a:p>
            <a:r>
              <a:rPr lang="en-US" dirty="0"/>
              <a:t>Outline of Letter (1:1-10)</a:t>
            </a:r>
          </a:p>
        </p:txBody>
      </p:sp>
      <p:sp>
        <p:nvSpPr>
          <p:cNvPr id="3" name="Content Placeholder 2">
            <a:extLst>
              <a:ext uri="{FF2B5EF4-FFF2-40B4-BE49-F238E27FC236}">
                <a16:creationId xmlns:a16="http://schemas.microsoft.com/office/drawing/2014/main" id="{77C740C6-86C3-0A42-8102-3BFCCD3748CC}"/>
              </a:ext>
            </a:extLst>
          </p:cNvPr>
          <p:cNvSpPr>
            <a:spLocks noGrp="1"/>
          </p:cNvSpPr>
          <p:nvPr>
            <p:ph idx="1"/>
          </p:nvPr>
        </p:nvSpPr>
        <p:spPr>
          <a:xfrm>
            <a:off x="838200" y="1825625"/>
            <a:ext cx="10515600" cy="4351338"/>
          </a:xfrm>
        </p:spPr>
        <p:txBody>
          <a:bodyPr>
            <a:normAutofit/>
          </a:bodyPr>
          <a:lstStyle/>
          <a:p>
            <a:pPr marL="0" indent="0">
              <a:buNone/>
            </a:pPr>
            <a:r>
              <a:rPr lang="en-US" dirty="0"/>
              <a:t>Example of Sanctification:</a:t>
            </a:r>
          </a:p>
          <a:p>
            <a:r>
              <a:rPr lang="en-US" dirty="0"/>
              <a:t>“you became imitators of us…” (v6)</a:t>
            </a:r>
          </a:p>
          <a:p>
            <a:pPr lvl="1"/>
            <a:r>
              <a:rPr lang="en-US" dirty="0"/>
              <a:t>Who is “us” and who is “you”?</a:t>
            </a:r>
          </a:p>
          <a:p>
            <a:r>
              <a:rPr lang="en-US" dirty="0"/>
              <a:t>“So that you became an example to all the believers in Macedonia…”(v7)</a:t>
            </a:r>
          </a:p>
          <a:p>
            <a:pPr marL="0" indent="0">
              <a:buNone/>
            </a:pPr>
            <a:r>
              <a:rPr lang="en-US" dirty="0"/>
              <a:t>End Times:</a:t>
            </a:r>
          </a:p>
          <a:p>
            <a:r>
              <a:rPr lang="en-US" dirty="0"/>
              <a:t>“…and to wait for His son from heaven, whom he raised from the dead, Jesus, who rescues us from the wrath to come.” (v10)</a:t>
            </a:r>
          </a:p>
          <a:p>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541921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6272D-1B41-D04F-8863-4697FDBB7F5A}"/>
              </a:ext>
            </a:extLst>
          </p:cNvPr>
          <p:cNvSpPr>
            <a:spLocks noGrp="1"/>
          </p:cNvSpPr>
          <p:nvPr>
            <p:ph type="title"/>
          </p:nvPr>
        </p:nvSpPr>
        <p:spPr/>
        <p:txBody>
          <a:bodyPr/>
          <a:lstStyle/>
          <a:p>
            <a:r>
              <a:rPr lang="en-US" dirty="0"/>
              <a:t>Remembering (2:1-12)</a:t>
            </a:r>
          </a:p>
        </p:txBody>
      </p:sp>
      <p:sp>
        <p:nvSpPr>
          <p:cNvPr id="3" name="Content Placeholder 2">
            <a:extLst>
              <a:ext uri="{FF2B5EF4-FFF2-40B4-BE49-F238E27FC236}">
                <a16:creationId xmlns:a16="http://schemas.microsoft.com/office/drawing/2014/main" id="{46F4CC5D-DF6E-CA43-A8AB-3227B01A1109}"/>
              </a:ext>
            </a:extLst>
          </p:cNvPr>
          <p:cNvSpPr>
            <a:spLocks noGrp="1"/>
          </p:cNvSpPr>
          <p:nvPr>
            <p:ph idx="1"/>
          </p:nvPr>
        </p:nvSpPr>
        <p:spPr/>
        <p:txBody>
          <a:bodyPr>
            <a:normAutofit lnSpcReduction="10000"/>
          </a:bodyPr>
          <a:lstStyle/>
          <a:p>
            <a:r>
              <a:rPr lang="en-US" dirty="0"/>
              <a:t>“after we had suffered in Philippi, we had the boldness to speak to you God’s gospel amid much opposition” (v2)</a:t>
            </a:r>
          </a:p>
          <a:p>
            <a:pPr lvl="1"/>
            <a:r>
              <a:rPr lang="en-US" dirty="0"/>
              <a:t>What was the suffering in Philippi and the opposition in Thessalonica?</a:t>
            </a:r>
          </a:p>
          <a:p>
            <a:r>
              <a:rPr lang="en-US" dirty="0"/>
              <a:t>“We never came with flattering speech… nor did we seek glory from men… even though, as apostles of Christ we could have made demands.” (v5-6)</a:t>
            </a:r>
          </a:p>
          <a:p>
            <a:pPr lvl="1"/>
            <a:r>
              <a:rPr lang="en-US" dirty="0"/>
              <a:t>What was the role of apostle and what authority did they have? (</a:t>
            </a:r>
            <a:r>
              <a:rPr lang="en-US" dirty="0" err="1"/>
              <a:t>cf</a:t>
            </a:r>
            <a:r>
              <a:rPr lang="en-US" dirty="0"/>
              <a:t> Luke 22:28-30; 2 Cor 10:8; 13:10; 1 </a:t>
            </a:r>
            <a:r>
              <a:rPr lang="en-US" dirty="0" err="1"/>
              <a:t>Thess</a:t>
            </a:r>
            <a:r>
              <a:rPr lang="en-US" dirty="0"/>
              <a:t> 4:2)</a:t>
            </a:r>
          </a:p>
          <a:p>
            <a:r>
              <a:rPr lang="en-US" dirty="0"/>
              <a:t>“You remember, brothers, our labor and toil…” (v9)</a:t>
            </a:r>
          </a:p>
          <a:p>
            <a:pPr lvl="1"/>
            <a:r>
              <a:rPr lang="en-US" dirty="0"/>
              <a:t>What labor and toil?</a:t>
            </a:r>
          </a:p>
        </p:txBody>
      </p:sp>
    </p:spTree>
    <p:extLst>
      <p:ext uri="{BB962C8B-B14F-4D97-AF65-F5344CB8AC3E}">
        <p14:creationId xmlns:p14="http://schemas.microsoft.com/office/powerpoint/2010/main" val="306260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a14:imgEffect>
                      <a14:sharpenSoften amount="-11000"/>
                    </a14:imgEffect>
                    <a14:imgEffect>
                      <a14:colorTemperature colorTemp="9029"/>
                    </a14:imgEffect>
                    <a14:imgEffect>
                      <a14:saturation sat="250000"/>
                    </a14:imgEffect>
                    <a14:imgEffect>
                      <a14:brightnessContrast bright="-16000" contrast="10000"/>
                    </a14:imgEffect>
                  </a14:imgLayer>
                </a14:imgProps>
              </a:ext>
            </a:extLst>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6272D-1B41-D04F-8863-4697FDBB7F5A}"/>
              </a:ext>
            </a:extLst>
          </p:cNvPr>
          <p:cNvSpPr>
            <a:spLocks noGrp="1"/>
          </p:cNvSpPr>
          <p:nvPr>
            <p:ph type="title"/>
          </p:nvPr>
        </p:nvSpPr>
        <p:spPr/>
        <p:txBody>
          <a:bodyPr/>
          <a:lstStyle/>
          <a:p>
            <a:r>
              <a:rPr lang="en-US" dirty="0"/>
              <a:t>Gospel (2:13-3:13)</a:t>
            </a:r>
          </a:p>
        </p:txBody>
      </p:sp>
      <p:sp>
        <p:nvSpPr>
          <p:cNvPr id="3" name="Content Placeholder 2">
            <a:extLst>
              <a:ext uri="{FF2B5EF4-FFF2-40B4-BE49-F238E27FC236}">
                <a16:creationId xmlns:a16="http://schemas.microsoft.com/office/drawing/2014/main" id="{46F4CC5D-DF6E-CA43-A8AB-3227B01A1109}"/>
              </a:ext>
            </a:extLst>
          </p:cNvPr>
          <p:cNvSpPr>
            <a:spLocks noGrp="1"/>
          </p:cNvSpPr>
          <p:nvPr>
            <p:ph idx="1"/>
          </p:nvPr>
        </p:nvSpPr>
        <p:spPr/>
        <p:txBody>
          <a:bodyPr/>
          <a:lstStyle/>
          <a:p>
            <a:r>
              <a:rPr lang="en-US" dirty="0"/>
              <a:t>“when you received the word of God… you accepted it as what it really is, the word of God”(v13)</a:t>
            </a:r>
          </a:p>
          <a:p>
            <a:pPr lvl="1"/>
            <a:r>
              <a:rPr lang="en-US" dirty="0"/>
              <a:t>What is ”The word of God” to which he refers? </a:t>
            </a:r>
          </a:p>
          <a:p>
            <a:r>
              <a:rPr lang="en-US" dirty="0"/>
              <a:t>The Thessalonian church became “imitators of the churches in Judea” (v14-16). How so? </a:t>
            </a:r>
          </a:p>
          <a:p>
            <a:r>
              <a:rPr lang="en-US" dirty="0"/>
              <a:t>“and oppose all mankind by hindering us from speaking to the Gentiles that they might be saved – so as always to fill up the measure of their sins, but wrath comes upon them in the end!” (v16)</a:t>
            </a:r>
          </a:p>
          <a:p>
            <a:pPr lvl="1"/>
            <a:r>
              <a:rPr lang="en-US" dirty="0"/>
              <a:t>Explain each phrase in this quotation.</a:t>
            </a:r>
          </a:p>
        </p:txBody>
      </p:sp>
    </p:spTree>
    <p:extLst>
      <p:ext uri="{BB962C8B-B14F-4D97-AF65-F5344CB8AC3E}">
        <p14:creationId xmlns:p14="http://schemas.microsoft.com/office/powerpoint/2010/main" val="640325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6272D-1B41-D04F-8863-4697FDBB7F5A}"/>
              </a:ext>
            </a:extLst>
          </p:cNvPr>
          <p:cNvSpPr>
            <a:spLocks noGrp="1"/>
          </p:cNvSpPr>
          <p:nvPr>
            <p:ph type="title"/>
          </p:nvPr>
        </p:nvSpPr>
        <p:spPr/>
        <p:txBody>
          <a:bodyPr/>
          <a:lstStyle/>
          <a:p>
            <a:r>
              <a:rPr lang="en-US" dirty="0"/>
              <a:t>Gospel (2:13-3:13)</a:t>
            </a:r>
          </a:p>
        </p:txBody>
      </p:sp>
      <p:sp>
        <p:nvSpPr>
          <p:cNvPr id="3" name="Content Placeholder 2">
            <a:extLst>
              <a:ext uri="{FF2B5EF4-FFF2-40B4-BE49-F238E27FC236}">
                <a16:creationId xmlns:a16="http://schemas.microsoft.com/office/drawing/2014/main" id="{46F4CC5D-DF6E-CA43-A8AB-3227B01A1109}"/>
              </a:ext>
            </a:extLst>
          </p:cNvPr>
          <p:cNvSpPr>
            <a:spLocks noGrp="1"/>
          </p:cNvSpPr>
          <p:nvPr>
            <p:ph idx="1"/>
          </p:nvPr>
        </p:nvSpPr>
        <p:spPr/>
        <p:txBody>
          <a:bodyPr/>
          <a:lstStyle/>
          <a:p>
            <a:r>
              <a:rPr lang="en-US" dirty="0"/>
              <a:t>“we sent timothy… that no one be moved by these afflictions. For you know that we are destined for this.” </a:t>
            </a:r>
            <a:r>
              <a:rPr lang="en-US"/>
              <a:t>(v2-3)</a:t>
            </a:r>
            <a:endParaRPr lang="en-US" dirty="0"/>
          </a:p>
          <a:p>
            <a:pPr lvl="1"/>
            <a:r>
              <a:rPr lang="en-US" dirty="0"/>
              <a:t>Who is destined for what? (</a:t>
            </a:r>
            <a:r>
              <a:rPr lang="en-US" dirty="0" err="1"/>
              <a:t>cf</a:t>
            </a:r>
            <a:r>
              <a:rPr lang="en-US" dirty="0"/>
              <a:t> v4-5)</a:t>
            </a:r>
          </a:p>
          <a:p>
            <a:r>
              <a:rPr lang="en-US" dirty="0"/>
              <a:t>Reason for writing: v5.</a:t>
            </a:r>
          </a:p>
          <a:p>
            <a:r>
              <a:rPr lang="en-US" dirty="0"/>
              <a:t>“For now we live if you are standing fast in the Lord.” (v8)</a:t>
            </a:r>
          </a:p>
          <a:p>
            <a:pPr lvl="1"/>
            <a:r>
              <a:rPr lang="en-US" dirty="0"/>
              <a:t>What does this mean?</a:t>
            </a:r>
          </a:p>
          <a:p>
            <a:r>
              <a:rPr lang="en-US" dirty="0"/>
              <a:t>“… as we pray most earnestly… that we may see you… and supply what is lacking in your faith” (v9-10)</a:t>
            </a:r>
          </a:p>
          <a:p>
            <a:pPr lvl="1"/>
            <a:r>
              <a:rPr lang="en-US" dirty="0"/>
              <a:t>What is lacking in their faith? (</a:t>
            </a:r>
            <a:r>
              <a:rPr lang="en-US" dirty="0" err="1"/>
              <a:t>cf</a:t>
            </a:r>
            <a:r>
              <a:rPr lang="en-US" dirty="0"/>
              <a:t> v13)</a:t>
            </a:r>
          </a:p>
        </p:txBody>
      </p:sp>
    </p:spTree>
    <p:extLst>
      <p:ext uri="{BB962C8B-B14F-4D97-AF65-F5344CB8AC3E}">
        <p14:creationId xmlns:p14="http://schemas.microsoft.com/office/powerpoint/2010/main" val="4161832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A7EFC-CDB7-6844-83E0-EC4D1177339C}"/>
              </a:ext>
            </a:extLst>
          </p:cNvPr>
          <p:cNvSpPr>
            <a:spLocks noGrp="1"/>
          </p:cNvSpPr>
          <p:nvPr>
            <p:ph type="title"/>
          </p:nvPr>
        </p:nvSpPr>
        <p:spPr/>
        <p:txBody>
          <a:bodyPr/>
          <a:lstStyle/>
          <a:p>
            <a:r>
              <a:rPr lang="en-US" dirty="0"/>
              <a:t>Example of Sanctification (4:1-12)</a:t>
            </a:r>
          </a:p>
        </p:txBody>
      </p:sp>
      <p:sp>
        <p:nvSpPr>
          <p:cNvPr id="3" name="Content Placeholder 2">
            <a:extLst>
              <a:ext uri="{FF2B5EF4-FFF2-40B4-BE49-F238E27FC236}">
                <a16:creationId xmlns:a16="http://schemas.microsoft.com/office/drawing/2014/main" id="{CA5E1924-C72D-5E4B-B1A8-5596BCD85D34}"/>
              </a:ext>
            </a:extLst>
          </p:cNvPr>
          <p:cNvSpPr>
            <a:spLocks noGrp="1"/>
          </p:cNvSpPr>
          <p:nvPr>
            <p:ph idx="1"/>
          </p:nvPr>
        </p:nvSpPr>
        <p:spPr/>
        <p:txBody>
          <a:bodyPr/>
          <a:lstStyle/>
          <a:p>
            <a:r>
              <a:rPr lang="en-US" dirty="0"/>
              <a:t>“”that as you received from us how you ought to walk and to please God… do so more and more.” (v1)</a:t>
            </a:r>
          </a:p>
          <a:p>
            <a:pPr lvl="1"/>
            <a:r>
              <a:rPr lang="en-US" dirty="0"/>
              <a:t>Who is you and who is us?</a:t>
            </a:r>
          </a:p>
          <a:p>
            <a:pPr lvl="1"/>
            <a:r>
              <a:rPr lang="en-US" dirty="0"/>
              <a:t>How do they walk and please God? (</a:t>
            </a:r>
            <a:r>
              <a:rPr lang="en-US" dirty="0" err="1"/>
              <a:t>cf</a:t>
            </a:r>
            <a:r>
              <a:rPr lang="en-US" dirty="0"/>
              <a:t> v3-8)</a:t>
            </a:r>
          </a:p>
          <a:p>
            <a:pPr lvl="1"/>
            <a:r>
              <a:rPr lang="en-US" dirty="0"/>
              <a:t>What sin does Paul call out and why does Paul call out only this one sin? </a:t>
            </a:r>
          </a:p>
          <a:p>
            <a:r>
              <a:rPr lang="en-US" dirty="0"/>
              <a:t>“Concerning brotherly love… you are doing it to all the brothers in Macedonia!” (v9-10) (i.e. “Keep it up!”)</a:t>
            </a:r>
          </a:p>
          <a:p>
            <a:r>
              <a:rPr lang="en-US" dirty="0"/>
              <a:t>Are we supposed to follow the instruction verses 4:10-12? (“We urge you to…”)</a:t>
            </a:r>
          </a:p>
          <a:p>
            <a:pPr marL="0" indent="0">
              <a:buNone/>
            </a:pPr>
            <a:endParaRPr lang="en-US" dirty="0"/>
          </a:p>
        </p:txBody>
      </p:sp>
    </p:spTree>
    <p:extLst>
      <p:ext uri="{BB962C8B-B14F-4D97-AF65-F5344CB8AC3E}">
        <p14:creationId xmlns:p14="http://schemas.microsoft.com/office/powerpoint/2010/main" val="3314601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A7EFC-CDB7-6844-83E0-EC4D1177339C}"/>
              </a:ext>
            </a:extLst>
          </p:cNvPr>
          <p:cNvSpPr>
            <a:spLocks noGrp="1"/>
          </p:cNvSpPr>
          <p:nvPr>
            <p:ph type="title"/>
          </p:nvPr>
        </p:nvSpPr>
        <p:spPr/>
        <p:txBody>
          <a:bodyPr/>
          <a:lstStyle/>
          <a:p>
            <a:r>
              <a:rPr lang="en-US" dirty="0"/>
              <a:t>Is this instruction for me to follow? </a:t>
            </a:r>
          </a:p>
        </p:txBody>
      </p:sp>
      <p:sp>
        <p:nvSpPr>
          <p:cNvPr id="3" name="Content Placeholder 2">
            <a:extLst>
              <a:ext uri="{FF2B5EF4-FFF2-40B4-BE49-F238E27FC236}">
                <a16:creationId xmlns:a16="http://schemas.microsoft.com/office/drawing/2014/main" id="{CA5E1924-C72D-5E4B-B1A8-5596BCD85D34}"/>
              </a:ext>
            </a:extLst>
          </p:cNvPr>
          <p:cNvSpPr>
            <a:spLocks noGrp="1"/>
          </p:cNvSpPr>
          <p:nvPr>
            <p:ph idx="1"/>
          </p:nvPr>
        </p:nvSpPr>
        <p:spPr/>
        <p:txBody>
          <a:bodyPr/>
          <a:lstStyle/>
          <a:p>
            <a:pPr marL="0" indent="0">
              <a:buNone/>
            </a:pPr>
            <a:r>
              <a:rPr lang="en-US" dirty="0"/>
              <a:t>Three categories of instructions to Christians in the Epistles </a:t>
            </a:r>
          </a:p>
          <a:p>
            <a:pPr marL="0" indent="0">
              <a:buNone/>
            </a:pPr>
            <a:r>
              <a:rPr lang="en-US" dirty="0"/>
              <a:t>1) An instruction with no reason given.</a:t>
            </a:r>
          </a:p>
          <a:p>
            <a:pPr marL="0" indent="0">
              <a:buNone/>
            </a:pPr>
            <a:r>
              <a:rPr lang="en-US" dirty="0"/>
              <a:t>2) An instruction with a temporal/cultural reason given.</a:t>
            </a:r>
          </a:p>
          <a:p>
            <a:pPr marL="0" indent="0">
              <a:buNone/>
            </a:pPr>
            <a:r>
              <a:rPr lang="en-US" dirty="0"/>
              <a:t>3) An instruction with a non-temporal/non-cultural reason given.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364263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4CB1A-DC91-2B46-8169-E95888E78E18}"/>
              </a:ext>
            </a:extLst>
          </p:cNvPr>
          <p:cNvSpPr>
            <a:spLocks noGrp="1"/>
          </p:cNvSpPr>
          <p:nvPr>
            <p:ph type="title"/>
          </p:nvPr>
        </p:nvSpPr>
        <p:spPr/>
        <p:txBody>
          <a:bodyPr/>
          <a:lstStyle/>
          <a:p>
            <a:r>
              <a:rPr lang="en-US" dirty="0"/>
              <a:t>End Times (4:13-5:10)</a:t>
            </a:r>
          </a:p>
        </p:txBody>
      </p:sp>
      <p:sp>
        <p:nvSpPr>
          <p:cNvPr id="3" name="Content Placeholder 2">
            <a:extLst>
              <a:ext uri="{FF2B5EF4-FFF2-40B4-BE49-F238E27FC236}">
                <a16:creationId xmlns:a16="http://schemas.microsoft.com/office/drawing/2014/main" id="{58D7D7FC-22D5-1847-B3E0-333A0E18398F}"/>
              </a:ext>
            </a:extLst>
          </p:cNvPr>
          <p:cNvSpPr>
            <a:spLocks noGrp="1"/>
          </p:cNvSpPr>
          <p:nvPr>
            <p:ph idx="1"/>
          </p:nvPr>
        </p:nvSpPr>
        <p:spPr/>
        <p:txBody>
          <a:bodyPr/>
          <a:lstStyle/>
          <a:p>
            <a:r>
              <a:rPr lang="en-US" dirty="0"/>
              <a:t>“But we do not want you to be uninformed about those who are asleep, that you may not grieve as others do who have no hope.” (v13)</a:t>
            </a:r>
          </a:p>
          <a:p>
            <a:pPr lvl="1"/>
            <a:r>
              <a:rPr lang="en-US" dirty="0"/>
              <a:t>What is meant by “asleep”?</a:t>
            </a:r>
          </a:p>
          <a:p>
            <a:pPr lvl="1"/>
            <a:r>
              <a:rPr lang="en-US" dirty="0"/>
              <a:t>Does he want them not to grieve, or to grieve in a different way? (</a:t>
            </a:r>
            <a:r>
              <a:rPr lang="en-US" dirty="0" err="1"/>
              <a:t>cf</a:t>
            </a:r>
            <a:r>
              <a:rPr lang="en-US" dirty="0"/>
              <a:t> v14)</a:t>
            </a:r>
          </a:p>
          <a:p>
            <a:r>
              <a:rPr lang="en-US" dirty="0"/>
              <a:t>“We declare to you by a word from the Lord…” (v15)</a:t>
            </a:r>
          </a:p>
          <a:p>
            <a:pPr lvl="1"/>
            <a:r>
              <a:rPr lang="en-US" dirty="0"/>
              <a:t>What does this mean?</a:t>
            </a:r>
          </a:p>
        </p:txBody>
      </p:sp>
    </p:spTree>
    <p:extLst>
      <p:ext uri="{BB962C8B-B14F-4D97-AF65-F5344CB8AC3E}">
        <p14:creationId xmlns:p14="http://schemas.microsoft.com/office/powerpoint/2010/main" val="1922860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4CB1A-DC91-2B46-8169-E95888E78E18}"/>
              </a:ext>
            </a:extLst>
          </p:cNvPr>
          <p:cNvSpPr>
            <a:spLocks noGrp="1"/>
          </p:cNvSpPr>
          <p:nvPr>
            <p:ph type="title"/>
          </p:nvPr>
        </p:nvSpPr>
        <p:spPr/>
        <p:txBody>
          <a:bodyPr/>
          <a:lstStyle/>
          <a:p>
            <a:r>
              <a:rPr lang="en-US" dirty="0"/>
              <a:t>End Times (4:13-5:10)</a:t>
            </a:r>
          </a:p>
        </p:txBody>
      </p:sp>
      <p:sp>
        <p:nvSpPr>
          <p:cNvPr id="3" name="Content Placeholder 2">
            <a:extLst>
              <a:ext uri="{FF2B5EF4-FFF2-40B4-BE49-F238E27FC236}">
                <a16:creationId xmlns:a16="http://schemas.microsoft.com/office/drawing/2014/main" id="{58D7D7FC-22D5-1847-B3E0-333A0E18398F}"/>
              </a:ext>
            </a:extLst>
          </p:cNvPr>
          <p:cNvSpPr>
            <a:spLocks noGrp="1"/>
          </p:cNvSpPr>
          <p:nvPr>
            <p:ph idx="1"/>
          </p:nvPr>
        </p:nvSpPr>
        <p:spPr/>
        <p:txBody>
          <a:bodyPr/>
          <a:lstStyle/>
          <a:p>
            <a:r>
              <a:rPr lang="en-US" dirty="0"/>
              <a:t>“We who are alive will by no means overtake those who have slept.” (v15)</a:t>
            </a:r>
          </a:p>
          <a:p>
            <a:pPr lvl="1"/>
            <a:r>
              <a:rPr lang="en-US" dirty="0"/>
              <a:t>What will happen instead? (v16-17)</a:t>
            </a:r>
          </a:p>
          <a:p>
            <a:r>
              <a:rPr lang="en-US" dirty="0"/>
              <a:t>“will be caught up together with them in the cloud…” (v17)</a:t>
            </a:r>
          </a:p>
          <a:p>
            <a:pPr lvl="1"/>
            <a:r>
              <a:rPr lang="en-US" dirty="0"/>
              <a:t>“caught up” = </a:t>
            </a:r>
            <a:r>
              <a:rPr lang="en-US" dirty="0" err="1"/>
              <a:t>ἁ</a:t>
            </a:r>
            <a:r>
              <a:rPr lang="el-GR" dirty="0" err="1"/>
              <a:t>ρπαζω</a:t>
            </a:r>
            <a:r>
              <a:rPr lang="el-GR" dirty="0"/>
              <a:t> </a:t>
            </a:r>
            <a:r>
              <a:rPr lang="en-US" i="1" dirty="0" err="1"/>
              <a:t>harpazo</a:t>
            </a:r>
            <a:r>
              <a:rPr lang="en-US" i="1" dirty="0"/>
              <a:t> </a:t>
            </a:r>
            <a:r>
              <a:rPr lang="en-US" dirty="0"/>
              <a:t>= </a:t>
            </a:r>
            <a:r>
              <a:rPr lang="en-US" dirty="0" err="1"/>
              <a:t>latin:rapere</a:t>
            </a:r>
            <a:endParaRPr lang="en-US" dirty="0"/>
          </a:p>
          <a:p>
            <a:r>
              <a:rPr lang="en-US" dirty="0"/>
              <a:t>“Therefore encourage one another with these words.” (v18)</a:t>
            </a:r>
          </a:p>
          <a:p>
            <a:pPr lvl="1"/>
            <a:r>
              <a:rPr lang="en-US" dirty="0"/>
              <a:t>Why did Paul write this section?</a:t>
            </a:r>
          </a:p>
        </p:txBody>
      </p:sp>
    </p:spTree>
    <p:extLst>
      <p:ext uri="{BB962C8B-B14F-4D97-AF65-F5344CB8AC3E}">
        <p14:creationId xmlns:p14="http://schemas.microsoft.com/office/powerpoint/2010/main" val="2023785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4CB1A-DC91-2B46-8169-E95888E78E18}"/>
              </a:ext>
            </a:extLst>
          </p:cNvPr>
          <p:cNvSpPr>
            <a:spLocks noGrp="1"/>
          </p:cNvSpPr>
          <p:nvPr>
            <p:ph type="title"/>
          </p:nvPr>
        </p:nvSpPr>
        <p:spPr/>
        <p:txBody>
          <a:bodyPr/>
          <a:lstStyle/>
          <a:p>
            <a:r>
              <a:rPr lang="en-US" dirty="0"/>
              <a:t>End Times (4:13-5:10)</a:t>
            </a:r>
          </a:p>
        </p:txBody>
      </p:sp>
      <p:sp>
        <p:nvSpPr>
          <p:cNvPr id="3" name="Content Placeholder 2">
            <a:extLst>
              <a:ext uri="{FF2B5EF4-FFF2-40B4-BE49-F238E27FC236}">
                <a16:creationId xmlns:a16="http://schemas.microsoft.com/office/drawing/2014/main" id="{58D7D7FC-22D5-1847-B3E0-333A0E18398F}"/>
              </a:ext>
            </a:extLst>
          </p:cNvPr>
          <p:cNvSpPr>
            <a:spLocks noGrp="1"/>
          </p:cNvSpPr>
          <p:nvPr>
            <p:ph idx="1"/>
          </p:nvPr>
        </p:nvSpPr>
        <p:spPr/>
        <p:txBody>
          <a:bodyPr/>
          <a:lstStyle/>
          <a:p>
            <a:r>
              <a:rPr lang="en-US" dirty="0"/>
              <a:t>“Now concerning the times and the seasons…” (v1)</a:t>
            </a:r>
          </a:p>
          <a:p>
            <a:pPr lvl="1"/>
            <a:r>
              <a:rPr lang="en-US" dirty="0"/>
              <a:t>What times and seasons? (</a:t>
            </a:r>
            <a:r>
              <a:rPr lang="en-US" dirty="0" err="1"/>
              <a:t>cf</a:t>
            </a:r>
            <a:r>
              <a:rPr lang="en-US" dirty="0"/>
              <a:t> v2)</a:t>
            </a:r>
          </a:p>
          <a:p>
            <a:r>
              <a:rPr lang="en-US" dirty="0"/>
              <a:t>“The day of the Lord will come like a thief in the night” (v2)</a:t>
            </a:r>
          </a:p>
          <a:p>
            <a:pPr lvl="1"/>
            <a:r>
              <a:rPr lang="en-US" dirty="0"/>
              <a:t>What is “the day of the Lord”? (cf. Joel 2:1-11; </a:t>
            </a:r>
            <a:r>
              <a:rPr lang="en-US" dirty="0" err="1"/>
              <a:t>Zeph</a:t>
            </a:r>
            <a:r>
              <a:rPr lang="en-US" dirty="0"/>
              <a:t> 1:1-18; Isa 13:6-13; 1 Cor 5:5; 2 </a:t>
            </a:r>
            <a:r>
              <a:rPr lang="en-US" dirty="0" err="1"/>
              <a:t>Thess</a:t>
            </a:r>
            <a:r>
              <a:rPr lang="en-US" dirty="0"/>
              <a:t> 2:1-14)</a:t>
            </a:r>
          </a:p>
          <a:p>
            <a:r>
              <a:rPr lang="en-US" dirty="0"/>
              <a:t>“Destruction will come upon them as labor pains come upon a pregnant woman, and they will not escape.” (v3)</a:t>
            </a:r>
          </a:p>
          <a:p>
            <a:r>
              <a:rPr lang="en-US" dirty="0"/>
              <a:t>“Let us not sleep as others do…” (v6)</a:t>
            </a:r>
          </a:p>
          <a:p>
            <a:pPr lvl="1"/>
            <a:r>
              <a:rPr lang="en-US" dirty="0"/>
              <a:t>What does “sleep” mean here?</a:t>
            </a:r>
          </a:p>
          <a:p>
            <a:endParaRPr lang="en-US" dirty="0"/>
          </a:p>
          <a:p>
            <a:pPr lvl="1"/>
            <a:endParaRPr lang="en-US" dirty="0"/>
          </a:p>
          <a:p>
            <a:pPr lvl="1"/>
            <a:endParaRPr lang="en-US" dirty="0"/>
          </a:p>
        </p:txBody>
      </p:sp>
    </p:spTree>
    <p:extLst>
      <p:ext uri="{BB962C8B-B14F-4D97-AF65-F5344CB8AC3E}">
        <p14:creationId xmlns:p14="http://schemas.microsoft.com/office/powerpoint/2010/main" val="927859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4CB1A-DC91-2B46-8169-E95888E78E18}"/>
              </a:ext>
            </a:extLst>
          </p:cNvPr>
          <p:cNvSpPr>
            <a:spLocks noGrp="1"/>
          </p:cNvSpPr>
          <p:nvPr>
            <p:ph type="title"/>
          </p:nvPr>
        </p:nvSpPr>
        <p:spPr/>
        <p:txBody>
          <a:bodyPr/>
          <a:lstStyle/>
          <a:p>
            <a:r>
              <a:rPr lang="en-US" dirty="0"/>
              <a:t>End Times (4:13-5:10)</a:t>
            </a:r>
          </a:p>
        </p:txBody>
      </p:sp>
      <p:sp>
        <p:nvSpPr>
          <p:cNvPr id="3" name="Content Placeholder 2">
            <a:extLst>
              <a:ext uri="{FF2B5EF4-FFF2-40B4-BE49-F238E27FC236}">
                <a16:creationId xmlns:a16="http://schemas.microsoft.com/office/drawing/2014/main" id="{58D7D7FC-22D5-1847-B3E0-333A0E18398F}"/>
              </a:ext>
            </a:extLst>
          </p:cNvPr>
          <p:cNvSpPr>
            <a:spLocks noGrp="1"/>
          </p:cNvSpPr>
          <p:nvPr>
            <p:ph idx="1"/>
          </p:nvPr>
        </p:nvSpPr>
        <p:spPr/>
        <p:txBody>
          <a:bodyPr/>
          <a:lstStyle/>
          <a:p>
            <a:r>
              <a:rPr lang="en-US" dirty="0"/>
              <a:t>“but since we belong to the day, let us be sober, putting on the breastplate of faith and love and for a helmet: the hope of salvation.” (v8)</a:t>
            </a:r>
          </a:p>
          <a:p>
            <a:pPr lvl="1"/>
            <a:r>
              <a:rPr lang="en-US" dirty="0"/>
              <a:t>What is the metaphor and what is the literal reality the metaphor describes?</a:t>
            </a:r>
          </a:p>
          <a:p>
            <a:r>
              <a:rPr lang="en-US" dirty="0"/>
              <a:t>“For god has not destined us for wrath, but to obtain salvation through our Lord Jesus Christ.” (v9)</a:t>
            </a:r>
          </a:p>
          <a:p>
            <a:r>
              <a:rPr lang="en-US" dirty="0"/>
              <a:t>“who died… that whether we are awake or asleep we might live with him.” (v10)</a:t>
            </a:r>
          </a:p>
          <a:p>
            <a:pPr lvl="1"/>
            <a:r>
              <a:rPr lang="en-US" dirty="0"/>
              <a:t>What does “asleep” mean here?</a:t>
            </a:r>
          </a:p>
          <a:p>
            <a:pPr lvl="1"/>
            <a:endParaRPr lang="en-US" dirty="0"/>
          </a:p>
          <a:p>
            <a:pPr lvl="1"/>
            <a:endParaRPr lang="en-US" dirty="0"/>
          </a:p>
        </p:txBody>
      </p:sp>
    </p:spTree>
    <p:extLst>
      <p:ext uri="{BB962C8B-B14F-4D97-AF65-F5344CB8AC3E}">
        <p14:creationId xmlns:p14="http://schemas.microsoft.com/office/powerpoint/2010/main" val="4266761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7645B-B9A1-5840-BA6E-9FA2629EC49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261BF32-DF46-9944-BCC1-3B833D5667EB}"/>
              </a:ext>
            </a:extLst>
          </p:cNvPr>
          <p:cNvPicPr>
            <a:picLocks noGrp="1" noChangeAspect="1"/>
          </p:cNvPicPr>
          <p:nvPr>
            <p:ph idx="1"/>
          </p:nvPr>
        </p:nvPicPr>
        <p:blipFill>
          <a:blip r:embed="rId2"/>
          <a:stretch>
            <a:fillRect/>
          </a:stretch>
        </p:blipFill>
        <p:spPr>
          <a:xfrm>
            <a:off x="-16638" y="1690688"/>
            <a:ext cx="12225276" cy="3058329"/>
          </a:xfrm>
        </p:spPr>
      </p:pic>
    </p:spTree>
    <p:extLst>
      <p:ext uri="{BB962C8B-B14F-4D97-AF65-F5344CB8AC3E}">
        <p14:creationId xmlns:p14="http://schemas.microsoft.com/office/powerpoint/2010/main" val="3118789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68F8D-5A73-6948-BD7F-DB614AA60919}"/>
              </a:ext>
            </a:extLst>
          </p:cNvPr>
          <p:cNvSpPr>
            <a:spLocks noGrp="1"/>
          </p:cNvSpPr>
          <p:nvPr>
            <p:ph type="title"/>
          </p:nvPr>
        </p:nvSpPr>
        <p:spPr/>
        <p:txBody>
          <a:bodyPr/>
          <a:lstStyle/>
          <a:p>
            <a:r>
              <a:rPr lang="en-US" dirty="0"/>
              <a:t>Final Words (5:11-28)</a:t>
            </a:r>
          </a:p>
        </p:txBody>
      </p:sp>
      <p:sp>
        <p:nvSpPr>
          <p:cNvPr id="3" name="Content Placeholder 2">
            <a:extLst>
              <a:ext uri="{FF2B5EF4-FFF2-40B4-BE49-F238E27FC236}">
                <a16:creationId xmlns:a16="http://schemas.microsoft.com/office/drawing/2014/main" id="{11331E3D-7246-B644-83DD-901FB4B0E3C2}"/>
              </a:ext>
            </a:extLst>
          </p:cNvPr>
          <p:cNvSpPr>
            <a:spLocks noGrp="1"/>
          </p:cNvSpPr>
          <p:nvPr>
            <p:ph idx="1"/>
          </p:nvPr>
        </p:nvSpPr>
        <p:spPr>
          <a:xfrm>
            <a:off x="838200" y="1825625"/>
            <a:ext cx="10515600" cy="2247611"/>
          </a:xfrm>
        </p:spPr>
        <p:txBody>
          <a:bodyPr>
            <a:normAutofit/>
          </a:bodyPr>
          <a:lstStyle/>
          <a:p>
            <a:r>
              <a:rPr lang="en-US" dirty="0"/>
              <a:t>“Respect those who labor among you and over you in the Lord… esteem them highly because of their work.” (v12-13)</a:t>
            </a:r>
          </a:p>
          <a:p>
            <a:pPr lvl="1"/>
            <a:r>
              <a:rPr lang="en-US" dirty="0"/>
              <a:t>Who is Paul talking about?</a:t>
            </a:r>
          </a:p>
          <a:p>
            <a:r>
              <a:rPr lang="en-US" dirty="0"/>
              <a:t>Final urges:</a:t>
            </a:r>
          </a:p>
        </p:txBody>
      </p:sp>
      <p:sp>
        <p:nvSpPr>
          <p:cNvPr id="4" name="Content Placeholder 2">
            <a:extLst>
              <a:ext uri="{FF2B5EF4-FFF2-40B4-BE49-F238E27FC236}">
                <a16:creationId xmlns:a16="http://schemas.microsoft.com/office/drawing/2014/main" id="{37248757-B252-8C47-BC96-E2F078A62B96}"/>
              </a:ext>
            </a:extLst>
          </p:cNvPr>
          <p:cNvSpPr txBox="1">
            <a:spLocks/>
          </p:cNvSpPr>
          <p:nvPr/>
        </p:nvSpPr>
        <p:spPr>
          <a:xfrm>
            <a:off x="838200" y="4073236"/>
            <a:ext cx="10515600" cy="2514602"/>
          </a:xfrm>
          <a:prstGeom prst="rect">
            <a:avLst/>
          </a:prstGeom>
        </p:spPr>
        <p:txBody>
          <a:bodyPr vert="horz" lIns="91440" tIns="45720" rIns="91440" bIns="45720" numCol="3"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12700" dist="50800" dir="2700000" algn="tl" rotWithShape="0">
                    <a:prstClr val="black"/>
                  </a:outerShdw>
                </a:effectLst>
                <a:latin typeface="American Typewriter" panose="02090604020004020304"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12700" dist="50800" dir="2700000" algn="tl" rotWithShape="0">
                    <a:prstClr val="black"/>
                  </a:outerShdw>
                </a:effectLst>
                <a:latin typeface="American Typewriter" panose="02090604020004020304"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12700" dist="50800" dir="2700000" algn="tl" rotWithShape="0">
                    <a:prstClr val="black"/>
                  </a:outerShdw>
                </a:effectLst>
                <a:latin typeface="American Typewriter" panose="02090604020004020304"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12700" dist="50800" dir="2700000" algn="tl" rotWithShape="0">
                    <a:prstClr val="black"/>
                  </a:outerShdw>
                </a:effectLst>
                <a:latin typeface="American Typewriter" panose="02090604020004020304"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12700" dist="50800" dir="2700000" algn="tl" rotWithShape="0">
                    <a:prstClr val="black"/>
                  </a:outerShdw>
                </a:effectLst>
                <a:latin typeface="American Typewriter" panose="02090604020004020304"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Admonish the idle</a:t>
            </a:r>
          </a:p>
          <a:p>
            <a:pPr lvl="1"/>
            <a:r>
              <a:rPr lang="en-US" dirty="0"/>
              <a:t>Encourage the fainthearted</a:t>
            </a:r>
          </a:p>
          <a:p>
            <a:pPr lvl="1"/>
            <a:r>
              <a:rPr lang="en-US" dirty="0"/>
              <a:t>Help the weak</a:t>
            </a:r>
          </a:p>
          <a:p>
            <a:pPr lvl="1"/>
            <a:r>
              <a:rPr lang="en-US" dirty="0"/>
              <a:t>Be patient</a:t>
            </a:r>
          </a:p>
          <a:p>
            <a:pPr lvl="1"/>
            <a:r>
              <a:rPr lang="en-US" dirty="0"/>
              <a:t>Seek to do good</a:t>
            </a:r>
          </a:p>
          <a:p>
            <a:pPr lvl="1"/>
            <a:r>
              <a:rPr lang="en-US" dirty="0"/>
              <a:t>Rejoice</a:t>
            </a:r>
          </a:p>
          <a:p>
            <a:pPr lvl="1"/>
            <a:r>
              <a:rPr lang="en-US" dirty="0"/>
              <a:t>Pray</a:t>
            </a:r>
          </a:p>
          <a:p>
            <a:pPr lvl="1"/>
            <a:r>
              <a:rPr lang="en-US" dirty="0"/>
              <a:t>Give thanks</a:t>
            </a:r>
          </a:p>
          <a:p>
            <a:pPr lvl="1"/>
            <a:r>
              <a:rPr lang="en-US" dirty="0"/>
              <a:t>Do not quench the spirit</a:t>
            </a:r>
          </a:p>
          <a:p>
            <a:pPr lvl="1"/>
            <a:r>
              <a:rPr lang="en-US" dirty="0"/>
              <a:t>Do not despise prophecies (test them and hold fast to what is good)</a:t>
            </a:r>
          </a:p>
          <a:p>
            <a:pPr lvl="1"/>
            <a:r>
              <a:rPr lang="en-US" dirty="0"/>
              <a:t>Abstain from evil</a:t>
            </a:r>
          </a:p>
          <a:p>
            <a:endParaRPr lang="en-US" dirty="0"/>
          </a:p>
        </p:txBody>
      </p:sp>
    </p:spTree>
    <p:extLst>
      <p:ext uri="{BB962C8B-B14F-4D97-AF65-F5344CB8AC3E}">
        <p14:creationId xmlns:p14="http://schemas.microsoft.com/office/powerpoint/2010/main" val="1322948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68F8D-5A73-6948-BD7F-DB614AA60919}"/>
              </a:ext>
            </a:extLst>
          </p:cNvPr>
          <p:cNvSpPr>
            <a:spLocks noGrp="1"/>
          </p:cNvSpPr>
          <p:nvPr>
            <p:ph type="title"/>
          </p:nvPr>
        </p:nvSpPr>
        <p:spPr/>
        <p:txBody>
          <a:bodyPr/>
          <a:lstStyle/>
          <a:p>
            <a:r>
              <a:rPr lang="en-US" dirty="0"/>
              <a:t>Final Words (5:11-28)</a:t>
            </a:r>
          </a:p>
        </p:txBody>
      </p:sp>
      <p:sp>
        <p:nvSpPr>
          <p:cNvPr id="3" name="Content Placeholder 2">
            <a:extLst>
              <a:ext uri="{FF2B5EF4-FFF2-40B4-BE49-F238E27FC236}">
                <a16:creationId xmlns:a16="http://schemas.microsoft.com/office/drawing/2014/main" id="{11331E3D-7246-B644-83DD-901FB4B0E3C2}"/>
              </a:ext>
            </a:extLst>
          </p:cNvPr>
          <p:cNvSpPr>
            <a:spLocks noGrp="1"/>
          </p:cNvSpPr>
          <p:nvPr>
            <p:ph idx="1"/>
          </p:nvPr>
        </p:nvSpPr>
        <p:spPr>
          <a:xfrm>
            <a:off x="838200" y="1825625"/>
            <a:ext cx="10515600" cy="4429702"/>
          </a:xfrm>
        </p:spPr>
        <p:txBody>
          <a:bodyPr>
            <a:normAutofit/>
          </a:bodyPr>
          <a:lstStyle/>
          <a:p>
            <a:r>
              <a:rPr lang="en-US" dirty="0"/>
              <a:t>“Now may the God of peace himself sanctify you completely…” (v23)</a:t>
            </a:r>
          </a:p>
          <a:p>
            <a:pPr lvl="1"/>
            <a:r>
              <a:rPr lang="en-US" dirty="0"/>
              <a:t>Synergism or monergism?</a:t>
            </a:r>
          </a:p>
          <a:p>
            <a:r>
              <a:rPr lang="en-US" dirty="0"/>
              <a:t>“…may your whole spirit and soul and body be kept blameless at the coming of our Lord Jesus Christ.” (v23)</a:t>
            </a:r>
          </a:p>
          <a:p>
            <a:pPr lvl="1"/>
            <a:r>
              <a:rPr lang="en-US" dirty="0"/>
              <a:t>Is this a necessary request/prayer? (cf. v24)</a:t>
            </a:r>
          </a:p>
          <a:p>
            <a:r>
              <a:rPr lang="en-US" dirty="0"/>
              <a:t>Are the instructions in the last 4 verses for us, in the 21</a:t>
            </a:r>
            <a:r>
              <a:rPr lang="en-US" baseline="30000" dirty="0"/>
              <a:t>st</a:t>
            </a:r>
            <a:r>
              <a:rPr lang="en-US" dirty="0"/>
              <a:t> century, to follow/apply?</a:t>
            </a:r>
          </a:p>
          <a:p>
            <a:endParaRPr lang="en-US" dirty="0"/>
          </a:p>
        </p:txBody>
      </p:sp>
    </p:spTree>
    <p:extLst>
      <p:ext uri="{BB962C8B-B14F-4D97-AF65-F5344CB8AC3E}">
        <p14:creationId xmlns:p14="http://schemas.microsoft.com/office/powerpoint/2010/main" val="1621814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EC17E-7896-7F4D-B7E8-C0B104C916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E6DA874-2021-0241-92A0-32F04531E74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30155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3A909-4472-B34C-A25D-4CFF6E411567}"/>
              </a:ext>
            </a:extLst>
          </p:cNvPr>
          <p:cNvSpPr>
            <a:spLocks noGrp="1"/>
          </p:cNvSpPr>
          <p:nvPr>
            <p:ph type="title"/>
          </p:nvPr>
        </p:nvSpPr>
        <p:spPr/>
        <p:txBody>
          <a:bodyPr/>
          <a:lstStyle/>
          <a:p>
            <a:r>
              <a:rPr lang="en-US" dirty="0"/>
              <a:t>Context</a:t>
            </a:r>
          </a:p>
        </p:txBody>
      </p:sp>
      <p:sp>
        <p:nvSpPr>
          <p:cNvPr id="3" name="Content Placeholder 2">
            <a:extLst>
              <a:ext uri="{FF2B5EF4-FFF2-40B4-BE49-F238E27FC236}">
                <a16:creationId xmlns:a16="http://schemas.microsoft.com/office/drawing/2014/main" id="{C2B2600E-1A1E-9F42-947A-8FD471CBC18C}"/>
              </a:ext>
            </a:extLst>
          </p:cNvPr>
          <p:cNvSpPr>
            <a:spLocks noGrp="1"/>
          </p:cNvSpPr>
          <p:nvPr>
            <p:ph idx="1"/>
          </p:nvPr>
        </p:nvSpPr>
        <p:spPr/>
        <p:txBody>
          <a:bodyPr/>
          <a:lstStyle/>
          <a:p>
            <a:r>
              <a:rPr lang="en-US" dirty="0"/>
              <a:t>Acts 17-18</a:t>
            </a:r>
          </a:p>
          <a:p>
            <a:r>
              <a:rPr lang="en-US" dirty="0"/>
              <a:t>Describe the people in Thessalonica. Jews or Gentiles? Friendly or hostile? What happened while he was there?</a:t>
            </a:r>
          </a:p>
          <a:p>
            <a:r>
              <a:rPr lang="en-US" dirty="0"/>
              <a:t>How long was he there?</a:t>
            </a:r>
          </a:p>
          <a:p>
            <a:r>
              <a:rPr lang="en-US" dirty="0"/>
              <a:t>Where did Paul come from, to Thessalonica, and where did he go after?</a:t>
            </a:r>
          </a:p>
          <a:p>
            <a:r>
              <a:rPr lang="en-US" dirty="0"/>
              <a:t>What has happened so far in Acts? </a:t>
            </a:r>
          </a:p>
        </p:txBody>
      </p:sp>
    </p:spTree>
    <p:extLst>
      <p:ext uri="{BB962C8B-B14F-4D97-AF65-F5344CB8AC3E}">
        <p14:creationId xmlns:p14="http://schemas.microsoft.com/office/powerpoint/2010/main" val="2641686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AA1EA-36E0-CB46-B923-7D2645D1936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B9CC8C0-B9B9-D04E-BBC2-2C672D2BCE65}"/>
              </a:ext>
            </a:extLst>
          </p:cNvPr>
          <p:cNvPicPr>
            <a:picLocks noGrp="1" noChangeAspect="1"/>
          </p:cNvPicPr>
          <p:nvPr>
            <p:ph idx="1"/>
          </p:nvPr>
        </p:nvPicPr>
        <p:blipFill>
          <a:blip r:embed="rId2"/>
          <a:stretch>
            <a:fillRect/>
          </a:stretch>
        </p:blipFill>
        <p:spPr>
          <a:xfrm>
            <a:off x="993321" y="0"/>
            <a:ext cx="10205357" cy="6858000"/>
          </a:xfrm>
        </p:spPr>
      </p:pic>
    </p:spTree>
    <p:extLst>
      <p:ext uri="{BB962C8B-B14F-4D97-AF65-F5344CB8AC3E}">
        <p14:creationId xmlns:p14="http://schemas.microsoft.com/office/powerpoint/2010/main" val="1290498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38C6-C790-E84F-BFBD-74DEF4951DE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00E85CF-347E-2A44-8AF9-B80B9CC4D384}"/>
              </a:ext>
            </a:extLst>
          </p:cNvPr>
          <p:cNvPicPr>
            <a:picLocks noGrp="1" noChangeAspect="1"/>
          </p:cNvPicPr>
          <p:nvPr>
            <p:ph idx="1"/>
          </p:nvPr>
        </p:nvPicPr>
        <p:blipFill>
          <a:blip r:embed="rId2"/>
          <a:stretch>
            <a:fillRect/>
          </a:stretch>
        </p:blipFill>
        <p:spPr>
          <a:xfrm>
            <a:off x="1313895" y="0"/>
            <a:ext cx="9564209" cy="7005963"/>
          </a:xfrm>
        </p:spPr>
      </p:pic>
    </p:spTree>
    <p:extLst>
      <p:ext uri="{BB962C8B-B14F-4D97-AF65-F5344CB8AC3E}">
        <p14:creationId xmlns:p14="http://schemas.microsoft.com/office/powerpoint/2010/main" val="1435276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38C6-C790-E84F-BFBD-74DEF4951DE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00E85CF-347E-2A44-8AF9-B80B9CC4D384}"/>
              </a:ext>
            </a:extLst>
          </p:cNvPr>
          <p:cNvPicPr>
            <a:picLocks noGrp="1" noChangeAspect="1"/>
          </p:cNvPicPr>
          <p:nvPr>
            <p:ph idx="1"/>
          </p:nvPr>
        </p:nvPicPr>
        <p:blipFill rotWithShape="1">
          <a:blip r:embed="rId2"/>
          <a:srcRect r="43237" b="43365"/>
          <a:stretch/>
        </p:blipFill>
        <p:spPr>
          <a:xfrm>
            <a:off x="0" y="-276476"/>
            <a:ext cx="12192000" cy="8910809"/>
          </a:xfrm>
        </p:spPr>
      </p:pic>
    </p:spTree>
    <p:extLst>
      <p:ext uri="{BB962C8B-B14F-4D97-AF65-F5344CB8AC3E}">
        <p14:creationId xmlns:p14="http://schemas.microsoft.com/office/powerpoint/2010/main" val="593516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5ECA8-0DEA-8C48-B3EA-AF900321FE37}"/>
              </a:ext>
            </a:extLst>
          </p:cNvPr>
          <p:cNvSpPr>
            <a:spLocks noGrp="1"/>
          </p:cNvSpPr>
          <p:nvPr>
            <p:ph type="title"/>
          </p:nvPr>
        </p:nvSpPr>
        <p:spPr/>
        <p:txBody>
          <a:bodyPr/>
          <a:lstStyle/>
          <a:p>
            <a:r>
              <a:rPr lang="en-US" dirty="0"/>
              <a:t>Background Info</a:t>
            </a:r>
          </a:p>
        </p:txBody>
      </p:sp>
      <p:sp>
        <p:nvSpPr>
          <p:cNvPr id="3" name="Content Placeholder 2">
            <a:extLst>
              <a:ext uri="{FF2B5EF4-FFF2-40B4-BE49-F238E27FC236}">
                <a16:creationId xmlns:a16="http://schemas.microsoft.com/office/drawing/2014/main" id="{2041F5F0-8683-DF42-B069-AD79CCE463E4}"/>
              </a:ext>
            </a:extLst>
          </p:cNvPr>
          <p:cNvSpPr>
            <a:spLocks noGrp="1"/>
          </p:cNvSpPr>
          <p:nvPr>
            <p:ph idx="1"/>
          </p:nvPr>
        </p:nvSpPr>
        <p:spPr/>
        <p:txBody>
          <a:bodyPr/>
          <a:lstStyle/>
          <a:p>
            <a:r>
              <a:rPr lang="en-US" dirty="0"/>
              <a:t>Date: </a:t>
            </a:r>
            <a:r>
              <a:rPr lang="en-US" dirty="0" err="1"/>
              <a:t>Approx</a:t>
            </a:r>
            <a:r>
              <a:rPr lang="en-US" dirty="0"/>
              <a:t> 50AD</a:t>
            </a:r>
          </a:p>
          <a:p>
            <a:r>
              <a:rPr lang="en-US" dirty="0"/>
              <a:t>Audience: Jews and Gentiles in Thessalonica who believe the gospel</a:t>
            </a:r>
          </a:p>
          <a:p>
            <a:r>
              <a:rPr lang="en-US" dirty="0"/>
              <a:t>Reason for writing: a check-up on the faith of, and encouragement to, the believers in Thessalonica (3:15)</a:t>
            </a:r>
          </a:p>
          <a:p>
            <a:r>
              <a:rPr lang="en-US" dirty="0"/>
              <a:t>Place of writing: Corinth, staying with the Priscilla and Aquilla for a year and a half</a:t>
            </a:r>
          </a:p>
          <a:p>
            <a:pPr marL="0" indent="0">
              <a:buNone/>
            </a:pPr>
            <a:endParaRPr lang="en-US" dirty="0"/>
          </a:p>
        </p:txBody>
      </p:sp>
    </p:spTree>
    <p:extLst>
      <p:ext uri="{BB962C8B-B14F-4D97-AF65-F5344CB8AC3E}">
        <p14:creationId xmlns:p14="http://schemas.microsoft.com/office/powerpoint/2010/main" val="136728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E427F-0036-0848-BE24-C9C0508C4C1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52C17000-32DD-8943-9D36-704DE184AA49}"/>
              </a:ext>
            </a:extLst>
          </p:cNvPr>
          <p:cNvSpPr>
            <a:spLocks noGrp="1"/>
          </p:cNvSpPr>
          <p:nvPr>
            <p:ph idx="1"/>
          </p:nvPr>
        </p:nvSpPr>
        <p:spPr/>
        <p:txBody>
          <a:bodyPr/>
          <a:lstStyle/>
          <a:p>
            <a:r>
              <a:rPr lang="en-US" dirty="0"/>
              <a:t>Outline of Letter: (1) Remembering, (2) Gospel, (3) Example of Sanctification, (4) End Times  (1:1-10)</a:t>
            </a:r>
          </a:p>
          <a:p>
            <a:r>
              <a:rPr lang="en-US" dirty="0"/>
              <a:t>Remembering (2:1-12)</a:t>
            </a:r>
          </a:p>
          <a:p>
            <a:r>
              <a:rPr lang="en-US" dirty="0"/>
              <a:t>Gospel (2:13-3:13)</a:t>
            </a:r>
          </a:p>
          <a:p>
            <a:r>
              <a:rPr lang="en-US" dirty="0"/>
              <a:t>Example of Sanctification</a:t>
            </a:r>
            <a:r>
              <a:rPr lang="en-US" dirty="0">
                <a:sym typeface="Wingdings" pitchFamily="2" charset="2"/>
              </a:rPr>
              <a:t> (4:1-12)</a:t>
            </a:r>
          </a:p>
          <a:p>
            <a:r>
              <a:rPr lang="en-US" dirty="0">
                <a:sym typeface="Wingdings" pitchFamily="2" charset="2"/>
              </a:rPr>
              <a:t>End Times (4:13-5:10)</a:t>
            </a:r>
          </a:p>
          <a:p>
            <a:r>
              <a:rPr lang="en-US" dirty="0">
                <a:sym typeface="Wingdings" pitchFamily="2" charset="2"/>
              </a:rPr>
              <a:t>Final Words (5:11-28)</a:t>
            </a:r>
            <a:endParaRPr lang="en-US" dirty="0"/>
          </a:p>
          <a:p>
            <a:endParaRPr lang="en-US" dirty="0"/>
          </a:p>
        </p:txBody>
      </p:sp>
    </p:spTree>
    <p:extLst>
      <p:ext uri="{BB962C8B-B14F-4D97-AF65-F5344CB8AC3E}">
        <p14:creationId xmlns:p14="http://schemas.microsoft.com/office/powerpoint/2010/main" val="1299240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2921B-1C73-2142-8000-4E6479373F7B}"/>
              </a:ext>
            </a:extLst>
          </p:cNvPr>
          <p:cNvSpPr>
            <a:spLocks noGrp="1"/>
          </p:cNvSpPr>
          <p:nvPr>
            <p:ph type="title"/>
          </p:nvPr>
        </p:nvSpPr>
        <p:spPr/>
        <p:txBody>
          <a:bodyPr/>
          <a:lstStyle/>
          <a:p>
            <a:r>
              <a:rPr lang="en-US" dirty="0"/>
              <a:t>Outline of Letter (1:1-10)</a:t>
            </a:r>
          </a:p>
        </p:txBody>
      </p:sp>
      <p:sp>
        <p:nvSpPr>
          <p:cNvPr id="3" name="Content Placeholder 2">
            <a:extLst>
              <a:ext uri="{FF2B5EF4-FFF2-40B4-BE49-F238E27FC236}">
                <a16:creationId xmlns:a16="http://schemas.microsoft.com/office/drawing/2014/main" id="{77C740C6-86C3-0A42-8102-3BFCCD3748CC}"/>
              </a:ext>
            </a:extLst>
          </p:cNvPr>
          <p:cNvSpPr>
            <a:spLocks noGrp="1"/>
          </p:cNvSpPr>
          <p:nvPr>
            <p:ph idx="1"/>
          </p:nvPr>
        </p:nvSpPr>
        <p:spPr>
          <a:xfrm>
            <a:off x="838200" y="1825625"/>
            <a:ext cx="10515600" cy="4351338"/>
          </a:xfrm>
        </p:spPr>
        <p:txBody>
          <a:bodyPr>
            <a:normAutofit lnSpcReduction="10000"/>
          </a:bodyPr>
          <a:lstStyle/>
          <a:p>
            <a:pPr marL="0" indent="0">
              <a:buNone/>
            </a:pPr>
            <a:r>
              <a:rPr lang="en-US" dirty="0"/>
              <a:t>Remembering:</a:t>
            </a:r>
          </a:p>
          <a:p>
            <a:r>
              <a:rPr lang="en-US" dirty="0"/>
              <a:t>“Remembering your work of faith, and labor of love, and steadfastness of hope of our lord Jesus Christ…” (v3) </a:t>
            </a:r>
          </a:p>
          <a:p>
            <a:pPr marL="0" indent="0">
              <a:buNone/>
            </a:pPr>
            <a:r>
              <a:rPr lang="en-US" dirty="0"/>
              <a:t>Gospel:</a:t>
            </a:r>
          </a:p>
          <a:p>
            <a:r>
              <a:rPr lang="en-US" dirty="0"/>
              <a:t>“We know, brothers loved by God, the choice of you…” (v4)</a:t>
            </a:r>
          </a:p>
          <a:p>
            <a:r>
              <a:rPr lang="en-US" dirty="0"/>
              <a:t>“For </a:t>
            </a:r>
            <a:r>
              <a:rPr lang="en-US" b="1" dirty="0"/>
              <a:t>our gospel </a:t>
            </a:r>
            <a:r>
              <a:rPr lang="en-US" dirty="0"/>
              <a:t>did not come to you in word only, but also in power and in the Holy Spirit and with full conviction, Just as you know what kind of men we proved to be among you for your sake.” (v5)</a:t>
            </a:r>
          </a:p>
          <a:p>
            <a:pPr lvl="1"/>
            <a:r>
              <a:rPr lang="en-US" dirty="0"/>
              <a:t>What kind of men did they prove to be? (</a:t>
            </a:r>
            <a:r>
              <a:rPr lang="en-US" dirty="0" err="1"/>
              <a:t>cf</a:t>
            </a:r>
            <a:r>
              <a:rPr lang="en-US" dirty="0"/>
              <a:t> 2:1-2)</a:t>
            </a:r>
          </a:p>
          <a:p>
            <a:endParaRPr lang="en-US" dirty="0"/>
          </a:p>
        </p:txBody>
      </p:sp>
    </p:spTree>
    <p:extLst>
      <p:ext uri="{BB962C8B-B14F-4D97-AF65-F5344CB8AC3E}">
        <p14:creationId xmlns:p14="http://schemas.microsoft.com/office/powerpoint/2010/main" val="10197608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550</TotalTime>
  <Words>1416</Words>
  <Application>Microsoft Macintosh PowerPoint</Application>
  <PresentationFormat>Widescreen</PresentationFormat>
  <Paragraphs>120</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American Typewriter</vt:lpstr>
      <vt:lpstr>Arial</vt:lpstr>
      <vt:lpstr>Calibri</vt:lpstr>
      <vt:lpstr>Wingdings</vt:lpstr>
      <vt:lpstr>Office Theme</vt:lpstr>
      <vt:lpstr>1 Thessalonians </vt:lpstr>
      <vt:lpstr>PowerPoint Presentation</vt:lpstr>
      <vt:lpstr>Context</vt:lpstr>
      <vt:lpstr>PowerPoint Presentation</vt:lpstr>
      <vt:lpstr>PowerPoint Presentation</vt:lpstr>
      <vt:lpstr>PowerPoint Presentation</vt:lpstr>
      <vt:lpstr>Background Info</vt:lpstr>
      <vt:lpstr>Outline</vt:lpstr>
      <vt:lpstr>Outline of Letter (1:1-10)</vt:lpstr>
      <vt:lpstr>Outline of Letter (1:1-10)</vt:lpstr>
      <vt:lpstr>Remembering (2:1-12)</vt:lpstr>
      <vt:lpstr>Gospel (2:13-3:13)</vt:lpstr>
      <vt:lpstr>Gospel (2:13-3:13)</vt:lpstr>
      <vt:lpstr>Example of Sanctification (4:1-12)</vt:lpstr>
      <vt:lpstr>Is this instruction for me to follow? </vt:lpstr>
      <vt:lpstr>End Times (4:13-5:10)</vt:lpstr>
      <vt:lpstr>End Times (4:13-5:10)</vt:lpstr>
      <vt:lpstr>End Times (4:13-5:10)</vt:lpstr>
      <vt:lpstr>End Times (4:13-5:10)</vt:lpstr>
      <vt:lpstr>Final Words (5:11-28)</vt:lpstr>
      <vt:lpstr>Final Words (5:11-28)</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Thessalonians </dc:title>
  <dc:creator>Microsoft Office User</dc:creator>
  <cp:lastModifiedBy>Microsoft Office User</cp:lastModifiedBy>
  <cp:revision>21</cp:revision>
  <dcterms:created xsi:type="dcterms:W3CDTF">2019-01-06T13:40:44Z</dcterms:created>
  <dcterms:modified xsi:type="dcterms:W3CDTF">2019-01-13T22:19:09Z</dcterms:modified>
</cp:coreProperties>
</file>