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7" r:id="rId10"/>
    <p:sldId id="275" r:id="rId11"/>
    <p:sldId id="274" r:id="rId12"/>
    <p:sldId id="276" r:id="rId13"/>
    <p:sldId id="278" r:id="rId14"/>
    <p:sldId id="279" r:id="rId15"/>
    <p:sldId id="280" r:id="rId16"/>
    <p:sldId id="281" r:id="rId17"/>
    <p:sldId id="282" r:id="rId18"/>
    <p:sldId id="277" r:id="rId19"/>
    <p:sldId id="283" r:id="rId20"/>
    <p:sldId id="284" r:id="rId21"/>
    <p:sldId id="285" r:id="rId22"/>
    <p:sldId id="266" r:id="rId23"/>
    <p:sldId id="286" r:id="rId24"/>
    <p:sldId id="28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531"/>
    <p:restoredTop sz="94681"/>
  </p:normalViewPr>
  <p:slideViewPr>
    <p:cSldViewPr snapToGrid="0" snapToObjects="1">
      <p:cViewPr varScale="1">
        <p:scale>
          <a:sx n="48" d="100"/>
          <a:sy n="48" d="100"/>
        </p:scale>
        <p:origin x="192" y="1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0ED7C-5DBD-684C-8689-3E347EAAFA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8E54F6D-76E0-394D-8DDF-52522D30D8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F3C4C5-0994-1647-BA0C-A8E4DFFBC3FE}"/>
              </a:ext>
            </a:extLst>
          </p:cNvPr>
          <p:cNvSpPr>
            <a:spLocks noGrp="1"/>
          </p:cNvSpPr>
          <p:nvPr>
            <p:ph type="dt" sz="half" idx="10"/>
          </p:nvPr>
        </p:nvSpPr>
        <p:spPr/>
        <p:txBody>
          <a:bodyPr/>
          <a:lstStyle/>
          <a:p>
            <a:fld id="{9CEE6F53-B47B-9648-924E-11C9A6604F19}" type="datetimeFigureOut">
              <a:rPr lang="en-US" smtClean="0"/>
              <a:t>1/27/19</a:t>
            </a:fld>
            <a:endParaRPr lang="en-US"/>
          </a:p>
        </p:txBody>
      </p:sp>
      <p:sp>
        <p:nvSpPr>
          <p:cNvPr id="5" name="Footer Placeholder 4">
            <a:extLst>
              <a:ext uri="{FF2B5EF4-FFF2-40B4-BE49-F238E27FC236}">
                <a16:creationId xmlns:a16="http://schemas.microsoft.com/office/drawing/2014/main" id="{FC72C0DE-4396-B44B-A8C0-801FDB7CE3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28E8DD-A480-D445-9BD8-826043A8B45F}"/>
              </a:ext>
            </a:extLst>
          </p:cNvPr>
          <p:cNvSpPr>
            <a:spLocks noGrp="1"/>
          </p:cNvSpPr>
          <p:nvPr>
            <p:ph type="sldNum" sz="quarter" idx="12"/>
          </p:nvPr>
        </p:nvSpPr>
        <p:spPr/>
        <p:txBody>
          <a:bodyPr/>
          <a:lstStyle/>
          <a:p>
            <a:fld id="{6F67DEC0-5158-364A-B483-D42E871AC907}" type="slidenum">
              <a:rPr lang="en-US" smtClean="0"/>
              <a:t>‹#›</a:t>
            </a:fld>
            <a:endParaRPr lang="en-US"/>
          </a:p>
        </p:txBody>
      </p:sp>
    </p:spTree>
    <p:extLst>
      <p:ext uri="{BB962C8B-B14F-4D97-AF65-F5344CB8AC3E}">
        <p14:creationId xmlns:p14="http://schemas.microsoft.com/office/powerpoint/2010/main" val="614203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B1100-CEE6-AC4A-A347-51C70A6C1B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76487D-3E31-6F46-AD4D-8914C1E0975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407E51-085C-E24F-8BFD-70BAB6D4A2F1}"/>
              </a:ext>
            </a:extLst>
          </p:cNvPr>
          <p:cNvSpPr>
            <a:spLocks noGrp="1"/>
          </p:cNvSpPr>
          <p:nvPr>
            <p:ph type="dt" sz="half" idx="10"/>
          </p:nvPr>
        </p:nvSpPr>
        <p:spPr/>
        <p:txBody>
          <a:bodyPr/>
          <a:lstStyle/>
          <a:p>
            <a:fld id="{9CEE6F53-B47B-9648-924E-11C9A6604F19}" type="datetimeFigureOut">
              <a:rPr lang="en-US" smtClean="0"/>
              <a:t>1/27/19</a:t>
            </a:fld>
            <a:endParaRPr lang="en-US"/>
          </a:p>
        </p:txBody>
      </p:sp>
      <p:sp>
        <p:nvSpPr>
          <p:cNvPr id="5" name="Footer Placeholder 4">
            <a:extLst>
              <a:ext uri="{FF2B5EF4-FFF2-40B4-BE49-F238E27FC236}">
                <a16:creationId xmlns:a16="http://schemas.microsoft.com/office/drawing/2014/main" id="{2A7021FA-5549-B544-A663-694E13330A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417079-641E-CE41-8D7A-FC91F7704C58}"/>
              </a:ext>
            </a:extLst>
          </p:cNvPr>
          <p:cNvSpPr>
            <a:spLocks noGrp="1"/>
          </p:cNvSpPr>
          <p:nvPr>
            <p:ph type="sldNum" sz="quarter" idx="12"/>
          </p:nvPr>
        </p:nvSpPr>
        <p:spPr/>
        <p:txBody>
          <a:bodyPr/>
          <a:lstStyle/>
          <a:p>
            <a:fld id="{6F67DEC0-5158-364A-B483-D42E871AC907}" type="slidenum">
              <a:rPr lang="en-US" smtClean="0"/>
              <a:t>‹#›</a:t>
            </a:fld>
            <a:endParaRPr lang="en-US"/>
          </a:p>
        </p:txBody>
      </p:sp>
    </p:spTree>
    <p:extLst>
      <p:ext uri="{BB962C8B-B14F-4D97-AF65-F5344CB8AC3E}">
        <p14:creationId xmlns:p14="http://schemas.microsoft.com/office/powerpoint/2010/main" val="1895823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A5FB06-9F73-2346-95B0-838DEF5CB1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FC9CBA-8421-1A46-8E67-DD2BC488EDC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7D3C51-754C-EE40-A319-E3AD9CB4B125}"/>
              </a:ext>
            </a:extLst>
          </p:cNvPr>
          <p:cNvSpPr>
            <a:spLocks noGrp="1"/>
          </p:cNvSpPr>
          <p:nvPr>
            <p:ph type="dt" sz="half" idx="10"/>
          </p:nvPr>
        </p:nvSpPr>
        <p:spPr/>
        <p:txBody>
          <a:bodyPr/>
          <a:lstStyle/>
          <a:p>
            <a:fld id="{9CEE6F53-B47B-9648-924E-11C9A6604F19}" type="datetimeFigureOut">
              <a:rPr lang="en-US" smtClean="0"/>
              <a:t>1/27/19</a:t>
            </a:fld>
            <a:endParaRPr lang="en-US"/>
          </a:p>
        </p:txBody>
      </p:sp>
      <p:sp>
        <p:nvSpPr>
          <p:cNvPr id="5" name="Footer Placeholder 4">
            <a:extLst>
              <a:ext uri="{FF2B5EF4-FFF2-40B4-BE49-F238E27FC236}">
                <a16:creationId xmlns:a16="http://schemas.microsoft.com/office/drawing/2014/main" id="{C8BB77D3-8535-0A4D-B6B6-A7CF7E199A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147B2E-1D63-E942-8056-F428155211D2}"/>
              </a:ext>
            </a:extLst>
          </p:cNvPr>
          <p:cNvSpPr>
            <a:spLocks noGrp="1"/>
          </p:cNvSpPr>
          <p:nvPr>
            <p:ph type="sldNum" sz="quarter" idx="12"/>
          </p:nvPr>
        </p:nvSpPr>
        <p:spPr/>
        <p:txBody>
          <a:bodyPr/>
          <a:lstStyle/>
          <a:p>
            <a:fld id="{6F67DEC0-5158-364A-B483-D42E871AC907}" type="slidenum">
              <a:rPr lang="en-US" smtClean="0"/>
              <a:t>‹#›</a:t>
            </a:fld>
            <a:endParaRPr lang="en-US"/>
          </a:p>
        </p:txBody>
      </p:sp>
    </p:spTree>
    <p:extLst>
      <p:ext uri="{BB962C8B-B14F-4D97-AF65-F5344CB8AC3E}">
        <p14:creationId xmlns:p14="http://schemas.microsoft.com/office/powerpoint/2010/main" val="2169443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6E9A1-B2BC-224D-8AD7-707B13CB02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DC4629-16D8-754D-A55F-EFD7A56BD22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D99136-55D8-1447-80BE-0E0CCAE36BA0}"/>
              </a:ext>
            </a:extLst>
          </p:cNvPr>
          <p:cNvSpPr>
            <a:spLocks noGrp="1"/>
          </p:cNvSpPr>
          <p:nvPr>
            <p:ph type="dt" sz="half" idx="10"/>
          </p:nvPr>
        </p:nvSpPr>
        <p:spPr/>
        <p:txBody>
          <a:bodyPr/>
          <a:lstStyle/>
          <a:p>
            <a:fld id="{9CEE6F53-B47B-9648-924E-11C9A6604F19}" type="datetimeFigureOut">
              <a:rPr lang="en-US" smtClean="0"/>
              <a:t>1/27/19</a:t>
            </a:fld>
            <a:endParaRPr lang="en-US"/>
          </a:p>
        </p:txBody>
      </p:sp>
      <p:sp>
        <p:nvSpPr>
          <p:cNvPr id="5" name="Footer Placeholder 4">
            <a:extLst>
              <a:ext uri="{FF2B5EF4-FFF2-40B4-BE49-F238E27FC236}">
                <a16:creationId xmlns:a16="http://schemas.microsoft.com/office/drawing/2014/main" id="{DDEA291E-858A-3444-99AA-118B4FFA1A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91332C-D177-F64C-96E2-3008D046B869}"/>
              </a:ext>
            </a:extLst>
          </p:cNvPr>
          <p:cNvSpPr>
            <a:spLocks noGrp="1"/>
          </p:cNvSpPr>
          <p:nvPr>
            <p:ph type="sldNum" sz="quarter" idx="12"/>
          </p:nvPr>
        </p:nvSpPr>
        <p:spPr/>
        <p:txBody>
          <a:bodyPr/>
          <a:lstStyle/>
          <a:p>
            <a:fld id="{6F67DEC0-5158-364A-B483-D42E871AC907}" type="slidenum">
              <a:rPr lang="en-US" smtClean="0"/>
              <a:t>‹#›</a:t>
            </a:fld>
            <a:endParaRPr lang="en-US"/>
          </a:p>
        </p:txBody>
      </p:sp>
    </p:spTree>
    <p:extLst>
      <p:ext uri="{BB962C8B-B14F-4D97-AF65-F5344CB8AC3E}">
        <p14:creationId xmlns:p14="http://schemas.microsoft.com/office/powerpoint/2010/main" val="1845572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B5301-1184-2D41-A5DF-3622951F65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0F0DB4-7BA2-8A4F-835C-E2A30F7110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EFD29CE-361A-F44B-968D-E38A112B7663}"/>
              </a:ext>
            </a:extLst>
          </p:cNvPr>
          <p:cNvSpPr>
            <a:spLocks noGrp="1"/>
          </p:cNvSpPr>
          <p:nvPr>
            <p:ph type="dt" sz="half" idx="10"/>
          </p:nvPr>
        </p:nvSpPr>
        <p:spPr/>
        <p:txBody>
          <a:bodyPr/>
          <a:lstStyle/>
          <a:p>
            <a:fld id="{9CEE6F53-B47B-9648-924E-11C9A6604F19}" type="datetimeFigureOut">
              <a:rPr lang="en-US" smtClean="0"/>
              <a:t>1/27/19</a:t>
            </a:fld>
            <a:endParaRPr lang="en-US"/>
          </a:p>
        </p:txBody>
      </p:sp>
      <p:sp>
        <p:nvSpPr>
          <p:cNvPr id="5" name="Footer Placeholder 4">
            <a:extLst>
              <a:ext uri="{FF2B5EF4-FFF2-40B4-BE49-F238E27FC236}">
                <a16:creationId xmlns:a16="http://schemas.microsoft.com/office/drawing/2014/main" id="{622F679A-B794-2E4E-A08D-40C78D6E37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86BE54-F6B5-6547-9FC5-8453ADFA09CA}"/>
              </a:ext>
            </a:extLst>
          </p:cNvPr>
          <p:cNvSpPr>
            <a:spLocks noGrp="1"/>
          </p:cNvSpPr>
          <p:nvPr>
            <p:ph type="sldNum" sz="quarter" idx="12"/>
          </p:nvPr>
        </p:nvSpPr>
        <p:spPr/>
        <p:txBody>
          <a:bodyPr/>
          <a:lstStyle/>
          <a:p>
            <a:fld id="{6F67DEC0-5158-364A-B483-D42E871AC907}" type="slidenum">
              <a:rPr lang="en-US" smtClean="0"/>
              <a:t>‹#›</a:t>
            </a:fld>
            <a:endParaRPr lang="en-US"/>
          </a:p>
        </p:txBody>
      </p:sp>
    </p:spTree>
    <p:extLst>
      <p:ext uri="{BB962C8B-B14F-4D97-AF65-F5344CB8AC3E}">
        <p14:creationId xmlns:p14="http://schemas.microsoft.com/office/powerpoint/2010/main" val="3060722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982C7-9CFE-C949-AB18-E6A88160DB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E20DCE-039D-6240-B222-1F2F149737A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B0E2F5-CAD9-6142-9A47-812606C5980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AC7FA6-6806-074E-B5E1-95872172754E}"/>
              </a:ext>
            </a:extLst>
          </p:cNvPr>
          <p:cNvSpPr>
            <a:spLocks noGrp="1"/>
          </p:cNvSpPr>
          <p:nvPr>
            <p:ph type="dt" sz="half" idx="10"/>
          </p:nvPr>
        </p:nvSpPr>
        <p:spPr/>
        <p:txBody>
          <a:bodyPr/>
          <a:lstStyle/>
          <a:p>
            <a:fld id="{9CEE6F53-B47B-9648-924E-11C9A6604F19}" type="datetimeFigureOut">
              <a:rPr lang="en-US" smtClean="0"/>
              <a:t>1/27/19</a:t>
            </a:fld>
            <a:endParaRPr lang="en-US"/>
          </a:p>
        </p:txBody>
      </p:sp>
      <p:sp>
        <p:nvSpPr>
          <p:cNvPr id="6" name="Footer Placeholder 5">
            <a:extLst>
              <a:ext uri="{FF2B5EF4-FFF2-40B4-BE49-F238E27FC236}">
                <a16:creationId xmlns:a16="http://schemas.microsoft.com/office/drawing/2014/main" id="{C46F80E7-B71B-1D48-A18F-2B55F72169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8A6529-5532-FF45-8AE5-51E1508B28D7}"/>
              </a:ext>
            </a:extLst>
          </p:cNvPr>
          <p:cNvSpPr>
            <a:spLocks noGrp="1"/>
          </p:cNvSpPr>
          <p:nvPr>
            <p:ph type="sldNum" sz="quarter" idx="12"/>
          </p:nvPr>
        </p:nvSpPr>
        <p:spPr/>
        <p:txBody>
          <a:bodyPr/>
          <a:lstStyle/>
          <a:p>
            <a:fld id="{6F67DEC0-5158-364A-B483-D42E871AC907}" type="slidenum">
              <a:rPr lang="en-US" smtClean="0"/>
              <a:t>‹#›</a:t>
            </a:fld>
            <a:endParaRPr lang="en-US"/>
          </a:p>
        </p:txBody>
      </p:sp>
    </p:spTree>
    <p:extLst>
      <p:ext uri="{BB962C8B-B14F-4D97-AF65-F5344CB8AC3E}">
        <p14:creationId xmlns:p14="http://schemas.microsoft.com/office/powerpoint/2010/main" val="3434760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2C266-D2B8-4B4C-99FF-9D88BE5C45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C414BE-3C82-3447-8ED1-9E627D036E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3CCF2F3-FF7D-604D-B70C-DB4F3209D12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989AFC-B1D8-0C4D-AA52-079C16B0BF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F4A30BD-AA7E-7E45-BBB5-953809E5A8C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619AF8-CAB5-3043-8AC2-7D3F5BAC63D2}"/>
              </a:ext>
            </a:extLst>
          </p:cNvPr>
          <p:cNvSpPr>
            <a:spLocks noGrp="1"/>
          </p:cNvSpPr>
          <p:nvPr>
            <p:ph type="dt" sz="half" idx="10"/>
          </p:nvPr>
        </p:nvSpPr>
        <p:spPr/>
        <p:txBody>
          <a:bodyPr/>
          <a:lstStyle/>
          <a:p>
            <a:fld id="{9CEE6F53-B47B-9648-924E-11C9A6604F19}" type="datetimeFigureOut">
              <a:rPr lang="en-US" smtClean="0"/>
              <a:t>1/27/19</a:t>
            </a:fld>
            <a:endParaRPr lang="en-US"/>
          </a:p>
        </p:txBody>
      </p:sp>
      <p:sp>
        <p:nvSpPr>
          <p:cNvPr id="8" name="Footer Placeholder 7">
            <a:extLst>
              <a:ext uri="{FF2B5EF4-FFF2-40B4-BE49-F238E27FC236}">
                <a16:creationId xmlns:a16="http://schemas.microsoft.com/office/drawing/2014/main" id="{84914817-6DCD-3F42-9EFB-769D92A821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C339C67-9C92-324F-805E-181DE7A01B08}"/>
              </a:ext>
            </a:extLst>
          </p:cNvPr>
          <p:cNvSpPr>
            <a:spLocks noGrp="1"/>
          </p:cNvSpPr>
          <p:nvPr>
            <p:ph type="sldNum" sz="quarter" idx="12"/>
          </p:nvPr>
        </p:nvSpPr>
        <p:spPr/>
        <p:txBody>
          <a:bodyPr/>
          <a:lstStyle/>
          <a:p>
            <a:fld id="{6F67DEC0-5158-364A-B483-D42E871AC907}" type="slidenum">
              <a:rPr lang="en-US" smtClean="0"/>
              <a:t>‹#›</a:t>
            </a:fld>
            <a:endParaRPr lang="en-US"/>
          </a:p>
        </p:txBody>
      </p:sp>
    </p:spTree>
    <p:extLst>
      <p:ext uri="{BB962C8B-B14F-4D97-AF65-F5344CB8AC3E}">
        <p14:creationId xmlns:p14="http://schemas.microsoft.com/office/powerpoint/2010/main" val="884972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3B789-FB96-CF4E-8F3B-B670327FCD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5A14C2-6886-9340-9E9B-36588A033608}"/>
              </a:ext>
            </a:extLst>
          </p:cNvPr>
          <p:cNvSpPr>
            <a:spLocks noGrp="1"/>
          </p:cNvSpPr>
          <p:nvPr>
            <p:ph type="dt" sz="half" idx="10"/>
          </p:nvPr>
        </p:nvSpPr>
        <p:spPr/>
        <p:txBody>
          <a:bodyPr/>
          <a:lstStyle/>
          <a:p>
            <a:fld id="{9CEE6F53-B47B-9648-924E-11C9A6604F19}" type="datetimeFigureOut">
              <a:rPr lang="en-US" smtClean="0"/>
              <a:t>1/27/19</a:t>
            </a:fld>
            <a:endParaRPr lang="en-US"/>
          </a:p>
        </p:txBody>
      </p:sp>
      <p:sp>
        <p:nvSpPr>
          <p:cNvPr id="4" name="Footer Placeholder 3">
            <a:extLst>
              <a:ext uri="{FF2B5EF4-FFF2-40B4-BE49-F238E27FC236}">
                <a16:creationId xmlns:a16="http://schemas.microsoft.com/office/drawing/2014/main" id="{D541D53F-36AF-6D47-952E-6920EFAB12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1A1BDA-BCD3-AF44-A76F-3CD9F9023D59}"/>
              </a:ext>
            </a:extLst>
          </p:cNvPr>
          <p:cNvSpPr>
            <a:spLocks noGrp="1"/>
          </p:cNvSpPr>
          <p:nvPr>
            <p:ph type="sldNum" sz="quarter" idx="12"/>
          </p:nvPr>
        </p:nvSpPr>
        <p:spPr/>
        <p:txBody>
          <a:bodyPr/>
          <a:lstStyle/>
          <a:p>
            <a:fld id="{6F67DEC0-5158-364A-B483-D42E871AC907}" type="slidenum">
              <a:rPr lang="en-US" smtClean="0"/>
              <a:t>‹#›</a:t>
            </a:fld>
            <a:endParaRPr lang="en-US"/>
          </a:p>
        </p:txBody>
      </p:sp>
    </p:spTree>
    <p:extLst>
      <p:ext uri="{BB962C8B-B14F-4D97-AF65-F5344CB8AC3E}">
        <p14:creationId xmlns:p14="http://schemas.microsoft.com/office/powerpoint/2010/main" val="2115506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6A4676-E02D-9D43-AC5D-A090B303F9F2}"/>
              </a:ext>
            </a:extLst>
          </p:cNvPr>
          <p:cNvSpPr>
            <a:spLocks noGrp="1"/>
          </p:cNvSpPr>
          <p:nvPr>
            <p:ph type="dt" sz="half" idx="10"/>
          </p:nvPr>
        </p:nvSpPr>
        <p:spPr/>
        <p:txBody>
          <a:bodyPr/>
          <a:lstStyle/>
          <a:p>
            <a:fld id="{9CEE6F53-B47B-9648-924E-11C9A6604F19}" type="datetimeFigureOut">
              <a:rPr lang="en-US" smtClean="0"/>
              <a:t>1/27/19</a:t>
            </a:fld>
            <a:endParaRPr lang="en-US"/>
          </a:p>
        </p:txBody>
      </p:sp>
      <p:sp>
        <p:nvSpPr>
          <p:cNvPr id="3" name="Footer Placeholder 2">
            <a:extLst>
              <a:ext uri="{FF2B5EF4-FFF2-40B4-BE49-F238E27FC236}">
                <a16:creationId xmlns:a16="http://schemas.microsoft.com/office/drawing/2014/main" id="{5D6DC31B-9633-E84D-BB7E-512069CA99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30FF8A-EADB-4047-BD5F-58BEDDBCEA14}"/>
              </a:ext>
            </a:extLst>
          </p:cNvPr>
          <p:cNvSpPr>
            <a:spLocks noGrp="1"/>
          </p:cNvSpPr>
          <p:nvPr>
            <p:ph type="sldNum" sz="quarter" idx="12"/>
          </p:nvPr>
        </p:nvSpPr>
        <p:spPr/>
        <p:txBody>
          <a:bodyPr/>
          <a:lstStyle/>
          <a:p>
            <a:fld id="{6F67DEC0-5158-364A-B483-D42E871AC907}" type="slidenum">
              <a:rPr lang="en-US" smtClean="0"/>
              <a:t>‹#›</a:t>
            </a:fld>
            <a:endParaRPr lang="en-US"/>
          </a:p>
        </p:txBody>
      </p:sp>
    </p:spTree>
    <p:extLst>
      <p:ext uri="{BB962C8B-B14F-4D97-AF65-F5344CB8AC3E}">
        <p14:creationId xmlns:p14="http://schemas.microsoft.com/office/powerpoint/2010/main" val="3312778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B1525-AF23-C64F-8621-F9AC662435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B2FF11-A6A2-9F4E-BD90-9D4B79B633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A1D015-1E89-9B4C-9030-075AB185DE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4D3791-9F9A-0F47-99D6-4B9EEB6E37F1}"/>
              </a:ext>
            </a:extLst>
          </p:cNvPr>
          <p:cNvSpPr>
            <a:spLocks noGrp="1"/>
          </p:cNvSpPr>
          <p:nvPr>
            <p:ph type="dt" sz="half" idx="10"/>
          </p:nvPr>
        </p:nvSpPr>
        <p:spPr/>
        <p:txBody>
          <a:bodyPr/>
          <a:lstStyle/>
          <a:p>
            <a:fld id="{9CEE6F53-B47B-9648-924E-11C9A6604F19}" type="datetimeFigureOut">
              <a:rPr lang="en-US" smtClean="0"/>
              <a:t>1/27/19</a:t>
            </a:fld>
            <a:endParaRPr lang="en-US"/>
          </a:p>
        </p:txBody>
      </p:sp>
      <p:sp>
        <p:nvSpPr>
          <p:cNvPr id="6" name="Footer Placeholder 5">
            <a:extLst>
              <a:ext uri="{FF2B5EF4-FFF2-40B4-BE49-F238E27FC236}">
                <a16:creationId xmlns:a16="http://schemas.microsoft.com/office/drawing/2014/main" id="{94D8761B-2393-6247-8612-D010B5B9F9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8CC7E5-2BE2-244B-92E3-F9986D3D20AF}"/>
              </a:ext>
            </a:extLst>
          </p:cNvPr>
          <p:cNvSpPr>
            <a:spLocks noGrp="1"/>
          </p:cNvSpPr>
          <p:nvPr>
            <p:ph type="sldNum" sz="quarter" idx="12"/>
          </p:nvPr>
        </p:nvSpPr>
        <p:spPr/>
        <p:txBody>
          <a:bodyPr/>
          <a:lstStyle/>
          <a:p>
            <a:fld id="{6F67DEC0-5158-364A-B483-D42E871AC907}" type="slidenum">
              <a:rPr lang="en-US" smtClean="0"/>
              <a:t>‹#›</a:t>
            </a:fld>
            <a:endParaRPr lang="en-US"/>
          </a:p>
        </p:txBody>
      </p:sp>
    </p:spTree>
    <p:extLst>
      <p:ext uri="{BB962C8B-B14F-4D97-AF65-F5344CB8AC3E}">
        <p14:creationId xmlns:p14="http://schemas.microsoft.com/office/powerpoint/2010/main" val="3181433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D83D7-8783-CB42-B009-61CA7294CF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C8436E-4F90-6042-8E33-34B239DB0C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EE70A2-6AA4-9943-AEFD-1E66046F1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D78F82D-0E3E-7244-9103-AD3976229C84}"/>
              </a:ext>
            </a:extLst>
          </p:cNvPr>
          <p:cNvSpPr>
            <a:spLocks noGrp="1"/>
          </p:cNvSpPr>
          <p:nvPr>
            <p:ph type="dt" sz="half" idx="10"/>
          </p:nvPr>
        </p:nvSpPr>
        <p:spPr/>
        <p:txBody>
          <a:bodyPr/>
          <a:lstStyle/>
          <a:p>
            <a:fld id="{9CEE6F53-B47B-9648-924E-11C9A6604F19}" type="datetimeFigureOut">
              <a:rPr lang="en-US" smtClean="0"/>
              <a:t>1/27/19</a:t>
            </a:fld>
            <a:endParaRPr lang="en-US"/>
          </a:p>
        </p:txBody>
      </p:sp>
      <p:sp>
        <p:nvSpPr>
          <p:cNvPr id="6" name="Footer Placeholder 5">
            <a:extLst>
              <a:ext uri="{FF2B5EF4-FFF2-40B4-BE49-F238E27FC236}">
                <a16:creationId xmlns:a16="http://schemas.microsoft.com/office/drawing/2014/main" id="{6720D85C-8531-1844-BE10-DBE5B9CFF5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44312E-AB02-264F-82D9-B00B04D2C94E}"/>
              </a:ext>
            </a:extLst>
          </p:cNvPr>
          <p:cNvSpPr>
            <a:spLocks noGrp="1"/>
          </p:cNvSpPr>
          <p:nvPr>
            <p:ph type="sldNum" sz="quarter" idx="12"/>
          </p:nvPr>
        </p:nvSpPr>
        <p:spPr/>
        <p:txBody>
          <a:bodyPr/>
          <a:lstStyle/>
          <a:p>
            <a:fld id="{6F67DEC0-5158-364A-B483-D42E871AC907}" type="slidenum">
              <a:rPr lang="en-US" smtClean="0"/>
              <a:t>‹#›</a:t>
            </a:fld>
            <a:endParaRPr lang="en-US"/>
          </a:p>
        </p:txBody>
      </p:sp>
    </p:spTree>
    <p:extLst>
      <p:ext uri="{BB962C8B-B14F-4D97-AF65-F5344CB8AC3E}">
        <p14:creationId xmlns:p14="http://schemas.microsoft.com/office/powerpoint/2010/main" val="4154988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a14:imgEffect>
                      <a14:brightnessContrast bright="-33000"/>
                    </a14:imgEffect>
                  </a14:imgLayer>
                </a14:imgProps>
              </a:ext>
            </a:extLst>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DDA622-E293-0541-BD86-49EABB4516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A157713-DB34-8A48-BCA5-31F3DC8AE5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A3CFC4F-96BF-2D40-A24E-B94E4BF0BE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EE6F53-B47B-9648-924E-11C9A6604F19}" type="datetimeFigureOut">
              <a:rPr lang="en-US" smtClean="0"/>
              <a:t>1/27/19</a:t>
            </a:fld>
            <a:endParaRPr lang="en-US"/>
          </a:p>
        </p:txBody>
      </p:sp>
      <p:sp>
        <p:nvSpPr>
          <p:cNvPr id="5" name="Footer Placeholder 4">
            <a:extLst>
              <a:ext uri="{FF2B5EF4-FFF2-40B4-BE49-F238E27FC236}">
                <a16:creationId xmlns:a16="http://schemas.microsoft.com/office/drawing/2014/main" id="{804310C3-B878-2A4F-94D9-32E3CB2CED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107A48-E6EA-014F-A504-F105A7CF6F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67DEC0-5158-364A-B483-D42E871AC907}" type="slidenum">
              <a:rPr lang="en-US" smtClean="0"/>
              <a:t>‹#›</a:t>
            </a:fld>
            <a:endParaRPr lang="en-US"/>
          </a:p>
        </p:txBody>
      </p:sp>
    </p:spTree>
    <p:extLst>
      <p:ext uri="{BB962C8B-B14F-4D97-AF65-F5344CB8AC3E}">
        <p14:creationId xmlns:p14="http://schemas.microsoft.com/office/powerpoint/2010/main" val="2156843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bg1"/>
          </a:solidFill>
          <a:effectLst>
            <a:outerShdw blurRad="25400" dist="50800" dir="2700000" algn="tl" rotWithShape="0">
              <a:prstClr val="black"/>
            </a:outerShdw>
          </a:effectLst>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effectLst>
            <a:outerShdw blurRad="38100" dist="38100" dir="2700000" algn="tl" rotWithShape="0">
              <a:prstClr val="black"/>
            </a:outerShdw>
          </a:effectLst>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effectLst>
            <a:outerShdw blurRad="38100" dist="38100" dir="2700000" algn="tl" rotWithShape="0">
              <a:prstClr val="black"/>
            </a:outerShdw>
          </a:effectLst>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effectLst>
            <a:outerShdw blurRad="38100" dist="38100" dir="2700000" algn="tl" rotWithShape="0">
              <a:prstClr val="black"/>
            </a:outerShdw>
          </a:effectLst>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effectLst>
            <a:outerShdw blurRad="38100" dist="38100" dir="2700000" algn="tl" rotWithShape="0">
              <a:prstClr val="black"/>
            </a:outerShdw>
          </a:effectLst>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effectLst>
            <a:outerShdw blurRad="38100" dist="38100" dir="2700000" algn="tl" rotWithShape="0">
              <a:prstClr val="black"/>
            </a:outerShdw>
          </a:effectLst>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20D2E-1A34-5246-989C-868EF89ACDBB}"/>
              </a:ext>
            </a:extLst>
          </p:cNvPr>
          <p:cNvSpPr>
            <a:spLocks noGrp="1"/>
          </p:cNvSpPr>
          <p:nvPr>
            <p:ph type="ctrTitle"/>
          </p:nvPr>
        </p:nvSpPr>
        <p:spPr/>
        <p:txBody>
          <a:bodyPr/>
          <a:lstStyle/>
          <a:p>
            <a:r>
              <a:rPr lang="en-US" dirty="0"/>
              <a:t>2 Thessalonians</a:t>
            </a:r>
          </a:p>
        </p:txBody>
      </p:sp>
      <p:sp>
        <p:nvSpPr>
          <p:cNvPr id="3" name="Subtitle 2">
            <a:extLst>
              <a:ext uri="{FF2B5EF4-FFF2-40B4-BE49-F238E27FC236}">
                <a16:creationId xmlns:a16="http://schemas.microsoft.com/office/drawing/2014/main" id="{8144B903-3FE7-C345-8914-94058112AA57}"/>
              </a:ext>
            </a:extLst>
          </p:cNvPr>
          <p:cNvSpPr>
            <a:spLocks noGrp="1"/>
          </p:cNvSpPr>
          <p:nvPr>
            <p:ph type="subTitle" idx="1"/>
          </p:nvPr>
        </p:nvSpPr>
        <p:spPr/>
        <p:txBody>
          <a:bodyPr/>
          <a:lstStyle/>
          <a:p>
            <a:endParaRPr lang="en-US"/>
          </a:p>
        </p:txBody>
      </p:sp>
      <p:sp>
        <p:nvSpPr>
          <p:cNvPr id="4" name="Rectangle 3">
            <a:extLst>
              <a:ext uri="{FF2B5EF4-FFF2-40B4-BE49-F238E27FC236}">
                <a16:creationId xmlns:a16="http://schemas.microsoft.com/office/drawing/2014/main" id="{189AB926-0399-144F-8416-368C8535A6A9}"/>
              </a:ext>
            </a:extLst>
          </p:cNvPr>
          <p:cNvSpPr/>
          <p:nvPr/>
        </p:nvSpPr>
        <p:spPr>
          <a:xfrm>
            <a:off x="9509761" y="6112932"/>
            <a:ext cx="1937172" cy="74506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en-US" sz="1400" dirty="0">
                <a:solidFill>
                  <a:schemeClr val="bg1"/>
                </a:solidFill>
              </a:rPr>
              <a:t>By Stephen </a:t>
            </a:r>
            <a:r>
              <a:rPr lang="en-US" sz="1400" dirty="0" err="1">
                <a:solidFill>
                  <a:schemeClr val="bg1"/>
                </a:solidFill>
              </a:rPr>
              <a:t>Curto</a:t>
            </a:r>
            <a:endParaRPr lang="en-US" sz="1400" dirty="0">
              <a:solidFill>
                <a:schemeClr val="bg1"/>
              </a:solidFill>
            </a:endParaRPr>
          </a:p>
          <a:p>
            <a:pPr algn="r"/>
            <a:r>
              <a:rPr lang="en-US" sz="1400" dirty="0">
                <a:solidFill>
                  <a:schemeClr val="bg1"/>
                </a:solidFill>
              </a:rPr>
              <a:t>For </a:t>
            </a:r>
            <a:r>
              <a:rPr lang="en-US" sz="1400" dirty="0" err="1">
                <a:solidFill>
                  <a:schemeClr val="bg1"/>
                </a:solidFill>
              </a:rPr>
              <a:t>Homegroup</a:t>
            </a:r>
            <a:endParaRPr lang="en-US" sz="1400" dirty="0">
              <a:solidFill>
                <a:schemeClr val="bg1"/>
              </a:solidFill>
            </a:endParaRPr>
          </a:p>
          <a:p>
            <a:pPr algn="r"/>
            <a:r>
              <a:rPr lang="en-US" sz="1400" dirty="0">
                <a:solidFill>
                  <a:schemeClr val="bg1"/>
                </a:solidFill>
              </a:rPr>
              <a:t>January 27, 2019</a:t>
            </a:r>
          </a:p>
        </p:txBody>
      </p:sp>
      <p:pic>
        <p:nvPicPr>
          <p:cNvPr id="5" name="Picture 4" descr="logo2.jpg">
            <a:extLst>
              <a:ext uri="{FF2B5EF4-FFF2-40B4-BE49-F238E27FC236}">
                <a16:creationId xmlns:a16="http://schemas.microsoft.com/office/drawing/2014/main" id="{FD765858-8A92-3044-86F1-80015767B4D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46933" y="6112933"/>
            <a:ext cx="745067" cy="745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9416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1D92B-008B-B644-BA43-F32DDB7A69C3}"/>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408CCB91-6140-8045-B345-58C13D28DA47}"/>
              </a:ext>
            </a:extLst>
          </p:cNvPr>
          <p:cNvPicPr>
            <a:picLocks noGrp="1" noChangeAspect="1"/>
          </p:cNvPicPr>
          <p:nvPr>
            <p:ph idx="1"/>
          </p:nvPr>
        </p:nvPicPr>
        <p:blipFill>
          <a:blip r:embed="rId2"/>
          <a:stretch>
            <a:fillRect/>
          </a:stretch>
        </p:blipFill>
        <p:spPr>
          <a:xfrm>
            <a:off x="0" y="2085932"/>
            <a:ext cx="12192000" cy="2641302"/>
          </a:xfrm>
        </p:spPr>
      </p:pic>
    </p:spTree>
    <p:extLst>
      <p:ext uri="{BB962C8B-B14F-4D97-AF65-F5344CB8AC3E}">
        <p14:creationId xmlns:p14="http://schemas.microsoft.com/office/powerpoint/2010/main" val="849760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80"/>
          <p:cNvGrpSpPr/>
          <p:nvPr/>
        </p:nvGrpSpPr>
        <p:grpSpPr>
          <a:xfrm>
            <a:off x="0" y="0"/>
            <a:ext cx="12192000" cy="6858000"/>
            <a:chOff x="709854" y="367100"/>
            <a:chExt cx="11166231" cy="6049108"/>
          </a:xfrm>
        </p:grpSpPr>
        <p:sp>
          <p:nvSpPr>
            <p:cNvPr id="58" name="Rectangle 57"/>
            <p:cNvSpPr/>
            <p:nvPr/>
          </p:nvSpPr>
          <p:spPr>
            <a:xfrm>
              <a:off x="709854" y="367100"/>
              <a:ext cx="11166231" cy="604910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Box 3"/>
            <p:cNvSpPr txBox="1">
              <a:spLocks noChangeArrowheads="1"/>
            </p:cNvSpPr>
            <p:nvPr/>
          </p:nvSpPr>
          <p:spPr bwMode="auto">
            <a:xfrm>
              <a:off x="1133047" y="1214742"/>
              <a:ext cx="29621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eaLnBrk="1" hangingPunct="1">
                <a:spcBef>
                  <a:spcPct val="50000"/>
                </a:spcBef>
              </a:pPr>
              <a:r>
                <a:rPr lang="en-US" altLang="x-none" b="1" dirty="0"/>
                <a:t>PREMILLENNIALISM</a:t>
              </a:r>
            </a:p>
          </p:txBody>
        </p:sp>
        <p:sp>
          <p:nvSpPr>
            <p:cNvPr id="5" name="Text Box 4"/>
            <p:cNvSpPr txBox="1">
              <a:spLocks noChangeArrowheads="1"/>
            </p:cNvSpPr>
            <p:nvPr/>
          </p:nvSpPr>
          <p:spPr bwMode="auto">
            <a:xfrm>
              <a:off x="1133046" y="2901448"/>
              <a:ext cx="28666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eaLnBrk="1" hangingPunct="1">
                <a:spcBef>
                  <a:spcPct val="50000"/>
                </a:spcBef>
              </a:pPr>
              <a:r>
                <a:rPr lang="en-US" altLang="x-none" b="1" dirty="0"/>
                <a:t>POSTMILLENNIALISM</a:t>
              </a:r>
            </a:p>
          </p:txBody>
        </p:sp>
        <p:sp>
          <p:nvSpPr>
            <p:cNvPr id="6" name="Text Box 5"/>
            <p:cNvSpPr txBox="1">
              <a:spLocks noChangeArrowheads="1"/>
            </p:cNvSpPr>
            <p:nvPr/>
          </p:nvSpPr>
          <p:spPr bwMode="auto">
            <a:xfrm>
              <a:off x="1133046" y="4652180"/>
              <a:ext cx="30577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eaLnBrk="1" hangingPunct="1">
                <a:spcBef>
                  <a:spcPct val="50000"/>
                </a:spcBef>
              </a:pPr>
              <a:r>
                <a:rPr lang="en-US" altLang="x-none" b="1" dirty="0"/>
                <a:t>AMILLENNIALISM</a:t>
              </a:r>
            </a:p>
          </p:txBody>
        </p:sp>
        <p:sp>
          <p:nvSpPr>
            <p:cNvPr id="8" name="Line 7"/>
            <p:cNvSpPr>
              <a:spLocks noChangeShapeType="1"/>
            </p:cNvSpPr>
            <p:nvPr/>
          </p:nvSpPr>
          <p:spPr bwMode="auto">
            <a:xfrm>
              <a:off x="1419709" y="2152753"/>
              <a:ext cx="8820185" cy="35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 name="Line 8"/>
            <p:cNvSpPr>
              <a:spLocks noChangeShapeType="1"/>
            </p:cNvSpPr>
            <p:nvPr/>
          </p:nvSpPr>
          <p:spPr bwMode="auto">
            <a:xfrm>
              <a:off x="1706372" y="1647670"/>
              <a:ext cx="0" cy="50508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 name="Line 9"/>
            <p:cNvSpPr>
              <a:spLocks noChangeShapeType="1"/>
            </p:cNvSpPr>
            <p:nvPr/>
          </p:nvSpPr>
          <p:spPr bwMode="auto">
            <a:xfrm>
              <a:off x="1515264" y="1864134"/>
              <a:ext cx="382217"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 name="Line 10"/>
            <p:cNvSpPr>
              <a:spLocks noChangeShapeType="1"/>
            </p:cNvSpPr>
            <p:nvPr/>
          </p:nvSpPr>
          <p:spPr bwMode="auto">
            <a:xfrm>
              <a:off x="1419708" y="3767305"/>
              <a:ext cx="8886535" cy="228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 name="Line 11"/>
            <p:cNvSpPr>
              <a:spLocks noChangeShapeType="1"/>
            </p:cNvSpPr>
            <p:nvPr/>
          </p:nvSpPr>
          <p:spPr bwMode="auto">
            <a:xfrm>
              <a:off x="1706371" y="3262222"/>
              <a:ext cx="0" cy="50508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 name="Line 12"/>
            <p:cNvSpPr>
              <a:spLocks noChangeShapeType="1"/>
            </p:cNvSpPr>
            <p:nvPr/>
          </p:nvSpPr>
          <p:spPr bwMode="auto">
            <a:xfrm>
              <a:off x="1515263" y="3478686"/>
              <a:ext cx="382217"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4" name="Line 13"/>
            <p:cNvSpPr>
              <a:spLocks noChangeShapeType="1"/>
            </p:cNvSpPr>
            <p:nvPr/>
          </p:nvSpPr>
          <p:spPr bwMode="auto">
            <a:xfrm>
              <a:off x="1419709" y="5518037"/>
              <a:ext cx="869542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5" name="Line 14"/>
            <p:cNvSpPr>
              <a:spLocks noChangeShapeType="1"/>
            </p:cNvSpPr>
            <p:nvPr/>
          </p:nvSpPr>
          <p:spPr bwMode="auto">
            <a:xfrm>
              <a:off x="1706371" y="5012954"/>
              <a:ext cx="0" cy="50508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6" name="Line 15"/>
            <p:cNvSpPr>
              <a:spLocks noChangeShapeType="1"/>
            </p:cNvSpPr>
            <p:nvPr/>
          </p:nvSpPr>
          <p:spPr bwMode="auto">
            <a:xfrm>
              <a:off x="1515263" y="5229418"/>
              <a:ext cx="382217"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0" name="Line 19"/>
            <p:cNvSpPr>
              <a:spLocks noChangeShapeType="1"/>
            </p:cNvSpPr>
            <p:nvPr/>
          </p:nvSpPr>
          <p:spPr bwMode="auto">
            <a:xfrm>
              <a:off x="4286333" y="1791980"/>
              <a:ext cx="0" cy="36077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1" name="Line 20"/>
            <p:cNvSpPr>
              <a:spLocks noChangeShapeType="1"/>
            </p:cNvSpPr>
            <p:nvPr/>
          </p:nvSpPr>
          <p:spPr bwMode="auto">
            <a:xfrm>
              <a:off x="3491705" y="3406531"/>
              <a:ext cx="0" cy="36077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2" name="Line 21"/>
            <p:cNvSpPr>
              <a:spLocks noChangeShapeType="1"/>
            </p:cNvSpPr>
            <p:nvPr/>
          </p:nvSpPr>
          <p:spPr bwMode="auto">
            <a:xfrm>
              <a:off x="3491705" y="5157263"/>
              <a:ext cx="0" cy="36077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4" name="Text Box 23"/>
            <p:cNvSpPr txBox="1">
              <a:spLocks noChangeArrowheads="1"/>
            </p:cNvSpPr>
            <p:nvPr/>
          </p:nvSpPr>
          <p:spPr bwMode="auto">
            <a:xfrm>
              <a:off x="3491705" y="609934"/>
              <a:ext cx="17206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eaLnBrk="1" hangingPunct="1">
                <a:spcBef>
                  <a:spcPct val="50000"/>
                </a:spcBef>
              </a:pPr>
              <a:r>
                <a:rPr lang="en-US" altLang="x-none" b="1" dirty="0"/>
                <a:t>RAPTURE </a:t>
              </a:r>
              <a:r>
                <a:rPr lang="en-US" altLang="x-none" b="1"/>
                <a:t>(various views)</a:t>
              </a:r>
              <a:endParaRPr lang="en-US" altLang="x-none" b="1" dirty="0"/>
            </a:p>
          </p:txBody>
        </p:sp>
        <p:sp>
          <p:nvSpPr>
            <p:cNvPr id="28" name="Text Box 27"/>
            <p:cNvSpPr txBox="1">
              <a:spLocks noChangeArrowheads="1"/>
            </p:cNvSpPr>
            <p:nvPr/>
          </p:nvSpPr>
          <p:spPr bwMode="auto">
            <a:xfrm>
              <a:off x="4378570" y="1648487"/>
              <a:ext cx="21021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eaLnBrk="1" hangingPunct="1">
                <a:spcBef>
                  <a:spcPct val="50000"/>
                </a:spcBef>
              </a:pPr>
              <a:r>
                <a:rPr lang="en-US" altLang="x-none" sz="1600"/>
                <a:t>7 YEAR TRIBULATION</a:t>
              </a:r>
            </a:p>
          </p:txBody>
        </p:sp>
        <p:sp>
          <p:nvSpPr>
            <p:cNvPr id="29" name="Text Box 28"/>
            <p:cNvSpPr txBox="1">
              <a:spLocks noChangeArrowheads="1"/>
            </p:cNvSpPr>
            <p:nvPr/>
          </p:nvSpPr>
          <p:spPr bwMode="auto">
            <a:xfrm>
              <a:off x="1605177" y="3402764"/>
              <a:ext cx="21021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eaLnBrk="1" hangingPunct="1">
                <a:spcBef>
                  <a:spcPct val="50000"/>
                </a:spcBef>
              </a:pPr>
              <a:r>
                <a:rPr lang="en-US" altLang="x-none" sz="1600" dirty="0"/>
                <a:t> TRIBULATION</a:t>
              </a:r>
            </a:p>
          </p:txBody>
        </p:sp>
        <p:sp>
          <p:nvSpPr>
            <p:cNvPr id="30" name="Text Box 29"/>
            <p:cNvSpPr txBox="1">
              <a:spLocks noChangeArrowheads="1"/>
            </p:cNvSpPr>
            <p:nvPr/>
          </p:nvSpPr>
          <p:spPr bwMode="auto">
            <a:xfrm>
              <a:off x="1544791" y="5226082"/>
              <a:ext cx="21021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eaLnBrk="1" hangingPunct="1">
                <a:spcBef>
                  <a:spcPct val="50000"/>
                </a:spcBef>
              </a:pPr>
              <a:r>
                <a:rPr lang="en-US" altLang="x-none" sz="1600"/>
                <a:t>TRIBULATION</a:t>
              </a:r>
            </a:p>
          </p:txBody>
        </p:sp>
        <p:sp>
          <p:nvSpPr>
            <p:cNvPr id="31" name="Line 30"/>
            <p:cNvSpPr>
              <a:spLocks noChangeShapeType="1"/>
            </p:cNvSpPr>
            <p:nvPr/>
          </p:nvSpPr>
          <p:spPr bwMode="auto">
            <a:xfrm>
              <a:off x="6675187" y="1791980"/>
              <a:ext cx="0" cy="36077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9" name="Text Box 38"/>
            <p:cNvSpPr txBox="1">
              <a:spLocks noChangeArrowheads="1"/>
            </p:cNvSpPr>
            <p:nvPr/>
          </p:nvSpPr>
          <p:spPr bwMode="auto">
            <a:xfrm>
              <a:off x="5119772" y="5080829"/>
              <a:ext cx="38448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eaLnBrk="1" hangingPunct="1">
                <a:spcBef>
                  <a:spcPct val="50000"/>
                </a:spcBef>
              </a:pPr>
              <a:r>
                <a:rPr lang="en-US" altLang="x-none" b="1" dirty="0"/>
                <a:t>Millennium (not 1,000 literal years)</a:t>
              </a:r>
            </a:p>
          </p:txBody>
        </p:sp>
        <p:sp>
          <p:nvSpPr>
            <p:cNvPr id="40" name="Text Box 39"/>
            <p:cNvSpPr txBox="1">
              <a:spLocks noChangeArrowheads="1"/>
            </p:cNvSpPr>
            <p:nvPr/>
          </p:nvSpPr>
          <p:spPr bwMode="auto">
            <a:xfrm>
              <a:off x="4177342" y="2828441"/>
              <a:ext cx="494658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eaLnBrk="1" hangingPunct="1">
                <a:spcBef>
                  <a:spcPct val="50000"/>
                </a:spcBef>
              </a:pPr>
              <a:r>
                <a:rPr lang="en-US" altLang="x-none" b="1" dirty="0"/>
                <a:t>Millennium (may be 1,000 years prior to Christ’s return, or may be entire period; Church is reforming world to usher in Christ’s return)</a:t>
              </a:r>
            </a:p>
          </p:txBody>
        </p:sp>
        <p:sp>
          <p:nvSpPr>
            <p:cNvPr id="41" name="Text Box 40"/>
            <p:cNvSpPr txBox="1">
              <a:spLocks noChangeArrowheads="1"/>
            </p:cNvSpPr>
            <p:nvPr/>
          </p:nvSpPr>
          <p:spPr bwMode="auto">
            <a:xfrm>
              <a:off x="6684476" y="1544871"/>
              <a:ext cx="295902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eaLnBrk="1" hangingPunct="1">
                <a:spcBef>
                  <a:spcPct val="50000"/>
                </a:spcBef>
              </a:pPr>
              <a:r>
                <a:rPr lang="en-US" altLang="x-none" b="1"/>
                <a:t>Literal 1000 year </a:t>
              </a:r>
              <a:r>
                <a:rPr lang="en-US" altLang="x-none" b="1" dirty="0"/>
                <a:t>Millennium</a:t>
              </a:r>
            </a:p>
          </p:txBody>
        </p:sp>
        <p:sp>
          <p:nvSpPr>
            <p:cNvPr id="43" name="AutoShape 42"/>
            <p:cNvSpPr>
              <a:spLocks noChangeArrowheads="1"/>
            </p:cNvSpPr>
            <p:nvPr/>
          </p:nvSpPr>
          <p:spPr bwMode="auto">
            <a:xfrm flipV="1">
              <a:off x="4104513" y="1304238"/>
              <a:ext cx="286662" cy="360774"/>
            </a:xfrm>
            <a:custGeom>
              <a:avLst/>
              <a:gdLst>
                <a:gd name="T0" fmla="*/ 116046504 w 21600"/>
                <a:gd name="T1" fmla="*/ 0 h 21600"/>
                <a:gd name="T2" fmla="*/ 38326522 w 21600"/>
                <a:gd name="T3" fmla="*/ 2090924422 h 21600"/>
                <a:gd name="T4" fmla="*/ 122005512 w 21600"/>
                <a:gd name="T5" fmla="*/ 804424200 h 21600"/>
                <a:gd name="T6" fmla="*/ 196488148 w 21600"/>
                <a:gd name="T7" fmla="*/ 1382820091 h 21600"/>
                <a:gd name="T8" fmla="*/ 270983951 w 21600"/>
                <a:gd name="T9" fmla="*/ 804424200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47" name="Line 46"/>
            <p:cNvSpPr>
              <a:spLocks noChangeShapeType="1"/>
            </p:cNvSpPr>
            <p:nvPr/>
          </p:nvSpPr>
          <p:spPr bwMode="auto">
            <a:xfrm>
              <a:off x="4286333" y="1286897"/>
              <a:ext cx="2388853" cy="0"/>
            </a:xfrm>
            <a:prstGeom prst="line">
              <a:avLst/>
            </a:prstGeom>
            <a:noFill/>
            <a:ln w="76200">
              <a:solidFill>
                <a:schemeClr val="tx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 name="Line 47"/>
            <p:cNvSpPr>
              <a:spLocks noChangeShapeType="1"/>
            </p:cNvSpPr>
            <p:nvPr/>
          </p:nvSpPr>
          <p:spPr bwMode="auto">
            <a:xfrm>
              <a:off x="6675187" y="1286897"/>
              <a:ext cx="0" cy="360774"/>
            </a:xfrm>
            <a:prstGeom prst="line">
              <a:avLst/>
            </a:prstGeom>
            <a:noFill/>
            <a:ln w="57150">
              <a:solidFill>
                <a:schemeClr val="tx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0" name="Line 49"/>
            <p:cNvSpPr>
              <a:spLocks noChangeShapeType="1"/>
            </p:cNvSpPr>
            <p:nvPr/>
          </p:nvSpPr>
          <p:spPr bwMode="auto">
            <a:xfrm flipH="1">
              <a:off x="9851032" y="2963440"/>
              <a:ext cx="1" cy="735987"/>
            </a:xfrm>
            <a:prstGeom prst="line">
              <a:avLst/>
            </a:prstGeom>
            <a:noFill/>
            <a:ln w="57150">
              <a:solidFill>
                <a:schemeClr val="tx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2" name="Line 51"/>
            <p:cNvSpPr>
              <a:spLocks noChangeShapeType="1"/>
            </p:cNvSpPr>
            <p:nvPr/>
          </p:nvSpPr>
          <p:spPr bwMode="auto">
            <a:xfrm>
              <a:off x="9851032" y="4688425"/>
              <a:ext cx="26873" cy="761735"/>
            </a:xfrm>
            <a:prstGeom prst="line">
              <a:avLst/>
            </a:prstGeom>
            <a:noFill/>
            <a:ln w="57150">
              <a:solidFill>
                <a:schemeClr val="tx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5" name="AutoShape 54"/>
            <p:cNvSpPr>
              <a:spLocks/>
            </p:cNvSpPr>
            <p:nvPr/>
          </p:nvSpPr>
          <p:spPr bwMode="auto">
            <a:xfrm>
              <a:off x="9871272" y="1549527"/>
              <a:ext cx="434972" cy="3968510"/>
            </a:xfrm>
            <a:prstGeom prst="rightBracket">
              <a:avLst>
                <a:gd name="adj" fmla="val 45833"/>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x-none" altLang="x-none"/>
            </a:p>
          </p:txBody>
        </p:sp>
        <p:sp>
          <p:nvSpPr>
            <p:cNvPr id="56" name="WordArt 55"/>
            <p:cNvSpPr>
              <a:spLocks noChangeArrowheads="1" noChangeShapeType="1" noTextEdit="1"/>
            </p:cNvSpPr>
            <p:nvPr/>
          </p:nvSpPr>
          <p:spPr bwMode="auto">
            <a:xfrm rot="5400000">
              <a:off x="9164547" y="3271635"/>
              <a:ext cx="3407807" cy="668879"/>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vert="wordArtVert" wrap="none" fromWordArt="1">
              <a:prstTxWarp prst="textWave4">
                <a:avLst>
                  <a:gd name="adj1" fmla="val 0"/>
                  <a:gd name="adj2" fmla="val 0"/>
                </a:avLst>
              </a:prstTxWarp>
            </a:bodyPr>
            <a:lstStyle/>
            <a:p>
              <a:pPr algn="ctr" fontAlgn="auto"/>
              <a:r>
                <a:rPr lang="en-US" sz="3600" kern="10">
                  <a:effectLst>
                    <a:outerShdw blurRad="101600" dist="50800" dir="7788334" sx="101000" sy="101000" algn="ctr" rotWithShape="0">
                      <a:schemeClr val="tx1">
                        <a:alpha val="88000"/>
                      </a:schemeClr>
                    </a:outerShdw>
                  </a:effectLst>
                  <a:latin typeface="Arial Black" charset="0"/>
                  <a:ea typeface="Arial Black" charset="0"/>
                  <a:cs typeface="Arial Black" charset="0"/>
                </a:rPr>
                <a:t>ETERNITY</a:t>
              </a:r>
            </a:p>
          </p:txBody>
        </p:sp>
        <p:sp>
          <p:nvSpPr>
            <p:cNvPr id="60" name="Text Box 23"/>
            <p:cNvSpPr txBox="1">
              <a:spLocks noChangeArrowheads="1"/>
            </p:cNvSpPr>
            <p:nvPr/>
          </p:nvSpPr>
          <p:spPr bwMode="auto">
            <a:xfrm>
              <a:off x="5814866" y="602007"/>
              <a:ext cx="17206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eaLnBrk="1" hangingPunct="1">
                <a:spcBef>
                  <a:spcPct val="50000"/>
                </a:spcBef>
              </a:pPr>
              <a:r>
                <a:rPr lang="en-US" altLang="x-none" b="1" dirty="0"/>
                <a:t>SECOND COMING</a:t>
              </a:r>
            </a:p>
          </p:txBody>
        </p:sp>
        <p:sp>
          <p:nvSpPr>
            <p:cNvPr id="61" name="Text Box 23"/>
            <p:cNvSpPr txBox="1">
              <a:spLocks noChangeArrowheads="1"/>
            </p:cNvSpPr>
            <p:nvPr/>
          </p:nvSpPr>
          <p:spPr bwMode="auto">
            <a:xfrm>
              <a:off x="9147643" y="2215108"/>
              <a:ext cx="106854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eaLnBrk="1" hangingPunct="1">
                <a:spcBef>
                  <a:spcPct val="50000"/>
                </a:spcBef>
              </a:pPr>
              <a:r>
                <a:rPr lang="en-US" altLang="x-none" sz="1400" b="1"/>
                <a:t>SECOND COMING &amp; GWTJ</a:t>
              </a:r>
              <a:endParaRPr lang="en-US" altLang="x-none" sz="1400" b="1" dirty="0"/>
            </a:p>
          </p:txBody>
        </p:sp>
        <p:sp>
          <p:nvSpPr>
            <p:cNvPr id="63" name="Text Box 23"/>
            <p:cNvSpPr txBox="1">
              <a:spLocks noChangeArrowheads="1"/>
            </p:cNvSpPr>
            <p:nvPr/>
          </p:nvSpPr>
          <p:spPr bwMode="auto">
            <a:xfrm>
              <a:off x="1813868" y="2154304"/>
              <a:ext cx="23702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eaLnBrk="1" hangingPunct="1">
                <a:spcBef>
                  <a:spcPct val="50000"/>
                </a:spcBef>
              </a:pPr>
              <a:r>
                <a:rPr lang="en-US" altLang="x-none" b="1" dirty="0">
                  <a:solidFill>
                    <a:srgbClr val="FF0000"/>
                  </a:solidFill>
                </a:rPr>
                <a:t>We are </a:t>
              </a:r>
              <a:r>
                <a:rPr lang="en-US" altLang="x-none" b="1">
                  <a:solidFill>
                    <a:srgbClr val="FF0000"/>
                  </a:solidFill>
                </a:rPr>
                <a:t>living Here</a:t>
              </a:r>
              <a:endParaRPr lang="en-US" altLang="x-none" b="1" dirty="0">
                <a:solidFill>
                  <a:srgbClr val="FF0000"/>
                </a:solidFill>
              </a:endParaRPr>
            </a:p>
          </p:txBody>
        </p:sp>
        <p:sp>
          <p:nvSpPr>
            <p:cNvPr id="64" name="Text Box 23"/>
            <p:cNvSpPr txBox="1">
              <a:spLocks noChangeArrowheads="1"/>
            </p:cNvSpPr>
            <p:nvPr/>
          </p:nvSpPr>
          <p:spPr bwMode="auto">
            <a:xfrm>
              <a:off x="5030026" y="3784789"/>
              <a:ext cx="23702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eaLnBrk="1" hangingPunct="1">
                <a:spcBef>
                  <a:spcPct val="50000"/>
                </a:spcBef>
              </a:pPr>
              <a:r>
                <a:rPr lang="en-US" altLang="x-none" b="1" dirty="0">
                  <a:solidFill>
                    <a:srgbClr val="FF0000"/>
                  </a:solidFill>
                </a:rPr>
                <a:t>We are </a:t>
              </a:r>
              <a:r>
                <a:rPr lang="en-US" altLang="x-none" b="1">
                  <a:solidFill>
                    <a:srgbClr val="FF0000"/>
                  </a:solidFill>
                </a:rPr>
                <a:t>living Here</a:t>
              </a:r>
              <a:endParaRPr lang="en-US" altLang="x-none" b="1" dirty="0">
                <a:solidFill>
                  <a:srgbClr val="FF0000"/>
                </a:solidFill>
              </a:endParaRPr>
            </a:p>
          </p:txBody>
        </p:sp>
        <p:sp>
          <p:nvSpPr>
            <p:cNvPr id="65" name="Text Box 23"/>
            <p:cNvSpPr txBox="1">
              <a:spLocks noChangeArrowheads="1"/>
            </p:cNvSpPr>
            <p:nvPr/>
          </p:nvSpPr>
          <p:spPr bwMode="auto">
            <a:xfrm>
              <a:off x="5030026" y="5532483"/>
              <a:ext cx="23702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eaLnBrk="1" hangingPunct="1">
                <a:spcBef>
                  <a:spcPct val="50000"/>
                </a:spcBef>
              </a:pPr>
              <a:r>
                <a:rPr lang="en-US" altLang="x-none" b="1" dirty="0">
                  <a:solidFill>
                    <a:srgbClr val="FF0000"/>
                  </a:solidFill>
                </a:rPr>
                <a:t>We are </a:t>
              </a:r>
              <a:r>
                <a:rPr lang="en-US" altLang="x-none" b="1">
                  <a:solidFill>
                    <a:srgbClr val="FF0000"/>
                  </a:solidFill>
                </a:rPr>
                <a:t>living Here</a:t>
              </a:r>
              <a:endParaRPr lang="en-US" altLang="x-none" b="1" dirty="0">
                <a:solidFill>
                  <a:srgbClr val="FF0000"/>
                </a:solidFill>
              </a:endParaRPr>
            </a:p>
          </p:txBody>
        </p:sp>
        <p:cxnSp>
          <p:nvCxnSpPr>
            <p:cNvPr id="72" name="Straight Arrow Connector 71"/>
            <p:cNvCxnSpPr/>
            <p:nvPr/>
          </p:nvCxnSpPr>
          <p:spPr>
            <a:xfrm>
              <a:off x="2566358" y="5518037"/>
              <a:ext cx="0" cy="226553"/>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359113" y="5675489"/>
              <a:ext cx="3249296" cy="651540"/>
            </a:xfrm>
            <a:prstGeom prst="rect">
              <a:avLst/>
            </a:prstGeom>
            <a:noFill/>
          </p:spPr>
          <p:txBody>
            <a:bodyPr wrap="square" rtlCol="0">
              <a:spAutoFit/>
            </a:bodyPr>
            <a:lstStyle/>
            <a:p>
              <a:r>
                <a:rPr lang="en-US" sz="1400" dirty="0"/>
                <a:t>Not all </a:t>
              </a:r>
              <a:r>
                <a:rPr lang="en-US" sz="1400" dirty="0" err="1"/>
                <a:t>Amillennialists</a:t>
              </a:r>
              <a:r>
                <a:rPr lang="en-US" sz="1400" dirty="0"/>
                <a:t> believe the tribulation has already happened in AD 70. Some would put it just before the 2</a:t>
              </a:r>
              <a:r>
                <a:rPr lang="en-US" sz="1400" baseline="30000" dirty="0"/>
                <a:t>nd</a:t>
              </a:r>
              <a:r>
                <a:rPr lang="en-US" sz="1400" dirty="0"/>
                <a:t> Coming. </a:t>
              </a:r>
            </a:p>
          </p:txBody>
        </p:sp>
        <p:sp>
          <p:nvSpPr>
            <p:cNvPr id="77" name="Text Box 39"/>
            <p:cNvSpPr txBox="1">
              <a:spLocks noChangeArrowheads="1"/>
            </p:cNvSpPr>
            <p:nvPr/>
          </p:nvSpPr>
          <p:spPr bwMode="auto">
            <a:xfrm>
              <a:off x="2016822" y="1766573"/>
              <a:ext cx="19891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eaLnBrk="1" hangingPunct="1">
                <a:spcBef>
                  <a:spcPct val="50000"/>
                </a:spcBef>
              </a:pPr>
              <a:r>
                <a:rPr lang="en-US" altLang="x-none" b="1" dirty="0"/>
                <a:t>Church Age</a:t>
              </a:r>
            </a:p>
          </p:txBody>
        </p:sp>
        <p:sp>
          <p:nvSpPr>
            <p:cNvPr id="78" name="Line 49"/>
            <p:cNvSpPr>
              <a:spLocks noChangeShapeType="1"/>
            </p:cNvSpPr>
            <p:nvPr/>
          </p:nvSpPr>
          <p:spPr bwMode="auto">
            <a:xfrm flipH="1" flipV="1">
              <a:off x="9652793" y="1481490"/>
              <a:ext cx="10952" cy="694118"/>
            </a:xfrm>
            <a:prstGeom prst="line">
              <a:avLst/>
            </a:prstGeom>
            <a:noFill/>
            <a:ln w="57150">
              <a:solidFill>
                <a:schemeClr val="tx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79" name="Text Box 23"/>
            <p:cNvSpPr txBox="1">
              <a:spLocks noChangeArrowheads="1"/>
            </p:cNvSpPr>
            <p:nvPr/>
          </p:nvSpPr>
          <p:spPr bwMode="auto">
            <a:xfrm>
              <a:off x="8783186" y="738179"/>
              <a:ext cx="172063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eaLnBrk="1" hangingPunct="1">
                <a:spcBef>
                  <a:spcPct val="50000"/>
                </a:spcBef>
              </a:pPr>
              <a:r>
                <a:rPr lang="en-US" altLang="x-none" sz="1400" b="1" dirty="0"/>
                <a:t>GREAT WHITE THRONE JUDGMENT</a:t>
              </a:r>
            </a:p>
          </p:txBody>
        </p:sp>
        <p:sp>
          <p:nvSpPr>
            <p:cNvPr id="80" name="Text Box 23"/>
            <p:cNvSpPr txBox="1">
              <a:spLocks noChangeArrowheads="1"/>
            </p:cNvSpPr>
            <p:nvPr/>
          </p:nvSpPr>
          <p:spPr bwMode="auto">
            <a:xfrm>
              <a:off x="9171353" y="3928330"/>
              <a:ext cx="106854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eaLnBrk="1" hangingPunct="1">
                <a:spcBef>
                  <a:spcPct val="50000"/>
                </a:spcBef>
              </a:pPr>
              <a:r>
                <a:rPr lang="en-US" altLang="x-none" sz="1400" b="1"/>
                <a:t>SECOND COMING &amp; GWTJ</a:t>
              </a:r>
              <a:endParaRPr lang="en-US" altLang="x-none" sz="1400" b="1" dirty="0"/>
            </a:p>
          </p:txBody>
        </p:sp>
      </p:grpSp>
    </p:spTree>
    <p:extLst>
      <p:ext uri="{BB962C8B-B14F-4D97-AF65-F5344CB8AC3E}">
        <p14:creationId xmlns:p14="http://schemas.microsoft.com/office/powerpoint/2010/main" val="824392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28324-4D96-EE48-9521-80B85058A0E0}"/>
              </a:ext>
            </a:extLst>
          </p:cNvPr>
          <p:cNvSpPr>
            <a:spLocks noGrp="1"/>
          </p:cNvSpPr>
          <p:nvPr>
            <p:ph type="title"/>
          </p:nvPr>
        </p:nvSpPr>
        <p:spPr/>
        <p:txBody>
          <a:bodyPr>
            <a:normAutofit/>
          </a:bodyPr>
          <a:lstStyle/>
          <a:p>
            <a:r>
              <a:rPr lang="en-US" sz="4000" dirty="0"/>
              <a:t>Introduction, Thanks, and Outline (Ch. 1)</a:t>
            </a:r>
          </a:p>
        </p:txBody>
      </p:sp>
      <p:sp>
        <p:nvSpPr>
          <p:cNvPr id="3" name="Content Placeholder 2">
            <a:extLst>
              <a:ext uri="{FF2B5EF4-FFF2-40B4-BE49-F238E27FC236}">
                <a16:creationId xmlns:a16="http://schemas.microsoft.com/office/drawing/2014/main" id="{ED52EFF2-0333-2A4C-82E4-0942DA461CC1}"/>
              </a:ext>
            </a:extLst>
          </p:cNvPr>
          <p:cNvSpPr>
            <a:spLocks noGrp="1"/>
          </p:cNvSpPr>
          <p:nvPr>
            <p:ph idx="1"/>
          </p:nvPr>
        </p:nvSpPr>
        <p:spPr>
          <a:xfrm>
            <a:off x="838200" y="1825624"/>
            <a:ext cx="10515600" cy="4473576"/>
          </a:xfrm>
        </p:spPr>
        <p:txBody>
          <a:bodyPr/>
          <a:lstStyle/>
          <a:p>
            <a:r>
              <a:rPr lang="en-US" dirty="0"/>
              <a:t>“…and be marveled at among all who have believed because our testimony to you was believed.” (v10)</a:t>
            </a:r>
          </a:p>
          <a:p>
            <a:pPr lvl="1"/>
            <a:r>
              <a:rPr lang="en-US" dirty="0"/>
              <a:t>Based on this sentence, why will people believe at Christ’s return? </a:t>
            </a:r>
          </a:p>
          <a:p>
            <a:r>
              <a:rPr lang="en-US" dirty="0"/>
              <a:t>What do the apostles pray for the Thessalonians?</a:t>
            </a:r>
          </a:p>
          <a:p>
            <a:pPr lvl="1"/>
            <a:r>
              <a:rPr lang="en-US" dirty="0"/>
              <a:t>(v11-12)</a:t>
            </a:r>
          </a:p>
          <a:p>
            <a:pPr lvl="1"/>
            <a:endParaRPr lang="en-US" dirty="0"/>
          </a:p>
        </p:txBody>
      </p:sp>
    </p:spTree>
    <p:extLst>
      <p:ext uri="{BB962C8B-B14F-4D97-AF65-F5344CB8AC3E}">
        <p14:creationId xmlns:p14="http://schemas.microsoft.com/office/powerpoint/2010/main" val="2998442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3C8D9-BBCB-494B-8611-6941A0CFB2A7}"/>
              </a:ext>
            </a:extLst>
          </p:cNvPr>
          <p:cNvSpPr>
            <a:spLocks noGrp="1"/>
          </p:cNvSpPr>
          <p:nvPr>
            <p:ph type="title"/>
          </p:nvPr>
        </p:nvSpPr>
        <p:spPr/>
        <p:txBody>
          <a:bodyPr/>
          <a:lstStyle/>
          <a:p>
            <a:r>
              <a:rPr lang="en-US" dirty="0"/>
              <a:t>Clarification of Eschatology (Ch. 2)</a:t>
            </a:r>
          </a:p>
        </p:txBody>
      </p:sp>
      <p:sp>
        <p:nvSpPr>
          <p:cNvPr id="3" name="Content Placeholder 2">
            <a:extLst>
              <a:ext uri="{FF2B5EF4-FFF2-40B4-BE49-F238E27FC236}">
                <a16:creationId xmlns:a16="http://schemas.microsoft.com/office/drawing/2014/main" id="{4F263DCE-441C-3943-A6C2-3AD42FECCD16}"/>
              </a:ext>
            </a:extLst>
          </p:cNvPr>
          <p:cNvSpPr>
            <a:spLocks noGrp="1"/>
          </p:cNvSpPr>
          <p:nvPr>
            <p:ph idx="1"/>
          </p:nvPr>
        </p:nvSpPr>
        <p:spPr/>
        <p:txBody>
          <a:bodyPr/>
          <a:lstStyle/>
          <a:p>
            <a:r>
              <a:rPr lang="en-US" dirty="0"/>
              <a:t>”We request that, regarding the coming of our Lord Jesus and our gathering together to Him, that you not be quickly shaken… to the effect that the day of the Lord has come.” (v2)</a:t>
            </a:r>
          </a:p>
          <a:p>
            <a:pPr lvl="1"/>
            <a:r>
              <a:rPr lang="en-US" dirty="0"/>
              <a:t>What is the request in simpler words? </a:t>
            </a:r>
          </a:p>
          <a:p>
            <a:r>
              <a:rPr lang="en-US" dirty="0"/>
              <a:t>”Let no one deceive you, for unless the apostasy comes first, and the man of lawlessness is revealed…” (v3)</a:t>
            </a:r>
          </a:p>
          <a:p>
            <a:pPr lvl="1"/>
            <a:r>
              <a:rPr lang="en-US" dirty="0"/>
              <a:t>Who is the man of Lawlessness and what will he do?</a:t>
            </a:r>
          </a:p>
        </p:txBody>
      </p:sp>
    </p:spTree>
    <p:extLst>
      <p:ext uri="{BB962C8B-B14F-4D97-AF65-F5344CB8AC3E}">
        <p14:creationId xmlns:p14="http://schemas.microsoft.com/office/powerpoint/2010/main" val="573275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3C8D9-BBCB-494B-8611-6941A0CFB2A7}"/>
              </a:ext>
            </a:extLst>
          </p:cNvPr>
          <p:cNvSpPr>
            <a:spLocks noGrp="1"/>
          </p:cNvSpPr>
          <p:nvPr>
            <p:ph type="title"/>
          </p:nvPr>
        </p:nvSpPr>
        <p:spPr/>
        <p:txBody>
          <a:bodyPr/>
          <a:lstStyle/>
          <a:p>
            <a:r>
              <a:rPr lang="en-US" dirty="0"/>
              <a:t>The Man of Lawlessness:</a:t>
            </a:r>
          </a:p>
        </p:txBody>
      </p:sp>
      <p:sp>
        <p:nvSpPr>
          <p:cNvPr id="3" name="Content Placeholder 2">
            <a:extLst>
              <a:ext uri="{FF2B5EF4-FFF2-40B4-BE49-F238E27FC236}">
                <a16:creationId xmlns:a16="http://schemas.microsoft.com/office/drawing/2014/main" id="{4F263DCE-441C-3943-A6C2-3AD42FECCD16}"/>
              </a:ext>
            </a:extLst>
          </p:cNvPr>
          <p:cNvSpPr>
            <a:spLocks noGrp="1"/>
          </p:cNvSpPr>
          <p:nvPr>
            <p:ph idx="1"/>
          </p:nvPr>
        </p:nvSpPr>
        <p:spPr/>
        <p:txBody>
          <a:bodyPr>
            <a:normAutofit/>
          </a:bodyPr>
          <a:lstStyle/>
          <a:p>
            <a:r>
              <a:rPr lang="en-US" dirty="0"/>
              <a:t>aka: “Son of destruction” (2:3)</a:t>
            </a:r>
          </a:p>
          <a:p>
            <a:r>
              <a:rPr lang="en-US" dirty="0"/>
              <a:t>Oppose and exalts himself above every ”god” (2:4)</a:t>
            </a:r>
          </a:p>
          <a:p>
            <a:r>
              <a:rPr lang="en-US" dirty="0"/>
              <a:t>Takes his seat in the temple of God (2:4)</a:t>
            </a:r>
          </a:p>
          <a:p>
            <a:pPr lvl="1"/>
            <a:r>
              <a:rPr lang="en-US" dirty="0"/>
              <a:t>By so doing, declaring himself as God (2:4)</a:t>
            </a:r>
          </a:p>
          <a:p>
            <a:r>
              <a:rPr lang="en-US" dirty="0"/>
              <a:t>“currently” (in Paul’s time at least) being “restrained” from being revealed (2:7)</a:t>
            </a:r>
          </a:p>
        </p:txBody>
      </p:sp>
    </p:spTree>
    <p:extLst>
      <p:ext uri="{BB962C8B-B14F-4D97-AF65-F5344CB8AC3E}">
        <p14:creationId xmlns:p14="http://schemas.microsoft.com/office/powerpoint/2010/main" val="1184540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3C8D9-BBCB-494B-8611-6941A0CFB2A7}"/>
              </a:ext>
            </a:extLst>
          </p:cNvPr>
          <p:cNvSpPr>
            <a:spLocks noGrp="1"/>
          </p:cNvSpPr>
          <p:nvPr>
            <p:ph type="title"/>
          </p:nvPr>
        </p:nvSpPr>
        <p:spPr/>
        <p:txBody>
          <a:bodyPr/>
          <a:lstStyle/>
          <a:p>
            <a:r>
              <a:rPr lang="en-US" dirty="0"/>
              <a:t>The Man of Lawlessness:</a:t>
            </a:r>
          </a:p>
        </p:txBody>
      </p:sp>
      <p:sp>
        <p:nvSpPr>
          <p:cNvPr id="3" name="Content Placeholder 2">
            <a:extLst>
              <a:ext uri="{FF2B5EF4-FFF2-40B4-BE49-F238E27FC236}">
                <a16:creationId xmlns:a16="http://schemas.microsoft.com/office/drawing/2014/main" id="{4F263DCE-441C-3943-A6C2-3AD42FECCD16}"/>
              </a:ext>
            </a:extLst>
          </p:cNvPr>
          <p:cNvSpPr>
            <a:spLocks noGrp="1"/>
          </p:cNvSpPr>
          <p:nvPr>
            <p:ph idx="1"/>
          </p:nvPr>
        </p:nvSpPr>
        <p:spPr/>
        <p:txBody>
          <a:bodyPr>
            <a:normAutofit/>
          </a:bodyPr>
          <a:lstStyle/>
          <a:p>
            <a:r>
              <a:rPr lang="en-US" dirty="0"/>
              <a:t>Will be slain with the “breath” of the Lord’s mouth (2:8)</a:t>
            </a:r>
          </a:p>
          <a:p>
            <a:r>
              <a:rPr lang="en-US" dirty="0"/>
              <a:t>Will be destroyed with the same brightness of his coming (2:8)</a:t>
            </a:r>
          </a:p>
          <a:p>
            <a:r>
              <a:rPr lang="en-US" dirty="0"/>
              <a:t>Cf. Dan 9:26-27; Rev 13; Mark 13:14</a:t>
            </a:r>
          </a:p>
        </p:txBody>
      </p:sp>
    </p:spTree>
    <p:extLst>
      <p:ext uri="{BB962C8B-B14F-4D97-AF65-F5344CB8AC3E}">
        <p14:creationId xmlns:p14="http://schemas.microsoft.com/office/powerpoint/2010/main" val="3017691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3C8D9-BBCB-494B-8611-6941A0CFB2A7}"/>
              </a:ext>
            </a:extLst>
          </p:cNvPr>
          <p:cNvSpPr>
            <a:spLocks noGrp="1"/>
          </p:cNvSpPr>
          <p:nvPr>
            <p:ph type="title"/>
          </p:nvPr>
        </p:nvSpPr>
        <p:spPr/>
        <p:txBody>
          <a:bodyPr/>
          <a:lstStyle/>
          <a:p>
            <a:r>
              <a:rPr lang="en-US" dirty="0"/>
              <a:t>Clarification of Eschatology (Ch. 2)</a:t>
            </a:r>
          </a:p>
        </p:txBody>
      </p:sp>
      <p:sp>
        <p:nvSpPr>
          <p:cNvPr id="3" name="Content Placeholder 2">
            <a:extLst>
              <a:ext uri="{FF2B5EF4-FFF2-40B4-BE49-F238E27FC236}">
                <a16:creationId xmlns:a16="http://schemas.microsoft.com/office/drawing/2014/main" id="{4F263DCE-441C-3943-A6C2-3AD42FECCD16}"/>
              </a:ext>
            </a:extLst>
          </p:cNvPr>
          <p:cNvSpPr>
            <a:spLocks noGrp="1"/>
          </p:cNvSpPr>
          <p:nvPr>
            <p:ph idx="1"/>
          </p:nvPr>
        </p:nvSpPr>
        <p:spPr>
          <a:xfrm>
            <a:off x="838200" y="1825624"/>
            <a:ext cx="10515600" cy="4727575"/>
          </a:xfrm>
        </p:spPr>
        <p:txBody>
          <a:bodyPr>
            <a:normAutofit/>
          </a:bodyPr>
          <a:lstStyle/>
          <a:p>
            <a:r>
              <a:rPr lang="en-US" dirty="0"/>
              <a:t>“And now you know </a:t>
            </a:r>
            <a:r>
              <a:rPr lang="en-US" i="1" dirty="0"/>
              <a:t>about</a:t>
            </a:r>
            <a:r>
              <a:rPr lang="en-US" dirty="0"/>
              <a:t> the restraining, so that he will be revealed in his own time. For the mystery already is working from lawlessness, only the one restraining now, until from amidst he come.” </a:t>
            </a:r>
            <a:r>
              <a:rPr lang="en-US" sz="2400" i="1" dirty="0"/>
              <a:t>- 2:6-7 Stephen’s translation</a:t>
            </a:r>
          </a:p>
          <a:p>
            <a:pPr lvl="1"/>
            <a:r>
              <a:rPr lang="en-US" dirty="0"/>
              <a:t>Who is this “one restraining” </a:t>
            </a:r>
          </a:p>
          <a:p>
            <a:pPr marL="1428750" lvl="2" indent="-514350">
              <a:buFont typeface="+mj-lt"/>
              <a:buAutoNum type="arabicPeriod"/>
            </a:pPr>
            <a:r>
              <a:rPr lang="en-US" dirty="0"/>
              <a:t>The Holy Spirit (cf. Gen 6:3)</a:t>
            </a:r>
          </a:p>
          <a:p>
            <a:pPr marL="1428750" lvl="2" indent="-514350">
              <a:buFont typeface="+mj-lt"/>
              <a:buAutoNum type="arabicPeriod"/>
            </a:pPr>
            <a:r>
              <a:rPr lang="en-US" dirty="0"/>
              <a:t>Angel Michael (cf. Daniel 12:1)</a:t>
            </a:r>
          </a:p>
          <a:p>
            <a:pPr marL="1428750" lvl="2" indent="-514350">
              <a:buFont typeface="+mj-lt"/>
              <a:buAutoNum type="arabicPeriod"/>
            </a:pPr>
            <a:r>
              <a:rPr lang="en-US" dirty="0"/>
              <a:t>The Jewish State </a:t>
            </a:r>
          </a:p>
          <a:p>
            <a:pPr marL="1428750" lvl="2" indent="-514350">
              <a:buFont typeface="+mj-lt"/>
              <a:buAutoNum type="arabicPeriod"/>
            </a:pPr>
            <a:r>
              <a:rPr lang="en-US" dirty="0"/>
              <a:t>The Roman Empire</a:t>
            </a:r>
          </a:p>
        </p:txBody>
      </p:sp>
    </p:spTree>
    <p:extLst>
      <p:ext uri="{BB962C8B-B14F-4D97-AF65-F5344CB8AC3E}">
        <p14:creationId xmlns:p14="http://schemas.microsoft.com/office/powerpoint/2010/main" val="3815760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3C8D9-BBCB-494B-8611-6941A0CFB2A7}"/>
              </a:ext>
            </a:extLst>
          </p:cNvPr>
          <p:cNvSpPr>
            <a:spLocks noGrp="1"/>
          </p:cNvSpPr>
          <p:nvPr>
            <p:ph type="title"/>
          </p:nvPr>
        </p:nvSpPr>
        <p:spPr/>
        <p:txBody>
          <a:bodyPr/>
          <a:lstStyle/>
          <a:p>
            <a:r>
              <a:rPr lang="en-US" dirty="0"/>
              <a:t>Clarification of Eschatology (Ch. 2)</a:t>
            </a:r>
          </a:p>
        </p:txBody>
      </p:sp>
      <p:sp>
        <p:nvSpPr>
          <p:cNvPr id="3" name="Content Placeholder 2">
            <a:extLst>
              <a:ext uri="{FF2B5EF4-FFF2-40B4-BE49-F238E27FC236}">
                <a16:creationId xmlns:a16="http://schemas.microsoft.com/office/drawing/2014/main" id="{4F263DCE-441C-3943-A6C2-3AD42FECCD16}"/>
              </a:ext>
            </a:extLst>
          </p:cNvPr>
          <p:cNvSpPr>
            <a:spLocks noGrp="1"/>
          </p:cNvSpPr>
          <p:nvPr>
            <p:ph idx="1"/>
          </p:nvPr>
        </p:nvSpPr>
        <p:spPr>
          <a:xfrm>
            <a:off x="838200" y="1825624"/>
            <a:ext cx="10515600" cy="4727575"/>
          </a:xfrm>
        </p:spPr>
        <p:txBody>
          <a:bodyPr>
            <a:normAutofit/>
          </a:bodyPr>
          <a:lstStyle/>
          <a:p>
            <a:r>
              <a:rPr lang="en-US" dirty="0"/>
              <a:t>”For this reason…” (v11)</a:t>
            </a:r>
          </a:p>
          <a:p>
            <a:pPr lvl="1"/>
            <a:r>
              <a:rPr lang="en-US" dirty="0"/>
              <a:t>For what reason? (cf. v10)</a:t>
            </a:r>
          </a:p>
          <a:p>
            <a:r>
              <a:rPr lang="en-US" dirty="0"/>
              <a:t>“…God will send upon them a work of deceit so that they will the false (wonders).” (v11)</a:t>
            </a:r>
          </a:p>
          <a:p>
            <a:pPr lvl="1"/>
            <a:r>
              <a:rPr lang="en-US" dirty="0"/>
              <a:t>How does your theology account for this verse? </a:t>
            </a:r>
          </a:p>
          <a:p>
            <a:r>
              <a:rPr lang="en-US" dirty="0"/>
              <a:t>“… in order that they all may be judged who did not believe the truth but took pleasure in wickedness.” (v12)</a:t>
            </a:r>
          </a:p>
          <a:p>
            <a:pPr lvl="1"/>
            <a:endParaRPr lang="en-US" dirty="0"/>
          </a:p>
        </p:txBody>
      </p:sp>
    </p:spTree>
    <p:extLst>
      <p:ext uri="{BB962C8B-B14F-4D97-AF65-F5344CB8AC3E}">
        <p14:creationId xmlns:p14="http://schemas.microsoft.com/office/powerpoint/2010/main" val="2137707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C15AC-01B2-4A48-9BED-84E4A0B5B2E8}"/>
              </a:ext>
            </a:extLst>
          </p:cNvPr>
          <p:cNvSpPr>
            <a:spLocks noGrp="1"/>
          </p:cNvSpPr>
          <p:nvPr>
            <p:ph type="title"/>
          </p:nvPr>
        </p:nvSpPr>
        <p:spPr/>
        <p:txBody>
          <a:bodyPr/>
          <a:lstStyle/>
          <a:p>
            <a:r>
              <a:rPr lang="en-US" dirty="0"/>
              <a:t>Facts about the coming of the </a:t>
            </a:r>
            <a:r>
              <a:rPr lang="en-US" dirty="0" err="1"/>
              <a:t>DotL</a:t>
            </a:r>
            <a:r>
              <a:rPr lang="en-US" dirty="0"/>
              <a:t>:</a:t>
            </a:r>
          </a:p>
        </p:txBody>
      </p:sp>
      <p:sp>
        <p:nvSpPr>
          <p:cNvPr id="3" name="Content Placeholder 2">
            <a:extLst>
              <a:ext uri="{FF2B5EF4-FFF2-40B4-BE49-F238E27FC236}">
                <a16:creationId xmlns:a16="http://schemas.microsoft.com/office/drawing/2014/main" id="{69276F8E-353A-2649-AE46-E790F5BE5668}"/>
              </a:ext>
            </a:extLst>
          </p:cNvPr>
          <p:cNvSpPr>
            <a:spLocks noGrp="1"/>
          </p:cNvSpPr>
          <p:nvPr>
            <p:ph idx="1"/>
          </p:nvPr>
        </p:nvSpPr>
        <p:spPr/>
        <p:txBody>
          <a:bodyPr/>
          <a:lstStyle/>
          <a:p>
            <a:r>
              <a:rPr lang="en-US" dirty="0"/>
              <a:t>Apostasy comes first (2:3)</a:t>
            </a:r>
          </a:p>
          <a:p>
            <a:r>
              <a:rPr lang="en-US" dirty="0"/>
              <a:t>Man of lawlessness is revealed (2:3)</a:t>
            </a:r>
          </a:p>
          <a:p>
            <a:r>
              <a:rPr lang="en-US" dirty="0"/>
              <a:t>He who restrains Man of Lawlessness is removed (2:7)</a:t>
            </a:r>
          </a:p>
          <a:p>
            <a:r>
              <a:rPr lang="en-US" dirty="0"/>
              <a:t>Man of Lawlessness will appear with false signs and wonders (2:9)</a:t>
            </a:r>
          </a:p>
          <a:p>
            <a:r>
              <a:rPr lang="en-US" dirty="0"/>
              <a:t>Those who believe the false signs will die/be judged/not be saved (2:10-12)</a:t>
            </a:r>
          </a:p>
        </p:txBody>
      </p:sp>
    </p:spTree>
    <p:extLst>
      <p:ext uri="{BB962C8B-B14F-4D97-AF65-F5344CB8AC3E}">
        <p14:creationId xmlns:p14="http://schemas.microsoft.com/office/powerpoint/2010/main" val="2276185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4C930-0D99-034C-B834-E4688AFD1083}"/>
              </a:ext>
            </a:extLst>
          </p:cNvPr>
          <p:cNvSpPr>
            <a:spLocks noGrp="1"/>
          </p:cNvSpPr>
          <p:nvPr>
            <p:ph type="title"/>
          </p:nvPr>
        </p:nvSpPr>
        <p:spPr/>
        <p:txBody>
          <a:bodyPr/>
          <a:lstStyle/>
          <a:p>
            <a:r>
              <a:rPr lang="en-US" dirty="0"/>
              <a:t>Has this already happened? </a:t>
            </a:r>
          </a:p>
        </p:txBody>
      </p:sp>
      <p:sp>
        <p:nvSpPr>
          <p:cNvPr id="3" name="Content Placeholder 2">
            <a:extLst>
              <a:ext uri="{FF2B5EF4-FFF2-40B4-BE49-F238E27FC236}">
                <a16:creationId xmlns:a16="http://schemas.microsoft.com/office/drawing/2014/main" id="{53B76DA5-71D5-A045-A8BF-A8227B8088F8}"/>
              </a:ext>
            </a:extLst>
          </p:cNvPr>
          <p:cNvSpPr>
            <a:spLocks noGrp="1"/>
          </p:cNvSpPr>
          <p:nvPr>
            <p:ph idx="1"/>
          </p:nvPr>
        </p:nvSpPr>
        <p:spPr/>
        <p:txBody>
          <a:bodyPr/>
          <a:lstStyle/>
          <a:p>
            <a:r>
              <a:rPr lang="en-US" dirty="0"/>
              <a:t>Preterist answer: Yes. (man of lawlessness is usually interpreted as either Titus, or Vespasian, or Nero)</a:t>
            </a:r>
          </a:p>
          <a:p>
            <a:r>
              <a:rPr lang="en-US" dirty="0"/>
              <a:t>Dispensational answer: No. We are still awaiting the revealing of the man of lawlessness. </a:t>
            </a:r>
          </a:p>
          <a:p>
            <a:r>
              <a:rPr lang="en-US" dirty="0"/>
              <a:t>Charismatic answer: Yes and no. The Man of lawlessness is not a single man, but the evil satanic forces working against the church today. </a:t>
            </a:r>
          </a:p>
        </p:txBody>
      </p:sp>
    </p:spTree>
    <p:extLst>
      <p:ext uri="{BB962C8B-B14F-4D97-AF65-F5344CB8AC3E}">
        <p14:creationId xmlns:p14="http://schemas.microsoft.com/office/powerpoint/2010/main" val="2534390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1D92B-008B-B644-BA43-F32DDB7A69C3}"/>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408CCB91-6140-8045-B345-58C13D28DA47}"/>
              </a:ext>
            </a:extLst>
          </p:cNvPr>
          <p:cNvPicPr>
            <a:picLocks noGrp="1" noChangeAspect="1"/>
          </p:cNvPicPr>
          <p:nvPr>
            <p:ph idx="1"/>
          </p:nvPr>
        </p:nvPicPr>
        <p:blipFill>
          <a:blip r:embed="rId2"/>
          <a:stretch>
            <a:fillRect/>
          </a:stretch>
        </p:blipFill>
        <p:spPr>
          <a:xfrm>
            <a:off x="0" y="2085932"/>
            <a:ext cx="12192000" cy="2641302"/>
          </a:xfrm>
        </p:spPr>
      </p:pic>
    </p:spTree>
    <p:extLst>
      <p:ext uri="{BB962C8B-B14F-4D97-AF65-F5344CB8AC3E}">
        <p14:creationId xmlns:p14="http://schemas.microsoft.com/office/powerpoint/2010/main" val="1716436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3C8D9-BBCB-494B-8611-6941A0CFB2A7}"/>
              </a:ext>
            </a:extLst>
          </p:cNvPr>
          <p:cNvSpPr>
            <a:spLocks noGrp="1"/>
          </p:cNvSpPr>
          <p:nvPr>
            <p:ph type="title"/>
          </p:nvPr>
        </p:nvSpPr>
        <p:spPr/>
        <p:txBody>
          <a:bodyPr/>
          <a:lstStyle/>
          <a:p>
            <a:r>
              <a:rPr lang="en-US" dirty="0"/>
              <a:t>Clarification of Eschatology (Ch. 2)</a:t>
            </a:r>
          </a:p>
        </p:txBody>
      </p:sp>
      <p:sp>
        <p:nvSpPr>
          <p:cNvPr id="3" name="Content Placeholder 2">
            <a:extLst>
              <a:ext uri="{FF2B5EF4-FFF2-40B4-BE49-F238E27FC236}">
                <a16:creationId xmlns:a16="http://schemas.microsoft.com/office/drawing/2014/main" id="{4F263DCE-441C-3943-A6C2-3AD42FECCD16}"/>
              </a:ext>
            </a:extLst>
          </p:cNvPr>
          <p:cNvSpPr>
            <a:spLocks noGrp="1"/>
          </p:cNvSpPr>
          <p:nvPr>
            <p:ph idx="1"/>
          </p:nvPr>
        </p:nvSpPr>
        <p:spPr>
          <a:xfrm>
            <a:off x="838200" y="1825624"/>
            <a:ext cx="10515600" cy="4727575"/>
          </a:xfrm>
        </p:spPr>
        <p:txBody>
          <a:bodyPr>
            <a:normAutofit/>
          </a:bodyPr>
          <a:lstStyle/>
          <a:p>
            <a:r>
              <a:rPr lang="en-US" dirty="0"/>
              <a:t>“God has chosen you from the beginning for salvation in holiness of the Spirit and faith of the truth.” (v13)</a:t>
            </a:r>
          </a:p>
          <a:p>
            <a:pPr lvl="1"/>
            <a:r>
              <a:rPr lang="en-US" dirty="0"/>
              <a:t>How do you account for this verse in your theology?</a:t>
            </a:r>
          </a:p>
          <a:p>
            <a:r>
              <a:rPr lang="en-US" dirty="0"/>
              <a:t>“It was for this he called you through our gospel” (v14)</a:t>
            </a:r>
          </a:p>
          <a:p>
            <a:pPr lvl="1"/>
            <a:r>
              <a:rPr lang="en-US" dirty="0"/>
              <a:t>It was for what he called who?</a:t>
            </a:r>
          </a:p>
          <a:p>
            <a:pPr lvl="1"/>
            <a:r>
              <a:rPr lang="en-US" dirty="0"/>
              <a:t>Through who’s gospel?</a:t>
            </a:r>
          </a:p>
          <a:p>
            <a:pPr lvl="1"/>
            <a:r>
              <a:rPr lang="en-US" dirty="0"/>
              <a:t>How did God call them? </a:t>
            </a:r>
          </a:p>
        </p:txBody>
      </p:sp>
    </p:spTree>
    <p:extLst>
      <p:ext uri="{BB962C8B-B14F-4D97-AF65-F5344CB8AC3E}">
        <p14:creationId xmlns:p14="http://schemas.microsoft.com/office/powerpoint/2010/main" val="2132101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3C8D9-BBCB-494B-8611-6941A0CFB2A7}"/>
              </a:ext>
            </a:extLst>
          </p:cNvPr>
          <p:cNvSpPr>
            <a:spLocks noGrp="1"/>
          </p:cNvSpPr>
          <p:nvPr>
            <p:ph type="title"/>
          </p:nvPr>
        </p:nvSpPr>
        <p:spPr/>
        <p:txBody>
          <a:bodyPr/>
          <a:lstStyle/>
          <a:p>
            <a:r>
              <a:rPr lang="en-US" dirty="0"/>
              <a:t>Clarification of Eschatology (Ch. 2)</a:t>
            </a:r>
          </a:p>
        </p:txBody>
      </p:sp>
      <p:sp>
        <p:nvSpPr>
          <p:cNvPr id="3" name="Content Placeholder 2">
            <a:extLst>
              <a:ext uri="{FF2B5EF4-FFF2-40B4-BE49-F238E27FC236}">
                <a16:creationId xmlns:a16="http://schemas.microsoft.com/office/drawing/2014/main" id="{4F263DCE-441C-3943-A6C2-3AD42FECCD16}"/>
              </a:ext>
            </a:extLst>
          </p:cNvPr>
          <p:cNvSpPr>
            <a:spLocks noGrp="1"/>
          </p:cNvSpPr>
          <p:nvPr>
            <p:ph idx="1"/>
          </p:nvPr>
        </p:nvSpPr>
        <p:spPr>
          <a:xfrm>
            <a:off x="838200" y="1825624"/>
            <a:ext cx="10515600" cy="4727575"/>
          </a:xfrm>
        </p:spPr>
        <p:txBody>
          <a:bodyPr>
            <a:normAutofit/>
          </a:bodyPr>
          <a:lstStyle/>
          <a:p>
            <a:r>
              <a:rPr lang="en-US" dirty="0"/>
              <a:t>“hold to the traditions you were taught” (v15)</a:t>
            </a:r>
          </a:p>
          <a:p>
            <a:pPr lvl="1"/>
            <a:r>
              <a:rPr lang="en-US" dirty="0"/>
              <a:t>What traditions were they taught? (cf. 2:5; 1 </a:t>
            </a:r>
            <a:r>
              <a:rPr lang="en-US" dirty="0" err="1"/>
              <a:t>Thess</a:t>
            </a:r>
            <a:r>
              <a:rPr lang="en-US" dirty="0"/>
              <a:t>)</a:t>
            </a:r>
          </a:p>
          <a:p>
            <a:r>
              <a:rPr lang="en-US" dirty="0"/>
              <a:t>“May our Lord Jesus Christ Himself… encourage and strengthen your hearts in every good work and word.” (v17)</a:t>
            </a:r>
          </a:p>
        </p:txBody>
      </p:sp>
    </p:spTree>
    <p:extLst>
      <p:ext uri="{BB962C8B-B14F-4D97-AF65-F5344CB8AC3E}">
        <p14:creationId xmlns:p14="http://schemas.microsoft.com/office/powerpoint/2010/main" val="2328628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57C43-A8C8-3446-A9B2-4F63298DB46E}"/>
              </a:ext>
            </a:extLst>
          </p:cNvPr>
          <p:cNvSpPr>
            <a:spLocks noGrp="1"/>
          </p:cNvSpPr>
          <p:nvPr>
            <p:ph type="title"/>
          </p:nvPr>
        </p:nvSpPr>
        <p:spPr/>
        <p:txBody>
          <a:bodyPr/>
          <a:lstStyle/>
          <a:p>
            <a:r>
              <a:rPr lang="en-US" dirty="0"/>
              <a:t>Final Warnings and Requests (Ch. 3)</a:t>
            </a:r>
          </a:p>
        </p:txBody>
      </p:sp>
      <p:sp>
        <p:nvSpPr>
          <p:cNvPr id="3" name="Content Placeholder 2">
            <a:extLst>
              <a:ext uri="{FF2B5EF4-FFF2-40B4-BE49-F238E27FC236}">
                <a16:creationId xmlns:a16="http://schemas.microsoft.com/office/drawing/2014/main" id="{E67AA556-B005-4343-BCF1-A9EB587C208D}"/>
              </a:ext>
            </a:extLst>
          </p:cNvPr>
          <p:cNvSpPr>
            <a:spLocks noGrp="1"/>
          </p:cNvSpPr>
          <p:nvPr>
            <p:ph idx="1"/>
          </p:nvPr>
        </p:nvSpPr>
        <p:spPr>
          <a:xfrm>
            <a:off x="838200" y="1825624"/>
            <a:ext cx="10515600" cy="5032376"/>
          </a:xfrm>
        </p:spPr>
        <p:txBody>
          <a:bodyPr>
            <a:normAutofit/>
          </a:bodyPr>
          <a:lstStyle/>
          <a:p>
            <a:r>
              <a:rPr lang="en-US" dirty="0"/>
              <a:t>“Pray for us that the word of the Lord might run and be glorified as it did with you” (v1)</a:t>
            </a:r>
          </a:p>
          <a:p>
            <a:pPr lvl="1"/>
            <a:r>
              <a:rPr lang="en-US" dirty="0"/>
              <a:t>What is “the word of the Lord”?</a:t>
            </a:r>
          </a:p>
          <a:p>
            <a:r>
              <a:rPr lang="en-US" dirty="0"/>
              <a:t>“We have confidence… that you are doing and will do what we command.” (v4)</a:t>
            </a:r>
          </a:p>
          <a:p>
            <a:pPr lvl="1"/>
            <a:r>
              <a:rPr lang="en-US" dirty="0"/>
              <a:t>Who is Paul talking to?</a:t>
            </a:r>
          </a:p>
          <a:p>
            <a:r>
              <a:rPr lang="en-US" dirty="0"/>
              <a:t>“Now we command you… keep away from every brother living irresponsibly, and not according to the tradition you received from us.” (v6)</a:t>
            </a:r>
          </a:p>
          <a:p>
            <a:pPr lvl="1"/>
            <a:r>
              <a:rPr lang="en-US" dirty="0"/>
              <a:t>Are we to follow this instruction? </a:t>
            </a:r>
          </a:p>
        </p:txBody>
      </p:sp>
    </p:spTree>
    <p:extLst>
      <p:ext uri="{BB962C8B-B14F-4D97-AF65-F5344CB8AC3E}">
        <p14:creationId xmlns:p14="http://schemas.microsoft.com/office/powerpoint/2010/main" val="3604268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57C43-A8C8-3446-A9B2-4F63298DB46E}"/>
              </a:ext>
            </a:extLst>
          </p:cNvPr>
          <p:cNvSpPr>
            <a:spLocks noGrp="1"/>
          </p:cNvSpPr>
          <p:nvPr>
            <p:ph type="title"/>
          </p:nvPr>
        </p:nvSpPr>
        <p:spPr/>
        <p:txBody>
          <a:bodyPr/>
          <a:lstStyle/>
          <a:p>
            <a:r>
              <a:rPr lang="en-US" dirty="0"/>
              <a:t>Final Warnings and Requests (Ch. 3)</a:t>
            </a:r>
          </a:p>
        </p:txBody>
      </p:sp>
      <p:sp>
        <p:nvSpPr>
          <p:cNvPr id="3" name="Content Placeholder 2">
            <a:extLst>
              <a:ext uri="{FF2B5EF4-FFF2-40B4-BE49-F238E27FC236}">
                <a16:creationId xmlns:a16="http://schemas.microsoft.com/office/drawing/2014/main" id="{E67AA556-B005-4343-BCF1-A9EB587C208D}"/>
              </a:ext>
            </a:extLst>
          </p:cNvPr>
          <p:cNvSpPr>
            <a:spLocks noGrp="1"/>
          </p:cNvSpPr>
          <p:nvPr>
            <p:ph idx="1"/>
          </p:nvPr>
        </p:nvSpPr>
        <p:spPr>
          <a:xfrm>
            <a:off x="838200" y="1825624"/>
            <a:ext cx="10515600" cy="4575176"/>
          </a:xfrm>
        </p:spPr>
        <p:txBody>
          <a:bodyPr>
            <a:normAutofit/>
          </a:bodyPr>
          <a:lstStyle/>
          <a:p>
            <a:r>
              <a:rPr lang="en-US" dirty="0"/>
              <a:t>“We did not act irresponsibly with you, or eat bread without paying for it… but worked… so that we would not be a burden to any of you” (v8)</a:t>
            </a:r>
          </a:p>
          <a:p>
            <a:r>
              <a:rPr lang="en-US" dirty="0"/>
              <a:t>“Not because we do not have the right” (v9)</a:t>
            </a:r>
          </a:p>
          <a:p>
            <a:pPr lvl="1"/>
            <a:r>
              <a:rPr lang="en-US" dirty="0"/>
              <a:t>Who and what right is being referenced here?</a:t>
            </a:r>
          </a:p>
          <a:p>
            <a:r>
              <a:rPr lang="en-US" dirty="0"/>
              <a:t>“If anyone does not wish to work, he must not eat.” (v10)</a:t>
            </a:r>
          </a:p>
          <a:p>
            <a:pPr lvl="1"/>
            <a:r>
              <a:rPr lang="en-US" dirty="0"/>
              <a:t>Is this instruction for us to follow?</a:t>
            </a:r>
          </a:p>
          <a:p>
            <a:endParaRPr lang="en-US" dirty="0"/>
          </a:p>
        </p:txBody>
      </p:sp>
    </p:spTree>
    <p:extLst>
      <p:ext uri="{BB962C8B-B14F-4D97-AF65-F5344CB8AC3E}">
        <p14:creationId xmlns:p14="http://schemas.microsoft.com/office/powerpoint/2010/main" val="1661208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57C43-A8C8-3446-A9B2-4F63298DB46E}"/>
              </a:ext>
            </a:extLst>
          </p:cNvPr>
          <p:cNvSpPr>
            <a:spLocks noGrp="1"/>
          </p:cNvSpPr>
          <p:nvPr>
            <p:ph type="title"/>
          </p:nvPr>
        </p:nvSpPr>
        <p:spPr/>
        <p:txBody>
          <a:bodyPr/>
          <a:lstStyle/>
          <a:p>
            <a:r>
              <a:rPr lang="en-US" dirty="0"/>
              <a:t>Final Warnings and Requests (Ch. 3)</a:t>
            </a:r>
          </a:p>
        </p:txBody>
      </p:sp>
      <p:sp>
        <p:nvSpPr>
          <p:cNvPr id="3" name="Content Placeholder 2">
            <a:extLst>
              <a:ext uri="{FF2B5EF4-FFF2-40B4-BE49-F238E27FC236}">
                <a16:creationId xmlns:a16="http://schemas.microsoft.com/office/drawing/2014/main" id="{E67AA556-B005-4343-BCF1-A9EB587C208D}"/>
              </a:ext>
            </a:extLst>
          </p:cNvPr>
          <p:cNvSpPr>
            <a:spLocks noGrp="1"/>
          </p:cNvSpPr>
          <p:nvPr>
            <p:ph idx="1"/>
          </p:nvPr>
        </p:nvSpPr>
        <p:spPr>
          <a:xfrm>
            <a:off x="838200" y="1825624"/>
            <a:ext cx="10515600" cy="4575176"/>
          </a:xfrm>
        </p:spPr>
        <p:txBody>
          <a:bodyPr>
            <a:normAutofit/>
          </a:bodyPr>
          <a:lstStyle/>
          <a:p>
            <a:r>
              <a:rPr lang="en-US" dirty="0"/>
              <a:t>Why does Paul give these instructions about responsibility? (</a:t>
            </a:r>
            <a:r>
              <a:rPr lang="en-US" dirty="0" err="1"/>
              <a:t>cf</a:t>
            </a:r>
            <a:r>
              <a:rPr lang="en-US" dirty="0"/>
              <a:t> v11-12)</a:t>
            </a:r>
          </a:p>
          <a:p>
            <a:r>
              <a:rPr lang="en-US" dirty="0"/>
              <a:t>”If anyone does not obey our instruction in this letter, take note… and do not associate with him, that he will be shamed, but do not regard him as an enemy but admonish him as a brother.” (v15)</a:t>
            </a:r>
          </a:p>
          <a:p>
            <a:endParaRPr lang="en-US" dirty="0"/>
          </a:p>
        </p:txBody>
      </p:sp>
    </p:spTree>
    <p:extLst>
      <p:ext uri="{BB962C8B-B14F-4D97-AF65-F5344CB8AC3E}">
        <p14:creationId xmlns:p14="http://schemas.microsoft.com/office/powerpoint/2010/main" val="1657174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C12E2-90C2-C241-8682-12FB3CA00CDA}"/>
              </a:ext>
            </a:extLst>
          </p:cNvPr>
          <p:cNvSpPr>
            <a:spLocks noGrp="1"/>
          </p:cNvSpPr>
          <p:nvPr>
            <p:ph type="title"/>
          </p:nvPr>
        </p:nvSpPr>
        <p:spPr/>
        <p:txBody>
          <a:bodyPr/>
          <a:lstStyle/>
          <a:p>
            <a:r>
              <a:rPr lang="en-US" dirty="0"/>
              <a:t>Context</a:t>
            </a:r>
          </a:p>
        </p:txBody>
      </p:sp>
      <p:sp>
        <p:nvSpPr>
          <p:cNvPr id="3" name="Content Placeholder 2">
            <a:extLst>
              <a:ext uri="{FF2B5EF4-FFF2-40B4-BE49-F238E27FC236}">
                <a16:creationId xmlns:a16="http://schemas.microsoft.com/office/drawing/2014/main" id="{2743CE9E-7D45-C843-AC1E-1D9C62203C1A}"/>
              </a:ext>
            </a:extLst>
          </p:cNvPr>
          <p:cNvSpPr>
            <a:spLocks noGrp="1"/>
          </p:cNvSpPr>
          <p:nvPr>
            <p:ph idx="1"/>
          </p:nvPr>
        </p:nvSpPr>
        <p:spPr/>
        <p:txBody>
          <a:bodyPr/>
          <a:lstStyle/>
          <a:p>
            <a:r>
              <a:rPr lang="en-US" dirty="0"/>
              <a:t>Acts 17-18</a:t>
            </a:r>
          </a:p>
          <a:p>
            <a:r>
              <a:rPr lang="en-US" dirty="0"/>
              <a:t>Describe the people in Thessalonica. Jews or Gentiles? Friendly or hostile? What happened while he was there?</a:t>
            </a:r>
          </a:p>
          <a:p>
            <a:r>
              <a:rPr lang="en-US" dirty="0"/>
              <a:t>How long was he there?</a:t>
            </a:r>
          </a:p>
          <a:p>
            <a:r>
              <a:rPr lang="en-US" dirty="0"/>
              <a:t>Where did Paul come from, to Thessalonica, and where did he go after?</a:t>
            </a:r>
          </a:p>
          <a:p>
            <a:r>
              <a:rPr lang="en-US" dirty="0"/>
              <a:t>What has happened so far in Acts? </a:t>
            </a:r>
          </a:p>
          <a:p>
            <a:endParaRPr lang="en-US" dirty="0"/>
          </a:p>
        </p:txBody>
      </p:sp>
    </p:spTree>
    <p:extLst>
      <p:ext uri="{BB962C8B-B14F-4D97-AF65-F5344CB8AC3E}">
        <p14:creationId xmlns:p14="http://schemas.microsoft.com/office/powerpoint/2010/main" val="4260673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F84C6-BCDD-8541-8962-53A27B74C28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7253A9A-8306-1B4E-AB1F-FB5B55ABCB09}"/>
              </a:ext>
            </a:extLst>
          </p:cNvPr>
          <p:cNvSpPr>
            <a:spLocks noGrp="1"/>
          </p:cNvSpPr>
          <p:nvPr>
            <p:ph idx="1"/>
          </p:nvPr>
        </p:nvSpPr>
        <p:spPr/>
        <p:txBody>
          <a:bodyPr/>
          <a:lstStyle/>
          <a:p>
            <a:endParaRPr lang="en-US"/>
          </a:p>
        </p:txBody>
      </p:sp>
      <p:pic>
        <p:nvPicPr>
          <p:cNvPr id="4" name="Content Placeholder 4">
            <a:extLst>
              <a:ext uri="{FF2B5EF4-FFF2-40B4-BE49-F238E27FC236}">
                <a16:creationId xmlns:a16="http://schemas.microsoft.com/office/drawing/2014/main" id="{99A9958B-3497-F142-B17E-ABB5D2F088CB}"/>
              </a:ext>
            </a:extLst>
          </p:cNvPr>
          <p:cNvPicPr>
            <a:picLocks noChangeAspect="1"/>
          </p:cNvPicPr>
          <p:nvPr/>
        </p:nvPicPr>
        <p:blipFill>
          <a:blip r:embed="rId2"/>
          <a:stretch>
            <a:fillRect/>
          </a:stretch>
        </p:blipFill>
        <p:spPr>
          <a:xfrm>
            <a:off x="993321" y="0"/>
            <a:ext cx="10205357" cy="6858000"/>
          </a:xfrm>
          <a:prstGeom prst="rect">
            <a:avLst/>
          </a:prstGeom>
        </p:spPr>
      </p:pic>
    </p:spTree>
    <p:extLst>
      <p:ext uri="{BB962C8B-B14F-4D97-AF65-F5344CB8AC3E}">
        <p14:creationId xmlns:p14="http://schemas.microsoft.com/office/powerpoint/2010/main" val="1255368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6123F-71E9-9C47-9EDF-15F24114AE3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492D2EF-F8B4-BC49-99DD-B87EF38AF09A}"/>
              </a:ext>
            </a:extLst>
          </p:cNvPr>
          <p:cNvSpPr>
            <a:spLocks noGrp="1"/>
          </p:cNvSpPr>
          <p:nvPr>
            <p:ph idx="1"/>
          </p:nvPr>
        </p:nvSpPr>
        <p:spPr/>
        <p:txBody>
          <a:bodyPr/>
          <a:lstStyle/>
          <a:p>
            <a:endParaRPr lang="en-US"/>
          </a:p>
        </p:txBody>
      </p:sp>
      <p:pic>
        <p:nvPicPr>
          <p:cNvPr id="4" name="Content Placeholder 4">
            <a:extLst>
              <a:ext uri="{FF2B5EF4-FFF2-40B4-BE49-F238E27FC236}">
                <a16:creationId xmlns:a16="http://schemas.microsoft.com/office/drawing/2014/main" id="{74F50BEE-105B-044C-A14D-40ED82463236}"/>
              </a:ext>
            </a:extLst>
          </p:cNvPr>
          <p:cNvPicPr>
            <a:picLocks noChangeAspect="1"/>
          </p:cNvPicPr>
          <p:nvPr/>
        </p:nvPicPr>
        <p:blipFill rotWithShape="1">
          <a:blip r:embed="rId2"/>
          <a:srcRect r="43237" b="43365"/>
          <a:stretch/>
        </p:blipFill>
        <p:spPr>
          <a:xfrm>
            <a:off x="0" y="-276476"/>
            <a:ext cx="12192000" cy="8910809"/>
          </a:xfrm>
          <a:prstGeom prst="rect">
            <a:avLst/>
          </a:prstGeom>
        </p:spPr>
      </p:pic>
    </p:spTree>
    <p:extLst>
      <p:ext uri="{BB962C8B-B14F-4D97-AF65-F5344CB8AC3E}">
        <p14:creationId xmlns:p14="http://schemas.microsoft.com/office/powerpoint/2010/main" val="2473673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638EC-2A2C-EB4D-B2B5-204AAFBBA286}"/>
              </a:ext>
            </a:extLst>
          </p:cNvPr>
          <p:cNvSpPr>
            <a:spLocks noGrp="1"/>
          </p:cNvSpPr>
          <p:nvPr>
            <p:ph type="title"/>
          </p:nvPr>
        </p:nvSpPr>
        <p:spPr/>
        <p:txBody>
          <a:bodyPr/>
          <a:lstStyle/>
          <a:p>
            <a:r>
              <a:rPr lang="en-US" dirty="0"/>
              <a:t>Background Info</a:t>
            </a:r>
          </a:p>
        </p:txBody>
      </p:sp>
      <p:sp>
        <p:nvSpPr>
          <p:cNvPr id="3" name="Content Placeholder 2">
            <a:extLst>
              <a:ext uri="{FF2B5EF4-FFF2-40B4-BE49-F238E27FC236}">
                <a16:creationId xmlns:a16="http://schemas.microsoft.com/office/drawing/2014/main" id="{9EE3EBD7-A175-1C40-94AE-EE76B2659678}"/>
              </a:ext>
            </a:extLst>
          </p:cNvPr>
          <p:cNvSpPr>
            <a:spLocks noGrp="1"/>
          </p:cNvSpPr>
          <p:nvPr>
            <p:ph idx="1"/>
          </p:nvPr>
        </p:nvSpPr>
        <p:spPr/>
        <p:txBody>
          <a:bodyPr/>
          <a:lstStyle/>
          <a:p>
            <a:r>
              <a:rPr lang="en-US" dirty="0"/>
              <a:t>Date: </a:t>
            </a:r>
            <a:r>
              <a:rPr lang="en-US" dirty="0" err="1"/>
              <a:t>Approx</a:t>
            </a:r>
            <a:r>
              <a:rPr lang="en-US" dirty="0"/>
              <a:t> 51AD</a:t>
            </a:r>
          </a:p>
          <a:p>
            <a:r>
              <a:rPr lang="en-US" dirty="0"/>
              <a:t>Audience: Jews and Gentiles in Thessalonica who believe the gospel</a:t>
            </a:r>
          </a:p>
          <a:p>
            <a:r>
              <a:rPr lang="en-US" dirty="0"/>
              <a:t>Reason for writing: A clarification of Eschatological hope.</a:t>
            </a:r>
          </a:p>
          <a:p>
            <a:r>
              <a:rPr lang="en-US" dirty="0"/>
              <a:t>Place of writing: Corinth, staying with the Priscilla and Aquilla for a year and a half (near the end of his stay)</a:t>
            </a:r>
          </a:p>
          <a:p>
            <a:pPr marL="0" indent="0">
              <a:buNone/>
            </a:pPr>
            <a:endParaRPr lang="en-US" dirty="0"/>
          </a:p>
          <a:p>
            <a:endParaRPr lang="en-US" dirty="0"/>
          </a:p>
        </p:txBody>
      </p:sp>
    </p:spTree>
    <p:extLst>
      <p:ext uri="{BB962C8B-B14F-4D97-AF65-F5344CB8AC3E}">
        <p14:creationId xmlns:p14="http://schemas.microsoft.com/office/powerpoint/2010/main" val="161739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D0AFE-CB19-7D4A-B8E3-80F85AE92D3B}"/>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164BB0A8-6655-0A42-AC8D-52A18C8C80C7}"/>
              </a:ext>
            </a:extLst>
          </p:cNvPr>
          <p:cNvSpPr>
            <a:spLocks noGrp="1"/>
          </p:cNvSpPr>
          <p:nvPr>
            <p:ph idx="1"/>
          </p:nvPr>
        </p:nvSpPr>
        <p:spPr/>
        <p:txBody>
          <a:bodyPr/>
          <a:lstStyle/>
          <a:p>
            <a:r>
              <a:rPr lang="en-US" dirty="0"/>
              <a:t>Introduction, Thanks, and Outline (</a:t>
            </a:r>
            <a:r>
              <a:rPr lang="en-US" dirty="0" err="1"/>
              <a:t>ch</a:t>
            </a:r>
            <a:r>
              <a:rPr lang="en-US" dirty="0"/>
              <a:t> 1)</a:t>
            </a:r>
          </a:p>
          <a:p>
            <a:r>
              <a:rPr lang="en-US" dirty="0"/>
              <a:t>Clarification of Eschatology (</a:t>
            </a:r>
            <a:r>
              <a:rPr lang="en-US" dirty="0" err="1"/>
              <a:t>ch</a:t>
            </a:r>
            <a:r>
              <a:rPr lang="en-US" dirty="0"/>
              <a:t> 2)</a:t>
            </a:r>
          </a:p>
          <a:p>
            <a:r>
              <a:rPr lang="en-US" dirty="0"/>
              <a:t>Final Warnings and Requests (</a:t>
            </a:r>
            <a:r>
              <a:rPr lang="en-US" dirty="0" err="1"/>
              <a:t>ch</a:t>
            </a:r>
            <a:r>
              <a:rPr lang="en-US" dirty="0"/>
              <a:t> 3)</a:t>
            </a:r>
          </a:p>
        </p:txBody>
      </p:sp>
    </p:spTree>
    <p:extLst>
      <p:ext uri="{BB962C8B-B14F-4D97-AF65-F5344CB8AC3E}">
        <p14:creationId xmlns:p14="http://schemas.microsoft.com/office/powerpoint/2010/main" val="1927418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28324-4D96-EE48-9521-80B85058A0E0}"/>
              </a:ext>
            </a:extLst>
          </p:cNvPr>
          <p:cNvSpPr>
            <a:spLocks noGrp="1"/>
          </p:cNvSpPr>
          <p:nvPr>
            <p:ph type="title"/>
          </p:nvPr>
        </p:nvSpPr>
        <p:spPr/>
        <p:txBody>
          <a:bodyPr>
            <a:normAutofit/>
          </a:bodyPr>
          <a:lstStyle/>
          <a:p>
            <a:r>
              <a:rPr lang="en-US" sz="4000" dirty="0"/>
              <a:t>Introduction, Thanks, and Outline (Ch. 1)</a:t>
            </a:r>
          </a:p>
        </p:txBody>
      </p:sp>
      <p:sp>
        <p:nvSpPr>
          <p:cNvPr id="3" name="Content Placeholder 2">
            <a:extLst>
              <a:ext uri="{FF2B5EF4-FFF2-40B4-BE49-F238E27FC236}">
                <a16:creationId xmlns:a16="http://schemas.microsoft.com/office/drawing/2014/main" id="{ED52EFF2-0333-2A4C-82E4-0942DA461CC1}"/>
              </a:ext>
            </a:extLst>
          </p:cNvPr>
          <p:cNvSpPr>
            <a:spLocks noGrp="1"/>
          </p:cNvSpPr>
          <p:nvPr>
            <p:ph idx="1"/>
          </p:nvPr>
        </p:nvSpPr>
        <p:spPr>
          <a:xfrm>
            <a:off x="838200" y="1825624"/>
            <a:ext cx="10515600" cy="4473576"/>
          </a:xfrm>
        </p:spPr>
        <p:txBody>
          <a:bodyPr/>
          <a:lstStyle/>
          <a:p>
            <a:r>
              <a:rPr lang="en-US" dirty="0"/>
              <a:t>“We owe thanksgiving to God for you, because your faith is greatly enlarged…” (v3)</a:t>
            </a:r>
          </a:p>
          <a:p>
            <a:r>
              <a:rPr lang="en-US" dirty="0"/>
              <a:t> “Therefore we boast of you…” (v4)</a:t>
            </a:r>
          </a:p>
          <a:p>
            <a:pPr lvl="1"/>
            <a:r>
              <a:rPr lang="en-US" dirty="0"/>
              <a:t>Cf. 1 </a:t>
            </a:r>
            <a:r>
              <a:rPr lang="en-US" dirty="0" err="1"/>
              <a:t>Thess</a:t>
            </a:r>
            <a:r>
              <a:rPr lang="en-US" dirty="0"/>
              <a:t> 2:19ff </a:t>
            </a:r>
          </a:p>
          <a:p>
            <a:pPr lvl="1"/>
            <a:r>
              <a:rPr lang="en-US" dirty="0"/>
              <a:t>What do the apostles boast about? </a:t>
            </a:r>
          </a:p>
          <a:p>
            <a:r>
              <a:rPr lang="en-US" dirty="0"/>
              <a:t>“It is just for God to repay those who afflict you with affliction…” (v6)</a:t>
            </a:r>
          </a:p>
          <a:p>
            <a:pPr lvl="1"/>
            <a:r>
              <a:rPr lang="en-US" dirty="0"/>
              <a:t>When will this happen? (</a:t>
            </a:r>
            <a:r>
              <a:rPr lang="en-US" dirty="0" err="1"/>
              <a:t>cf</a:t>
            </a:r>
            <a:r>
              <a:rPr lang="en-US" dirty="0"/>
              <a:t> v7)</a:t>
            </a:r>
          </a:p>
        </p:txBody>
      </p:sp>
    </p:spTree>
    <p:extLst>
      <p:ext uri="{BB962C8B-B14F-4D97-AF65-F5344CB8AC3E}">
        <p14:creationId xmlns:p14="http://schemas.microsoft.com/office/powerpoint/2010/main" val="107176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28324-4D96-EE48-9521-80B85058A0E0}"/>
              </a:ext>
            </a:extLst>
          </p:cNvPr>
          <p:cNvSpPr>
            <a:spLocks noGrp="1"/>
          </p:cNvSpPr>
          <p:nvPr>
            <p:ph type="title"/>
          </p:nvPr>
        </p:nvSpPr>
        <p:spPr/>
        <p:txBody>
          <a:bodyPr>
            <a:normAutofit/>
          </a:bodyPr>
          <a:lstStyle/>
          <a:p>
            <a:r>
              <a:rPr lang="en-US" sz="4000" dirty="0"/>
              <a:t>Introduction, Thanks, and Outline (Ch. 1)</a:t>
            </a:r>
          </a:p>
        </p:txBody>
      </p:sp>
      <p:sp>
        <p:nvSpPr>
          <p:cNvPr id="3" name="Content Placeholder 2">
            <a:extLst>
              <a:ext uri="{FF2B5EF4-FFF2-40B4-BE49-F238E27FC236}">
                <a16:creationId xmlns:a16="http://schemas.microsoft.com/office/drawing/2014/main" id="{ED52EFF2-0333-2A4C-82E4-0942DA461CC1}"/>
              </a:ext>
            </a:extLst>
          </p:cNvPr>
          <p:cNvSpPr>
            <a:spLocks noGrp="1"/>
          </p:cNvSpPr>
          <p:nvPr>
            <p:ph idx="1"/>
          </p:nvPr>
        </p:nvSpPr>
        <p:spPr>
          <a:xfrm>
            <a:off x="838200" y="1825624"/>
            <a:ext cx="10515600" cy="4473576"/>
          </a:xfrm>
        </p:spPr>
        <p:txBody>
          <a:bodyPr/>
          <a:lstStyle/>
          <a:p>
            <a:r>
              <a:rPr lang="en-US" dirty="0"/>
              <a:t>Who will be dealt “retribution” in “flaming fire”? (v8)</a:t>
            </a:r>
          </a:p>
          <a:p>
            <a:r>
              <a:rPr lang="en-US" dirty="0"/>
              <a:t>“These will pay the penalty of eternal destruction, away from the face of the Lord” (v9)</a:t>
            </a:r>
          </a:p>
          <a:p>
            <a:pPr lvl="1"/>
            <a:r>
              <a:rPr lang="en-US" dirty="0"/>
              <a:t>Who is “these”? </a:t>
            </a:r>
          </a:p>
          <a:p>
            <a:r>
              <a:rPr lang="en-US" dirty="0"/>
              <a:t>“when he comes to be glorified with his holy ones on that day…” (v10)</a:t>
            </a:r>
          </a:p>
          <a:p>
            <a:pPr lvl="1"/>
            <a:r>
              <a:rPr lang="en-US" dirty="0"/>
              <a:t>What day are we talking about?</a:t>
            </a:r>
          </a:p>
          <a:p>
            <a:pPr lvl="1"/>
            <a:r>
              <a:rPr lang="en-US" dirty="0"/>
              <a:t>Who are “his holy ones”? </a:t>
            </a:r>
          </a:p>
        </p:txBody>
      </p:sp>
    </p:spTree>
    <p:extLst>
      <p:ext uri="{BB962C8B-B14F-4D97-AF65-F5344CB8AC3E}">
        <p14:creationId xmlns:p14="http://schemas.microsoft.com/office/powerpoint/2010/main" val="19229826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620</TotalTime>
  <Words>1369</Words>
  <Application>Microsoft Macintosh PowerPoint</Application>
  <PresentationFormat>Widescreen</PresentationFormat>
  <Paragraphs>123</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Arial Black</vt:lpstr>
      <vt:lpstr>Calibri</vt:lpstr>
      <vt:lpstr>Century Gothic</vt:lpstr>
      <vt:lpstr>Times New Roman</vt:lpstr>
      <vt:lpstr>Office Theme</vt:lpstr>
      <vt:lpstr>2 Thessalonians</vt:lpstr>
      <vt:lpstr>PowerPoint Presentation</vt:lpstr>
      <vt:lpstr>Context</vt:lpstr>
      <vt:lpstr>PowerPoint Presentation</vt:lpstr>
      <vt:lpstr>PowerPoint Presentation</vt:lpstr>
      <vt:lpstr>Background Info</vt:lpstr>
      <vt:lpstr>Outline</vt:lpstr>
      <vt:lpstr>Introduction, Thanks, and Outline (Ch. 1)</vt:lpstr>
      <vt:lpstr>Introduction, Thanks, and Outline (Ch. 1)</vt:lpstr>
      <vt:lpstr>PowerPoint Presentation</vt:lpstr>
      <vt:lpstr>PowerPoint Presentation</vt:lpstr>
      <vt:lpstr>Introduction, Thanks, and Outline (Ch. 1)</vt:lpstr>
      <vt:lpstr>Clarification of Eschatology (Ch. 2)</vt:lpstr>
      <vt:lpstr>The Man of Lawlessness:</vt:lpstr>
      <vt:lpstr>The Man of Lawlessness:</vt:lpstr>
      <vt:lpstr>Clarification of Eschatology (Ch. 2)</vt:lpstr>
      <vt:lpstr>Clarification of Eschatology (Ch. 2)</vt:lpstr>
      <vt:lpstr>Facts about the coming of the DotL:</vt:lpstr>
      <vt:lpstr>Has this already happened? </vt:lpstr>
      <vt:lpstr>Clarification of Eschatology (Ch. 2)</vt:lpstr>
      <vt:lpstr>Clarification of Eschatology (Ch. 2)</vt:lpstr>
      <vt:lpstr>Final Warnings and Requests (Ch. 3)</vt:lpstr>
      <vt:lpstr>Final Warnings and Requests (Ch. 3)</vt:lpstr>
      <vt:lpstr>Final Warnings and Requests (Ch. 3)</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Thessalonians</dc:title>
  <dc:creator>Microsoft Office User</dc:creator>
  <cp:lastModifiedBy>Microsoft Office User</cp:lastModifiedBy>
  <cp:revision>18</cp:revision>
  <dcterms:created xsi:type="dcterms:W3CDTF">2019-01-26T20:02:36Z</dcterms:created>
  <dcterms:modified xsi:type="dcterms:W3CDTF">2019-01-27T21:31:31Z</dcterms:modified>
</cp:coreProperties>
</file>