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71" r:id="rId8"/>
    <p:sldId id="262" r:id="rId9"/>
    <p:sldId id="265" r:id="rId10"/>
    <p:sldId id="266" r:id="rId11"/>
    <p:sldId id="267" r:id="rId12"/>
    <p:sldId id="268" r:id="rId13"/>
    <p:sldId id="263" r:id="rId14"/>
    <p:sldId id="269" r:id="rId15"/>
    <p:sldId id="26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9"/>
    <p:restoredTop sz="94504"/>
  </p:normalViewPr>
  <p:slideViewPr>
    <p:cSldViewPr snapToGrid="0" snapToObjects="1">
      <p:cViewPr varScale="1">
        <p:scale>
          <a:sx n="91" d="100"/>
          <a:sy n="91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6CC08-F957-844F-A349-06BCDA74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4D4C8-4F16-4845-98E5-4DE0D24D7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6F4E0-95DA-9F49-989A-90FE2DB6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CD13-94AC-2E4C-920D-E54321E3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5B927-B95B-5240-B9E0-B9BD74FE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D560-DCEE-134C-8987-37440EE8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15CC7-15E0-6F4B-A74C-49E0631B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E4D81-637E-624F-9011-E24A68BD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21AC-2E44-D04B-9577-9CF64824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37483-C09B-F346-8913-2E1BAC11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81056-9C1E-174E-BC90-C8126174B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638B5-A43C-3C4C-9BC4-A227BF183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4BEA5-C81D-BB4B-AC6C-733B57B6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7ACA-CD7A-D641-BBC2-7BAC1EBD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E67E3-B328-004C-9E5C-D26979E2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9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0C89-57C5-4447-BA3F-C4606543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A5F02-CA81-6140-9CB7-F7FB9DA6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BF747-5C01-6648-B7C7-12F6AF1E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27F2A-847D-6C4C-8123-D6B318A8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6F7E0-DDEA-2048-B624-72C26880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6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3E51-51B1-1D49-8E10-58D0FFD4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EB6E3-20EC-F742-9B74-853FC11E6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9391B-23DD-CA43-A3C9-4ECE082F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C8927-0B2A-834B-9537-5AAD44EE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6050D-BA2A-EB45-A35E-DB7D196A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492F-50B9-7F4E-AC2A-002B5524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83A5-E044-724E-B303-8360D45B3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157DE-7FE8-7D4B-819E-F0C56233B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E0155-C028-B54E-B87F-828E7102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1A161-30E5-CB4C-83E8-22405F9E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6DF9C-FBDC-8046-9613-4358F7D0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4414-9850-684B-A1AB-9F60994F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F882D-5CA6-1745-ACB4-968BC325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1A557-D82A-6A49-8D29-66B5E1621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02047-64E3-EB47-AAB5-523A033B0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D7BB4-89AE-9045-A568-E3C4029DF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8F9AC-A585-BD40-B51E-F49F95FC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FB00C-D3E1-7F4A-9931-DF07B0FD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7CCBB-5046-0545-A677-31C16486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FF33-2A35-4644-9A4E-A34E2F56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DA790-E07F-4641-B805-34BEF6A1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E0306-73A1-0F40-AAAD-E61CD304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C9960-E244-5C4F-AD3B-AF2BCC34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E3672-47D1-484B-9E8F-54A34909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6F71D-EC20-4F41-A58C-A90CDFDE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9EE15-E670-B043-ABCF-ECAF1DA7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E776-0B25-5D47-8D83-E3553042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28A9B-89BE-C24C-92EE-A0AACEE4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BE35B-A46D-8F4D-9BC6-212F206C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45C79-38C4-8A44-8847-E73DB63D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44012-F6A6-7E47-821C-1F0A4C4A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9E436-38D4-A449-85EB-3F685DCA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1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D47D-A184-0746-B6BD-F5860651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B3DF5-2711-4743-9F51-1DBE5D38C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6630B-559C-5B4D-87D3-08DA55203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00E05-9A87-2F4C-9253-2AD5B111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CAB69-F367-2F4F-99FA-3F5696B6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4F680-0915-6D47-BB26-94CFA4A1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34000"/>
                    </a14:imgEffect>
                    <a14:imgEffect>
                      <a14:brightnessContrast bright="-40000" contrast="28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F616C-0478-5641-9178-5D9A7AFA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0A585-94F6-024E-BF63-DD1B449F0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7A178-2CF8-1B4F-B50E-BC22F98C6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3D222-7B21-334B-8219-073BF0D6ABF5}" type="datetimeFigureOut">
              <a:rPr lang="en-US" smtClean="0"/>
              <a:t>3/3/19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C1E67-761D-BF43-8490-56031154D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EA640-AC07-C745-A7B7-829264B22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AA93-57D0-EF45-B50C-AB63A89D7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effectLst>
            <a:outerShdw blurRad="38100" dist="50800" dir="2700000" algn="tl" rotWithShape="0">
              <a:prstClr val="black">
                <a:alpha val="82000"/>
              </a:prstClr>
            </a:outerShdw>
          </a:effectLst>
          <a:latin typeface="Bell MT" panose="02020503060305020303" pitchFamily="18" charset="77"/>
          <a:ea typeface="+mj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25400" dist="38100" dir="2700000" algn="tl" rotWithShape="0">
              <a:prstClr val="black">
                <a:alpha val="87000"/>
              </a:prstClr>
            </a:outerShdw>
          </a:effectLst>
          <a:latin typeface="Bell MT" panose="02020503060305020303" pitchFamily="18" charset="77"/>
          <a:ea typeface="+mn-ea"/>
          <a:cs typeface="Angsana New" panose="02020603050405020304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25400" dist="38100" dir="2700000" algn="tl" rotWithShape="0">
              <a:prstClr val="black">
                <a:alpha val="87000"/>
              </a:prstClr>
            </a:outerShdw>
          </a:effectLst>
          <a:latin typeface="Bell MT" panose="02020503060305020303" pitchFamily="18" charset="77"/>
          <a:ea typeface="+mn-ea"/>
          <a:cs typeface="Angsana New" panose="02020603050405020304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25400" dist="38100" dir="2700000" algn="tl" rotWithShape="0">
              <a:prstClr val="black">
                <a:alpha val="87000"/>
              </a:prstClr>
            </a:outerShdw>
          </a:effectLst>
          <a:latin typeface="Bell MT" panose="02020503060305020303" pitchFamily="18" charset="77"/>
          <a:ea typeface="+mn-ea"/>
          <a:cs typeface="Angsana New" panose="02020603050405020304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25400" dist="38100" dir="2700000" algn="tl" rotWithShape="0">
              <a:prstClr val="black">
                <a:alpha val="87000"/>
              </a:prstClr>
            </a:outerShdw>
          </a:effectLst>
          <a:latin typeface="Bell MT" panose="02020503060305020303" pitchFamily="18" charset="77"/>
          <a:ea typeface="+mn-ea"/>
          <a:cs typeface="Angsana New" panose="02020603050405020304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25400" dist="38100" dir="2700000" algn="tl" rotWithShape="0">
              <a:prstClr val="black">
                <a:alpha val="87000"/>
              </a:prstClr>
            </a:outerShdw>
          </a:effectLst>
          <a:latin typeface="Bell MT" panose="02020503060305020303" pitchFamily="18" charset="77"/>
          <a:ea typeface="+mn-ea"/>
          <a:cs typeface="Angsana New" panose="02020603050405020304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EFFE-827B-844B-8DB9-FB717E529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DF583-9EF0-2846-8984-89EB8B7D1E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D9ECC-B735-5B4D-A314-88770AC6A23E}"/>
              </a:ext>
            </a:extLst>
          </p:cNvPr>
          <p:cNvSpPr/>
          <p:nvPr/>
        </p:nvSpPr>
        <p:spPr>
          <a:xfrm>
            <a:off x="9509761" y="6112932"/>
            <a:ext cx="1937172" cy="74506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chemeClr val="bg1"/>
                </a:solidFill>
              </a:rPr>
              <a:t>By Stephen </a:t>
            </a:r>
            <a:r>
              <a:rPr lang="en-US" sz="1400" dirty="0" err="1">
                <a:solidFill>
                  <a:schemeClr val="bg1"/>
                </a:solidFill>
              </a:rPr>
              <a:t>Curto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For </a:t>
            </a:r>
            <a:r>
              <a:rPr lang="en-US" sz="1400" dirty="0" err="1">
                <a:solidFill>
                  <a:schemeClr val="bg1"/>
                </a:solidFill>
              </a:rPr>
              <a:t>Homegroup</a:t>
            </a:r>
            <a:endParaRPr lang="en-US" sz="1400" dirty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March 3, 2019</a:t>
            </a:r>
          </a:p>
        </p:txBody>
      </p:sp>
      <p:pic>
        <p:nvPicPr>
          <p:cNvPr id="5" name="Picture 4" descr="logo2.jpg">
            <a:extLst>
              <a:ext uri="{FF2B5EF4-FFF2-40B4-BE49-F238E27FC236}">
                <a16:creationId xmlns:a16="http://schemas.microsoft.com/office/drawing/2014/main" id="{9CE3BFEE-EBFF-2B4D-889B-E539AC23B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3" y="6112933"/>
            <a:ext cx="745067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5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5513-D816-1445-B7E1-A85FCEF0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Have Seen (Ch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A90D-2DD6-B74C-9057-C5A4C443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6323" cy="4351338"/>
          </a:xfrm>
        </p:spPr>
        <p:txBody>
          <a:bodyPr>
            <a:normAutofit/>
          </a:bodyPr>
          <a:lstStyle/>
          <a:p>
            <a:r>
              <a:rPr lang="en-US" dirty="0"/>
              <a:t>John’s Vision of Jesus (v9-20)</a:t>
            </a:r>
          </a:p>
          <a:p>
            <a:pPr lvl="1"/>
            <a:r>
              <a:rPr lang="en-US" dirty="0"/>
              <a:t>“I, John…was on the Island of Patmos, because of the … testimony of Jesus… In the spirit on the lord’s day, and I heard a loud voice.” (9-10)</a:t>
            </a:r>
          </a:p>
          <a:p>
            <a:pPr lvl="2"/>
            <a:r>
              <a:rPr lang="en-US" dirty="0"/>
              <a:t>Why was John on the Island of Patmos? </a:t>
            </a:r>
          </a:p>
          <a:p>
            <a:pPr lvl="1"/>
            <a:r>
              <a:rPr lang="en-US" dirty="0"/>
              <a:t>“Write in a book what you see, and send it to the seven churches…” (v11)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496C8-DA46-1B4D-A540-3DB9C44B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802" y="365125"/>
            <a:ext cx="4120059" cy="62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5513-D816-1445-B7E1-A85FCEF0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Have Seen (Ch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A90D-2DD6-B74C-9057-C5A4C443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John’s Vision of Jesus (v9-20)</a:t>
            </a:r>
          </a:p>
          <a:p>
            <a:pPr lvl="1"/>
            <a:r>
              <a:rPr lang="en-US" dirty="0"/>
              <a:t>“And I turned, and I saw…” (v12)</a:t>
            </a:r>
          </a:p>
          <a:p>
            <a:pPr lvl="2"/>
            <a:r>
              <a:rPr lang="en-US" dirty="0"/>
              <a:t>7 lampstands </a:t>
            </a:r>
          </a:p>
          <a:p>
            <a:pPr lvl="2"/>
            <a:r>
              <a:rPr lang="en-US" dirty="0"/>
              <a:t>“one like the son of man” in their midst </a:t>
            </a:r>
          </a:p>
          <a:p>
            <a:pPr lvl="2"/>
            <a:r>
              <a:rPr lang="en-US" dirty="0"/>
              <a:t>He was holding 7 stars in his right hand</a:t>
            </a:r>
          </a:p>
          <a:p>
            <a:pPr lvl="1"/>
            <a:r>
              <a:rPr lang="en-US" dirty="0"/>
              <a:t>Description of Jesus: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19B10-D93C-B544-8640-3C88FF9E5EFD}"/>
              </a:ext>
            </a:extLst>
          </p:cNvPr>
          <p:cNvSpPr txBox="1"/>
          <p:nvPr/>
        </p:nvSpPr>
        <p:spPr>
          <a:xfrm>
            <a:off x="838200" y="4617217"/>
            <a:ext cx="11106150" cy="35864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143000" indent="-228600">
              <a:lnSpc>
                <a:spcPct val="90000"/>
              </a:lnSpc>
              <a:spcBef>
                <a:spcPts val="50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25400" dist="38100" dir="2700000" algn="tl" rotWithShape="0">
                    <a:srgbClr val="000000">
                      <a:alpha val="87000"/>
                    </a:srgbClr>
                  </a:outerShdw>
                </a:effectLst>
                <a:latin typeface="Bell MT" panose="02020503060305020303" pitchFamily="18" charset="77"/>
                <a:cs typeface="Angsana New" panose="02020603050405020304" pitchFamily="18" charset="-34"/>
              </a:rPr>
              <a:t>Robe to his feet with a golden sash/belt</a:t>
            </a:r>
            <a:endParaRPr lang="en-US" sz="2800" dirty="0"/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25400" dist="38100" dir="2700000" algn="tl" rotWithShape="0">
                    <a:srgbClr val="000000">
                      <a:alpha val="87000"/>
                    </a:srgbClr>
                  </a:outerShdw>
                </a:effectLst>
                <a:latin typeface="Bell MT" panose="02020503060305020303" pitchFamily="18" charset="77"/>
                <a:cs typeface="Angsana New" panose="02020603050405020304" pitchFamily="18" charset="-34"/>
              </a:rPr>
              <a:t>White hair</a:t>
            </a:r>
            <a:endParaRPr lang="en-US" sz="2800" dirty="0"/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25400" dist="38100" dir="2700000" algn="tl" rotWithShape="0">
                    <a:srgbClr val="000000">
                      <a:alpha val="87000"/>
                    </a:srgbClr>
                  </a:outerShdw>
                </a:effectLst>
                <a:latin typeface="Bell MT" panose="02020503060305020303" pitchFamily="18" charset="77"/>
                <a:cs typeface="Angsana New" panose="02020603050405020304" pitchFamily="18" charset="-34"/>
              </a:rPr>
              <a:t>Flaming eyes</a:t>
            </a:r>
            <a:endParaRPr lang="en-US" sz="2800" dirty="0"/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25400" dist="38100" dir="2700000" algn="tl" rotWithShape="0">
                  <a:srgbClr val="000000">
                    <a:alpha val="87000"/>
                  </a:srgbClr>
                </a:outerShdw>
              </a:effectLst>
              <a:latin typeface="Bell MT" panose="02020503060305020303" pitchFamily="18" charset="77"/>
              <a:cs typeface="Angsana New" panose="02020603050405020304" pitchFamily="18" charset="-34"/>
            </a:endParaRPr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25400" dist="38100" dir="2700000" algn="tl" rotWithShape="0">
                  <a:srgbClr val="000000">
                    <a:alpha val="87000"/>
                  </a:srgbClr>
                </a:outerShdw>
              </a:effectLst>
              <a:latin typeface="Bell MT" panose="02020503060305020303" pitchFamily="18" charset="77"/>
              <a:cs typeface="Angsana New" panose="02020603050405020304" pitchFamily="18" charset="-34"/>
            </a:endParaRPr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25400" dist="38100" dir="2700000" algn="tl" rotWithShape="0">
                  <a:srgbClr val="000000">
                    <a:alpha val="87000"/>
                  </a:srgbClr>
                </a:outerShdw>
              </a:effectLst>
              <a:latin typeface="Bell MT" panose="02020503060305020303" pitchFamily="18" charset="77"/>
              <a:cs typeface="Angsana New" panose="02020603050405020304" pitchFamily="18" charset="-34"/>
            </a:endParaRPr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effectLst>
                <a:outerShdw blurRad="25400" dist="38100" dir="2700000" algn="tl" rotWithShape="0">
                  <a:srgbClr val="000000">
                    <a:alpha val="87000"/>
                  </a:srgbClr>
                </a:outerShdw>
              </a:effectLst>
              <a:latin typeface="Bell MT" panose="02020503060305020303" pitchFamily="18" charset="77"/>
              <a:cs typeface="Angsana New" panose="02020603050405020304" pitchFamily="18" charset="-34"/>
            </a:endParaRPr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25400" dist="38100" dir="2700000" algn="tl" rotWithShape="0">
                    <a:srgbClr val="000000">
                      <a:alpha val="87000"/>
                    </a:srgbClr>
                  </a:outerShdw>
                </a:effectLst>
                <a:latin typeface="Bell MT" panose="02020503060305020303" pitchFamily="18" charset="77"/>
                <a:cs typeface="Angsana New" panose="02020603050405020304" pitchFamily="18" charset="-34"/>
              </a:rPr>
              <a:t>Feet of red-hot bronze</a:t>
            </a:r>
            <a:endParaRPr lang="en-US" sz="2800" dirty="0"/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25400" dist="38100" dir="2700000" algn="tl" rotWithShape="0">
                    <a:srgbClr val="000000">
                      <a:alpha val="87000"/>
                    </a:srgbClr>
                  </a:outerShdw>
                </a:effectLst>
                <a:latin typeface="Bell MT" panose="02020503060305020303" pitchFamily="18" charset="77"/>
                <a:cs typeface="Angsana New" panose="02020603050405020304" pitchFamily="18" charset="-34"/>
              </a:rPr>
              <a:t>Loud voice </a:t>
            </a:r>
            <a:endParaRPr lang="en-US" sz="2800" dirty="0"/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25400" dist="38100" dir="2700000" algn="tl" rotWithShape="0">
                    <a:srgbClr val="000000">
                      <a:alpha val="87000"/>
                    </a:srgbClr>
                  </a:outerShdw>
                </a:effectLst>
                <a:latin typeface="Bell MT" panose="02020503060305020303" pitchFamily="18" charset="77"/>
                <a:cs typeface="Angsana New" panose="02020603050405020304" pitchFamily="18" charset="-34"/>
              </a:rPr>
              <a:t>Sharp sword from mouth</a:t>
            </a:r>
            <a:endParaRPr lang="en-US" sz="2800" dirty="0"/>
          </a:p>
          <a:p>
            <a: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effectLst>
                  <a:outerShdw blurRad="25400" dist="38100" dir="2700000" algn="tl" rotWithShape="0">
                    <a:srgbClr val="000000">
                      <a:alpha val="87000"/>
                    </a:srgbClr>
                  </a:outerShdw>
                </a:effectLst>
                <a:latin typeface="Bell MT" panose="02020503060305020303" pitchFamily="18" charset="77"/>
                <a:cs typeface="Angsana New" panose="02020603050405020304" pitchFamily="18" charset="-34"/>
              </a:rPr>
              <a:t>Face like the sun shines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FAA0F-EC75-9E4E-A749-64E03E045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7" r="16970"/>
          <a:stretch/>
        </p:blipFill>
        <p:spPr>
          <a:xfrm>
            <a:off x="8169612" y="492369"/>
            <a:ext cx="3590979" cy="37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3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5513-D816-1445-B7E1-A85FCEF0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Have Seen (Ch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A90D-2DD6-B74C-9057-C5A4C443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John’s Vision of Jesus (v9-20)</a:t>
            </a:r>
          </a:p>
          <a:p>
            <a:pPr lvl="1"/>
            <a:r>
              <a:rPr lang="en-US" dirty="0"/>
              <a:t>“do not be afraid, I am the first and the last, and the living One, I was dead, and see, I am alive forevermore.” (v17-18)</a:t>
            </a:r>
          </a:p>
          <a:p>
            <a:pPr lvl="1"/>
            <a:r>
              <a:rPr lang="en-US" dirty="0"/>
              <a:t>Outline of book (v19)</a:t>
            </a:r>
          </a:p>
          <a:p>
            <a:pPr lvl="1"/>
            <a:r>
              <a:rPr lang="en-US" dirty="0"/>
              <a:t>“The mystery of the seven stars which you saw in my right hand, and the seven golden lampstands” (v2)</a:t>
            </a:r>
          </a:p>
          <a:p>
            <a:pPr lvl="2"/>
            <a:r>
              <a:rPr lang="en-US" dirty="0"/>
              <a:t>Stars = angels of the seven churches </a:t>
            </a:r>
          </a:p>
          <a:p>
            <a:pPr lvl="2"/>
            <a:r>
              <a:rPr lang="en-US" dirty="0"/>
              <a:t> lampstands = seven churches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2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BFC0-5448-D341-B408-1712D56E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Symbolic 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5B3F-EAE8-5449-A42C-C458EEBA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effectLst/>
              </a:rPr>
              <a:t>Does the text explain the literal referent directly after giving the symbol?</a:t>
            </a:r>
            <a:r>
              <a:rPr lang="en-US" dirty="0">
                <a:effectLst/>
              </a:rPr>
              <a:t> (e.g. 4:5b “before the throne were burning seven torches of fire, which are the seven Spirits of God.”)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ffectLst/>
              </a:rPr>
              <a:t>Does the text use an obvious simile?</a:t>
            </a:r>
            <a:r>
              <a:rPr lang="en-US" dirty="0">
                <a:effectLst/>
              </a:rPr>
              <a:t> (e.g. 4:7 “the first living creature </a:t>
            </a:r>
            <a:r>
              <a:rPr lang="en-US" i="1" dirty="0">
                <a:effectLst/>
              </a:rPr>
              <a:t>like</a:t>
            </a:r>
            <a:r>
              <a:rPr lang="en-US" dirty="0">
                <a:effectLst/>
              </a:rPr>
              <a:t> a lion,”)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ffectLst/>
              </a:rPr>
              <a:t>Does the text give a plain description in the midst of a list of symbolic descriptions?</a:t>
            </a:r>
            <a:r>
              <a:rPr lang="en-US" dirty="0">
                <a:effectLst/>
              </a:rPr>
              <a:t> (e.g. 4:7 “the first living creature like a lion, the second living creature like an ox, the </a:t>
            </a:r>
            <a:r>
              <a:rPr lang="en-US" i="1" dirty="0">
                <a:effectLst/>
              </a:rPr>
              <a:t>third living creature with the face of a man</a:t>
            </a:r>
            <a:r>
              <a:rPr lang="en-US" dirty="0">
                <a:effectLst/>
              </a:rPr>
              <a:t>, the fourth living creature like an eagle in flight.”)</a:t>
            </a:r>
          </a:p>
        </p:txBody>
      </p:sp>
    </p:spTree>
    <p:extLst>
      <p:ext uri="{BB962C8B-B14F-4D97-AF65-F5344CB8AC3E}">
        <p14:creationId xmlns:p14="http://schemas.microsoft.com/office/powerpoint/2010/main" val="3174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7BFC0-5448-D341-B408-1712D56E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Symbolic 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75B3F-EAE8-5449-A42C-C458EEBA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>
                <a:effectLst/>
              </a:rPr>
              <a:t>Does the text use a symbol common to scripture or specific language from a prophetic text?</a:t>
            </a:r>
            <a:r>
              <a:rPr lang="en-US" dirty="0">
                <a:effectLst/>
              </a:rPr>
              <a:t> (e.g. 5:5 “root of David”, 5:6 “a lamb, standing as though it had been slain”, the number 7, etc.)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>
                <a:effectLst/>
              </a:rPr>
              <a:t>Does the text give a “wacky” description to an already defined referent? </a:t>
            </a:r>
            <a:r>
              <a:rPr lang="en-US" dirty="0">
                <a:effectLst/>
              </a:rPr>
              <a:t>(e.g. 4:8 the four creatures are described as “full of eyes” and then Jesus, whom we know to be a man and already described metaphorically as a lamb, is described with 7 horns and 7 eyes in 5:6)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>
                <a:effectLst/>
              </a:rPr>
              <a:t>Does the text use key words like “spiritually” or “a sign appeared”?</a:t>
            </a:r>
            <a:r>
              <a:rPr lang="en-US" dirty="0">
                <a:effectLst/>
              </a:rPr>
              <a:t> (11:8, 12:1)</a:t>
            </a:r>
          </a:p>
          <a:p>
            <a:pPr marL="0" indent="0">
              <a:buNone/>
            </a:pPr>
            <a:r>
              <a:rPr lang="en-US" b="1" i="1" dirty="0">
                <a:effectLst/>
              </a:rPr>
              <a:t>If the answer is yes to any of these questions, then carefully interpret a symbolic meaning. If not, stick to literal interpretations. </a:t>
            </a:r>
            <a:endParaRPr lang="en-US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1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8A9C-B2A1-564B-B309-161E1C23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Interpretive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51AC-3A50-774B-BE34-36D57A7F4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Preterism</a:t>
            </a:r>
            <a:r>
              <a:rPr lang="en-US" dirty="0"/>
              <a:t>: The events in the book have already occurred</a:t>
            </a:r>
          </a:p>
          <a:p>
            <a:r>
              <a:rPr lang="en-US" dirty="0"/>
              <a:t>Historicism: The events in the book describe the unfolding of Church history</a:t>
            </a:r>
          </a:p>
          <a:p>
            <a:r>
              <a:rPr lang="en-US" dirty="0"/>
              <a:t>Idealism: The events in the book have no literal referent, but represent the spiritual war going on in heaven or in the hearts of believers</a:t>
            </a:r>
          </a:p>
          <a:p>
            <a:r>
              <a:rPr lang="en-US" dirty="0"/>
              <a:t>Futurism: The events in the book are still future and will be fulfilled literally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5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FDA7-B847-4B4C-B236-676017C1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C7C5-4AB5-2B4E-91C5-EAC08957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4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1ECB-1242-084D-8C1E-37B72644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48A3B-E55A-4543-A14B-D778DE855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915"/>
            <a:ext cx="12192000" cy="32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1ECB-1242-084D-8C1E-37B72644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48A3B-E55A-4543-A14B-D778DE855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77" t="22717"/>
          <a:stretch/>
        </p:blipFill>
        <p:spPr>
          <a:xfrm>
            <a:off x="0" y="0"/>
            <a:ext cx="12379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06A1-FE51-2B4A-8C73-B90F5DAC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24AAD-30BF-5046-95E9-9A2B0822E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Title: The Revelation of Jesus Christ</a:t>
            </a:r>
          </a:p>
          <a:p>
            <a:r>
              <a:rPr lang="en-US" dirty="0"/>
              <a:t>Author: John (the son of Zebedee, brother of James)</a:t>
            </a:r>
          </a:p>
          <a:p>
            <a:r>
              <a:rPr lang="en-US" dirty="0"/>
              <a:t>Written From: John’s Exile on Patmos (1:9)</a:t>
            </a:r>
          </a:p>
          <a:p>
            <a:r>
              <a:rPr lang="en-US" dirty="0"/>
              <a:t>Date:  65 AD ? (early date) ;  </a:t>
            </a:r>
            <a:r>
              <a:rPr lang="en-US" u="sng" dirty="0"/>
              <a:t>90 AD</a:t>
            </a:r>
            <a:r>
              <a:rPr lang="en-US" dirty="0"/>
              <a:t> (late date)</a:t>
            </a:r>
          </a:p>
          <a:p>
            <a:r>
              <a:rPr lang="en-US" dirty="0"/>
              <a:t>Purpose: To comfort the oppressed Churches of Asia Minor by reminding them of God’s future conquest, punishment of evil, and resurrection of the righteous. </a:t>
            </a:r>
          </a:p>
          <a:p>
            <a:r>
              <a:rPr lang="en-US" dirty="0"/>
              <a:t>Message: God Wins. </a:t>
            </a:r>
          </a:p>
        </p:txBody>
      </p:sp>
    </p:spTree>
    <p:extLst>
      <p:ext uri="{BB962C8B-B14F-4D97-AF65-F5344CB8AC3E}">
        <p14:creationId xmlns:p14="http://schemas.microsoft.com/office/powerpoint/2010/main" val="54987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666C-09CB-8A43-9BC8-ED697CFE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(1:19)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4274-4791-C143-8018-2005370BA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2553" cy="4351338"/>
          </a:xfrm>
        </p:spPr>
        <p:txBody>
          <a:bodyPr/>
          <a:lstStyle/>
          <a:p>
            <a:r>
              <a:rPr lang="en-US" dirty="0"/>
              <a:t>Things You Have Seen (</a:t>
            </a:r>
            <a:r>
              <a:rPr lang="en-US" dirty="0" err="1"/>
              <a:t>ch</a:t>
            </a:r>
            <a:r>
              <a:rPr lang="en-US" dirty="0"/>
              <a:t> 1)</a:t>
            </a:r>
          </a:p>
          <a:p>
            <a:r>
              <a:rPr lang="en-US" dirty="0"/>
              <a:t>Things that Are (</a:t>
            </a:r>
            <a:r>
              <a:rPr lang="en-US" dirty="0" err="1"/>
              <a:t>ch</a:t>
            </a:r>
            <a:r>
              <a:rPr lang="en-US" dirty="0"/>
              <a:t> 2-3)</a:t>
            </a:r>
          </a:p>
          <a:p>
            <a:r>
              <a:rPr lang="en-US" dirty="0"/>
              <a:t>Things Which Will Take Place After These Things (</a:t>
            </a:r>
            <a:r>
              <a:rPr lang="en-US" dirty="0" err="1"/>
              <a:t>ch</a:t>
            </a:r>
            <a:r>
              <a:rPr lang="en-US" dirty="0"/>
              <a:t> 4-22)</a:t>
            </a:r>
          </a:p>
          <a:p>
            <a:pPr lvl="1"/>
            <a:r>
              <a:rPr lang="en-US" dirty="0"/>
              <a:t>Heavenly Scene (</a:t>
            </a:r>
            <a:r>
              <a:rPr lang="en-US" dirty="0" err="1"/>
              <a:t>ch</a:t>
            </a:r>
            <a:r>
              <a:rPr lang="en-US" dirty="0"/>
              <a:t> 4-5)</a:t>
            </a:r>
          </a:p>
          <a:p>
            <a:pPr lvl="1"/>
            <a:r>
              <a:rPr lang="en-US" dirty="0"/>
              <a:t>Tribulation (</a:t>
            </a:r>
            <a:r>
              <a:rPr lang="en-US" dirty="0" err="1"/>
              <a:t>ch</a:t>
            </a:r>
            <a:r>
              <a:rPr lang="en-US" dirty="0"/>
              <a:t> 6-19)</a:t>
            </a:r>
          </a:p>
          <a:p>
            <a:pPr lvl="1"/>
            <a:r>
              <a:rPr lang="en-US" dirty="0"/>
              <a:t>Events Following Tribulation (</a:t>
            </a:r>
            <a:r>
              <a:rPr lang="en-US" dirty="0" err="1"/>
              <a:t>ch</a:t>
            </a:r>
            <a:r>
              <a:rPr lang="en-US" dirty="0"/>
              <a:t> 20-22)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0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5477-75AD-184C-89FF-B50ACFC0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“Lunch Breaks” “Vision-</a:t>
            </a:r>
            <a:r>
              <a:rPr lang="en-US" dirty="0" err="1"/>
              <a:t>ceptions</a:t>
            </a:r>
            <a:r>
              <a:rPr lang="en-US" dirty="0"/>
              <a:t>” “Parenthetical Insertions”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AB44-62F4-0449-9EDC-56DDE7868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144,ooo Jews; Multitude (</a:t>
            </a:r>
            <a:r>
              <a:rPr lang="en-US" dirty="0" err="1"/>
              <a:t>ch</a:t>
            </a:r>
            <a:r>
              <a:rPr lang="en-US" dirty="0"/>
              <a:t> 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7 Thunders &amp; Little Book; 2 Witnesses (10:1-11:14)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Israel’s Flight; 2 Beasts; 6 Scenes of Hope (</a:t>
            </a:r>
            <a:r>
              <a:rPr lang="en-US" dirty="0" err="1"/>
              <a:t>ch</a:t>
            </a:r>
            <a:r>
              <a:rPr lang="en-US" dirty="0"/>
              <a:t> 12-14)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Babylon’s Fall (17:1-19:6)</a:t>
            </a:r>
          </a:p>
        </p:txBody>
      </p:sp>
    </p:spTree>
    <p:extLst>
      <p:ext uri="{BB962C8B-B14F-4D97-AF65-F5344CB8AC3E}">
        <p14:creationId xmlns:p14="http://schemas.microsoft.com/office/powerpoint/2010/main" val="421248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8858-F773-4E4B-B848-BBA3D065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F5B0B-70A1-374A-8E84-8FECDBC1C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3979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Overview/Outline of Book/"Things That are Seen" (Ch. 1)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"Things that Are" (Ch. 2-3)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After these Things: Heavenly Scene (Ch 4-5)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The Seal Judgments, 1</a:t>
            </a:r>
            <a:r>
              <a:rPr lang="en-US" baseline="30000" dirty="0">
                <a:effectLst/>
              </a:rPr>
              <a:t>st</a:t>
            </a:r>
            <a:r>
              <a:rPr lang="en-US" dirty="0">
                <a:effectLst/>
              </a:rPr>
              <a:t> (((The 144,000 and The Multitude))) (6:1-8:5)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Trumpet Judgments 1-6 (Ch8-9)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2</a:t>
            </a:r>
            <a:r>
              <a:rPr lang="en-US" baseline="30000" dirty="0">
                <a:effectLst/>
              </a:rPr>
              <a:t>nd</a:t>
            </a:r>
            <a:r>
              <a:rPr lang="en-US" dirty="0">
                <a:effectLst/>
              </a:rPr>
              <a:t> (((7 Thunders and Little Book; Two Witnesses))) 7</a:t>
            </a:r>
            <a:r>
              <a:rPr lang="en-US" baseline="30000" dirty="0">
                <a:effectLst/>
              </a:rPr>
              <a:t>th</a:t>
            </a:r>
            <a:r>
              <a:rPr lang="en-US" dirty="0">
                <a:effectLst/>
              </a:rPr>
              <a:t> Trumpet Judgment (10:1-11:14)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3</a:t>
            </a:r>
            <a:r>
              <a:rPr lang="en-US" baseline="30000" dirty="0">
                <a:effectLst/>
              </a:rPr>
              <a:t>rd</a:t>
            </a:r>
            <a:r>
              <a:rPr lang="en-US" dirty="0">
                <a:effectLst/>
              </a:rPr>
              <a:t> (((Israel’s Flight; Two Beasts; 6 scenes of hope))) (Ch. 12-14)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Bowl Judgments; 4</a:t>
            </a:r>
            <a:r>
              <a:rPr lang="en-US" baseline="30000" dirty="0">
                <a:effectLst/>
              </a:rPr>
              <a:t>th </a:t>
            </a:r>
            <a:r>
              <a:rPr lang="en-US" dirty="0">
                <a:effectLst/>
              </a:rPr>
              <a:t>(((Babylon’s Fall))) (15:1-19:5)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Marriage Supper; 2</a:t>
            </a:r>
            <a:r>
              <a:rPr lang="en-US" baseline="30000" dirty="0">
                <a:effectLst/>
              </a:rPr>
              <a:t>nd</a:t>
            </a:r>
            <a:r>
              <a:rPr lang="en-US" dirty="0">
                <a:effectLst/>
              </a:rPr>
              <a:t> Coming, Millennial Kingdom (Ch 19-20)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effectLst/>
              </a:rPr>
              <a:t>Millennial Kingdom (2</a:t>
            </a:r>
            <a:r>
              <a:rPr lang="en-US" baseline="30000" dirty="0">
                <a:effectLst/>
              </a:rPr>
              <a:t>nd</a:t>
            </a:r>
            <a:r>
              <a:rPr lang="en-US" dirty="0">
                <a:effectLst/>
              </a:rPr>
              <a:t> pass) Eternal State (Ch. 21-22)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0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5513-D816-1445-B7E1-A85FCEF0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Have Seen (Ch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A90D-2DD6-B74C-9057-C5A4C443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“The revelation of Jesus Christ” (v1)</a:t>
            </a:r>
          </a:p>
          <a:p>
            <a:r>
              <a:rPr lang="en-US" dirty="0"/>
              <a:t>“… to show his slaves the things which must soon take place” (v1)</a:t>
            </a:r>
          </a:p>
          <a:p>
            <a:r>
              <a:rPr lang="en-US" dirty="0"/>
              <a:t>“And he sent and gave signs by his angel to his slave John, who testified… all that he saw” (v1-2)</a:t>
            </a:r>
          </a:p>
          <a:p>
            <a:r>
              <a:rPr lang="en-US" dirty="0"/>
              <a:t>“Blessed is he who reads and those who hear the words of the prophecy, and guards the things which are written in it” (v3)</a:t>
            </a:r>
          </a:p>
          <a:p>
            <a:r>
              <a:rPr lang="en-US" dirty="0"/>
              <a:t>“…for the time is near.” (v4)</a:t>
            </a:r>
          </a:p>
        </p:txBody>
      </p:sp>
    </p:spTree>
    <p:extLst>
      <p:ext uri="{BB962C8B-B14F-4D97-AF65-F5344CB8AC3E}">
        <p14:creationId xmlns:p14="http://schemas.microsoft.com/office/powerpoint/2010/main" val="59355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5513-D816-1445-B7E1-A85FCEF0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Have Seen (Ch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A90D-2DD6-B74C-9057-C5A4C443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John’s introduction (v4-8)</a:t>
            </a:r>
          </a:p>
          <a:p>
            <a:pPr lvl="1"/>
            <a:r>
              <a:rPr lang="en-US" dirty="0"/>
              <a:t>“to the seven churches who are in Asia” (v4)</a:t>
            </a:r>
          </a:p>
          <a:p>
            <a:pPr lvl="1"/>
            <a:r>
              <a:rPr lang="en-US" dirty="0"/>
              <a:t>”Grace to you, and peace from…” </a:t>
            </a:r>
          </a:p>
          <a:p>
            <a:pPr lvl="2"/>
            <a:r>
              <a:rPr lang="en-US" dirty="0"/>
              <a:t>From whom is the grace and peace? (cf. v4-5)</a:t>
            </a:r>
          </a:p>
          <a:p>
            <a:pPr lvl="2"/>
            <a:r>
              <a:rPr lang="en-US" dirty="0"/>
              <a:t>What does John pray for Jesus? (v5-6)</a:t>
            </a:r>
          </a:p>
          <a:p>
            <a:pPr lvl="1"/>
            <a:r>
              <a:rPr lang="en-US" dirty="0"/>
              <a:t>”Behold he is coming with the clouds” (v7)</a:t>
            </a:r>
          </a:p>
          <a:p>
            <a:pPr lvl="2"/>
            <a:r>
              <a:rPr lang="en-US" dirty="0"/>
              <a:t>Cf. Dan 7:13; Mark 14:62 </a:t>
            </a:r>
          </a:p>
          <a:p>
            <a:pPr lvl="1"/>
            <a:r>
              <a:rPr lang="en-US" dirty="0"/>
              <a:t>“Every eye will see him… all the earth will mourn over him” (v7)</a:t>
            </a:r>
          </a:p>
          <a:p>
            <a:pPr lvl="2"/>
            <a:r>
              <a:rPr lang="en-US" dirty="0"/>
              <a:t>Cf. </a:t>
            </a:r>
            <a:r>
              <a:rPr lang="en-US" dirty="0" err="1"/>
              <a:t>Zech</a:t>
            </a:r>
            <a:r>
              <a:rPr lang="en-US" dirty="0"/>
              <a:t> 12:9-11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2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1129</Words>
  <Application>Microsoft Macintosh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Angsana New</vt:lpstr>
      <vt:lpstr>Arial</vt:lpstr>
      <vt:lpstr>Bell MT</vt:lpstr>
      <vt:lpstr>Calibri</vt:lpstr>
      <vt:lpstr>Office Theme</vt:lpstr>
      <vt:lpstr>Revelation</vt:lpstr>
      <vt:lpstr>Context </vt:lpstr>
      <vt:lpstr>Context </vt:lpstr>
      <vt:lpstr>Background Information </vt:lpstr>
      <vt:lpstr>Outline (1:19)</vt:lpstr>
      <vt:lpstr>“Lunch Breaks” “Vision-ceptions” “Parenthetical Insertions”</vt:lpstr>
      <vt:lpstr>Our Outline</vt:lpstr>
      <vt:lpstr>Things You Have Seen (Ch 1)</vt:lpstr>
      <vt:lpstr>Things You Have Seen (Ch 1)</vt:lpstr>
      <vt:lpstr>Things You Have Seen (Ch 1)</vt:lpstr>
      <vt:lpstr>Things You Have Seen (Ch 1)</vt:lpstr>
      <vt:lpstr>Things You Have Seen (Ch 1)</vt:lpstr>
      <vt:lpstr>Interpreting Symbolic Visions</vt:lpstr>
      <vt:lpstr>Interpreting Symbolic Visions</vt:lpstr>
      <vt:lpstr>Major Interpretive Methods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</dc:title>
  <dc:creator>Microsoft Office User</dc:creator>
  <cp:lastModifiedBy>Microsoft Office User</cp:lastModifiedBy>
  <cp:revision>15</cp:revision>
  <dcterms:created xsi:type="dcterms:W3CDTF">2019-02-27T22:31:02Z</dcterms:created>
  <dcterms:modified xsi:type="dcterms:W3CDTF">2019-03-03T22:12:08Z</dcterms:modified>
</cp:coreProperties>
</file>