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71" r:id="rId5"/>
    <p:sldId id="262" r:id="rId6"/>
    <p:sldId id="272" r:id="rId7"/>
    <p:sldId id="270" r:id="rId8"/>
    <p:sldId id="273" r:id="rId9"/>
    <p:sldId id="274" r:id="rId10"/>
    <p:sldId id="275" r:id="rId11"/>
    <p:sldId id="279" r:id="rId12"/>
    <p:sldId id="281" r:id="rId13"/>
    <p:sldId id="280" r:id="rId14"/>
    <p:sldId id="282" r:id="rId15"/>
    <p:sldId id="276" r:id="rId16"/>
    <p:sldId id="283" r:id="rId17"/>
    <p:sldId id="284" r:id="rId18"/>
    <p:sldId id="285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6"/>
    <p:restoredTop sz="94504"/>
  </p:normalViewPr>
  <p:slideViewPr>
    <p:cSldViewPr snapToGrid="0" snapToObjects="1">
      <p:cViewPr varScale="1">
        <p:scale>
          <a:sx n="85" d="100"/>
          <a:sy n="85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CC08-F957-844F-A349-06BCDA74C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4D4C8-4F16-4845-98E5-4DE0D24D7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6F4E0-95DA-9F49-989A-90FE2DB6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1CD13-94AC-2E4C-920D-E54321E3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5B927-B95B-5240-B9E0-B9BD74FE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D560-DCEE-134C-8987-37440EE8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15CC7-15E0-6F4B-A74C-49E0631B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E4D81-637E-624F-9011-E24A68BD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1AC-2E44-D04B-9577-9CF648240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7483-C09B-F346-8913-2E1BAC11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2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81056-9C1E-174E-BC90-C8126174B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638B5-A43C-3C4C-9BC4-A227BF18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4BEA5-C81D-BB4B-AC6C-733B57B6B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7ACA-CD7A-D641-BBC2-7BAC1EBD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E67E3-B328-004C-9E5C-D26979E2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0C89-57C5-4447-BA3F-C4606543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A5F02-CA81-6140-9CB7-F7FB9DA68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BF747-5C01-6648-B7C7-12F6AF1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27F2A-847D-6C4C-8123-D6B318A8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6F7E0-DDEA-2048-B624-72C26880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3E51-51B1-1D49-8E10-58D0FFD4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EB6E3-20EC-F742-9B74-853FC11E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391B-23DD-CA43-A3C9-4ECE082F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8927-0B2A-834B-9537-5AAD44EE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6050D-BA2A-EB45-A35E-DB7D196A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492F-50B9-7F4E-AC2A-002B5524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83A5-E044-724E-B303-8360D45B3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157DE-7FE8-7D4B-819E-F0C56233B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E0155-C028-B54E-B87F-828E7102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1A161-30E5-CB4C-83E8-22405F9E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6DF9C-FBDC-8046-9613-4358F7D0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3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4414-9850-684B-A1AB-9F60994F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F882D-5CA6-1745-ACB4-968BC325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A557-D82A-6A49-8D29-66B5E1621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02047-64E3-EB47-AAB5-523A033B0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D7BB4-89AE-9045-A568-E3C4029D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8F9AC-A585-BD40-B51E-F49F95FC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FB00C-D3E1-7F4A-9931-DF07B0F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7CCBB-5046-0545-A677-31C16486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2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FF33-2A35-4644-9A4E-A34E2F56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DA790-E07F-4641-B805-34BEF6A1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E0306-73A1-0F40-AAAD-E61CD304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C9960-E244-5C4F-AD3B-AF2BCC34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6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E3672-47D1-484B-9E8F-54A34909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6F71D-EC20-4F41-A58C-A90CDFDE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9EE15-E670-B043-ABCF-ECAF1DA7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E776-0B25-5D47-8D83-E3553042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28A9B-89BE-C24C-92EE-A0AACEE45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BE35B-A46D-8F4D-9BC6-212F206C6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5C79-38C4-8A44-8847-E73DB63D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44012-F6A6-7E47-821C-1F0A4C4A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9E436-38D4-A449-85EB-3F685DCA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1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D47D-A184-0746-B6BD-F5860651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4B3DF5-2711-4743-9F51-1DBE5D38C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6630B-559C-5B4D-87D3-08DA55203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00E05-9A87-2F4C-9253-2AD5B111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CAB69-F367-2F4F-99FA-3F5696B6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4F680-0915-6D47-BB26-94CFA4A1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34000"/>
                    </a14:imgEffect>
                    <a14:imgEffect>
                      <a14:brightnessContrast bright="-40000" contrast="2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F616C-0478-5641-9178-5D9A7AFA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0A585-94F6-024E-BF63-DD1B449F0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7A178-2CF8-1B4F-B50E-BC22F98C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D222-7B21-334B-8219-073BF0D6ABF5}" type="datetimeFigureOut">
              <a:rPr lang="en-US" smtClean="0"/>
              <a:t>3/10/19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C1E67-761D-BF43-8490-56031154D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EA640-AC07-C745-A7B7-829264B22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CAA93-57D0-EF45-B50C-AB63A89D7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50800" dir="2700000" algn="tl" rotWithShape="0">
              <a:prstClr val="black">
                <a:alpha val="82000"/>
              </a:prstClr>
            </a:outerShdw>
          </a:effectLst>
          <a:latin typeface="Bell MT" panose="02020503060305020303" pitchFamily="18" charset="77"/>
          <a:ea typeface="+mj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25400" dist="38100" dir="2700000" algn="tl" rotWithShape="0">
              <a:prstClr val="black">
                <a:alpha val="87000"/>
              </a:prstClr>
            </a:outerShdw>
          </a:effectLst>
          <a:latin typeface="Bell MT" panose="02020503060305020303" pitchFamily="18" charset="77"/>
          <a:ea typeface="+mn-ea"/>
          <a:cs typeface="Angsana New" panose="02020603050405020304" pitchFamily="18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EFFE-827B-844B-8DB9-FB717E529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Revelation Pt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DF583-9EF0-2846-8984-89EB8B7D1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“Things that Are” </a:t>
            </a:r>
            <a:r>
              <a:rPr lang="en-US" sz="3600" dirty="0" err="1"/>
              <a:t>Ch</a:t>
            </a:r>
            <a:r>
              <a:rPr lang="en-US" sz="3600" dirty="0"/>
              <a:t> 2-3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5D9ECC-B735-5B4D-A314-88770AC6A23E}"/>
              </a:ext>
            </a:extLst>
          </p:cNvPr>
          <p:cNvSpPr/>
          <p:nvPr/>
        </p:nvSpPr>
        <p:spPr>
          <a:xfrm>
            <a:off x="9509761" y="6112932"/>
            <a:ext cx="1937172" cy="7450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By Stephen </a:t>
            </a:r>
            <a:r>
              <a:rPr lang="en-US" sz="1400" dirty="0" err="1">
                <a:solidFill>
                  <a:schemeClr val="bg1"/>
                </a:solidFill>
              </a:rPr>
              <a:t>Curto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For </a:t>
            </a:r>
            <a:r>
              <a:rPr lang="en-US" sz="1400" dirty="0" err="1">
                <a:solidFill>
                  <a:schemeClr val="bg1"/>
                </a:solidFill>
              </a:rPr>
              <a:t>Homegroup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March 10, 2019</a:t>
            </a:r>
          </a:p>
        </p:txBody>
      </p:sp>
      <p:pic>
        <p:nvPicPr>
          <p:cNvPr id="5" name="Picture 4" descr="logo2.jpg">
            <a:extLst>
              <a:ext uri="{FF2B5EF4-FFF2-40B4-BE49-F238E27FC236}">
                <a16:creationId xmlns:a16="http://schemas.microsoft.com/office/drawing/2014/main" id="{9CE3BFEE-EBFF-2B4D-889B-E539AC23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ECDE-B35C-904C-8B0A-BC6A385B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EEC8-E59E-CD45-8F0D-CA619593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3987"/>
          </a:xfrm>
        </p:spPr>
        <p:txBody>
          <a:bodyPr>
            <a:normAutofit/>
          </a:bodyPr>
          <a:lstStyle/>
          <a:p>
            <a:r>
              <a:rPr lang="en-US" dirty="0"/>
              <a:t>Philadelphia – “Brotherly Love” Under roman rule, founded by King Attalus II. A small town at the base of a mountain. Little is known about Philadelphia way of life.</a:t>
            </a:r>
          </a:p>
          <a:p>
            <a:r>
              <a:rPr lang="en-US" dirty="0"/>
              <a:t>Laodicea – “Justice of the People” (previously named </a:t>
            </a:r>
            <a:r>
              <a:rPr lang="en-US" i="1" dirty="0" err="1"/>
              <a:t>Diospolis</a:t>
            </a:r>
            <a:r>
              <a:rPr lang="en-US" i="1" dirty="0"/>
              <a:t>-</a:t>
            </a:r>
            <a:r>
              <a:rPr lang="en-US" dirty="0"/>
              <a:t>“City of God”) destroyed by an earthquake in the 60’s. Close to Colossae and mentioned multiple times in Colossians. The worst of the churches after being rebuilt after the earthquake.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1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Ephesus (2:1-7)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0719" cy="4351338"/>
          </a:xfrm>
        </p:spPr>
        <p:txBody>
          <a:bodyPr/>
          <a:lstStyle/>
          <a:p>
            <a:r>
              <a:rPr lang="en-US" dirty="0"/>
              <a:t>“…you have left your first love.” (v4)</a:t>
            </a:r>
          </a:p>
          <a:p>
            <a:pPr lvl="1"/>
            <a:r>
              <a:rPr lang="en-US" dirty="0"/>
              <a:t>What was their “first love”? </a:t>
            </a:r>
          </a:p>
          <a:p>
            <a:r>
              <a:rPr lang="en-US" dirty="0"/>
              <a:t>“You hate the deeds of the Nicolaitans, which I also hate.” (v6)</a:t>
            </a:r>
          </a:p>
          <a:p>
            <a:pPr lvl="1"/>
            <a:r>
              <a:rPr lang="en-US" dirty="0"/>
              <a:t>Who are the Nicolaitans and what are their deeds?</a:t>
            </a:r>
          </a:p>
          <a:p>
            <a:pPr lvl="2"/>
            <a:r>
              <a:rPr lang="en-US" dirty="0"/>
              <a:t>Nicolas (Acts 6:5)</a:t>
            </a:r>
            <a:r>
              <a:rPr lang="en-US" i="1" dirty="0"/>
              <a:t>Irenaeus </a:t>
            </a:r>
            <a:r>
              <a:rPr lang="en-US" dirty="0"/>
              <a:t>“Against Heresies” i.26</a:t>
            </a:r>
          </a:p>
          <a:p>
            <a:pPr lvl="2"/>
            <a:r>
              <a:rPr lang="en-US" dirty="0"/>
              <a:t>Antinomians (see comparison to Balaam 2:14-15)</a:t>
            </a:r>
          </a:p>
          <a:p>
            <a:r>
              <a:rPr lang="en-US" dirty="0"/>
              <a:t>“…I will grant to eat the tree of life which is in the paradise of God.”(v7)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1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8F0F-4613-CC4C-A427-2606CA05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Smyrna (2:8-11)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27EB1-E5D8-6F43-A2D1-2A86DA18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0719" cy="4351338"/>
          </a:xfrm>
        </p:spPr>
        <p:txBody>
          <a:bodyPr/>
          <a:lstStyle/>
          <a:p>
            <a:r>
              <a:rPr lang="en-US" dirty="0"/>
              <a:t>“and the blasphemy of those who claim to be Jews and aren’t, but are a synagogue of Satan.” (v9)</a:t>
            </a:r>
          </a:p>
          <a:p>
            <a:pPr lvl="1"/>
            <a:r>
              <a:rPr lang="en-US" dirty="0"/>
              <a:t>Who are those claiming to be Jews but aren’t?</a:t>
            </a:r>
          </a:p>
          <a:p>
            <a:pPr lvl="1"/>
            <a:r>
              <a:rPr lang="en-US" dirty="0"/>
              <a:t>What is a “synagogue of Satan” (cf. Gen 3:15 &amp; Rev 12:9)</a:t>
            </a:r>
          </a:p>
          <a:p>
            <a:r>
              <a:rPr lang="en-US" dirty="0"/>
              <a:t>“The devil is about to cast some of you into prison… and you will have tribulation for ten days.” (v10)</a:t>
            </a:r>
          </a:p>
          <a:p>
            <a:pPr lvl="1"/>
            <a:r>
              <a:rPr lang="en-US" dirty="0"/>
              <a:t>What does this mean?</a:t>
            </a:r>
          </a:p>
          <a:p>
            <a:r>
              <a:rPr lang="en-US" dirty="0"/>
              <a:t>“will not be hurt by the second death.” (v11)</a:t>
            </a:r>
          </a:p>
          <a:p>
            <a:pPr lvl="1"/>
            <a:r>
              <a:rPr lang="en-US" dirty="0"/>
              <a:t>What is the “second death”? (cf. Rev 21:8)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6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Pergamum (2:12-17)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54462" cy="4351338"/>
          </a:xfrm>
        </p:spPr>
        <p:txBody>
          <a:bodyPr/>
          <a:lstStyle/>
          <a:p>
            <a:r>
              <a:rPr lang="en-US" dirty="0"/>
              <a:t>“where </a:t>
            </a:r>
            <a:r>
              <a:rPr lang="en-US" dirty="0" err="1"/>
              <a:t>satan’s</a:t>
            </a:r>
            <a:r>
              <a:rPr lang="en-US" dirty="0"/>
              <a:t> throne is” (v13)</a:t>
            </a:r>
          </a:p>
          <a:p>
            <a:pPr lvl="1"/>
            <a:r>
              <a:rPr lang="en-US" dirty="0"/>
              <a:t>Possibly a reference to the temple of </a:t>
            </a:r>
            <a:r>
              <a:rPr lang="en-US" dirty="0" err="1"/>
              <a:t>Serapis</a:t>
            </a:r>
            <a:endParaRPr lang="en-US" dirty="0"/>
          </a:p>
          <a:p>
            <a:r>
              <a:rPr lang="en-US" dirty="0"/>
              <a:t>“Even in the days of Antipas… who was killed among you, where Satan dwells” (v13)</a:t>
            </a:r>
          </a:p>
          <a:p>
            <a:pPr lvl="1"/>
            <a:r>
              <a:rPr lang="en-US" dirty="0"/>
              <a:t>Antipas: early church martyr</a:t>
            </a:r>
          </a:p>
          <a:p>
            <a:pPr lvl="1"/>
            <a:r>
              <a:rPr lang="en-US" dirty="0"/>
              <a:t>Church tradition says he was burned in a bull-shaped altar at the temple of </a:t>
            </a:r>
            <a:r>
              <a:rPr lang="en-US" dirty="0" err="1"/>
              <a:t>Serapis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Rousanu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62" y="1027906"/>
            <a:ext cx="3367492" cy="49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0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Pergamum (2:12-17)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“some who hold the teaching of Balaam” (v14)</a:t>
            </a:r>
          </a:p>
          <a:p>
            <a:pPr lvl="1"/>
            <a:r>
              <a:rPr lang="en-US" dirty="0"/>
              <a:t>What is the teaching of Balaam? (cf. </a:t>
            </a:r>
            <a:r>
              <a:rPr lang="en-US" dirty="0" err="1"/>
              <a:t>Num</a:t>
            </a:r>
            <a:r>
              <a:rPr lang="en-US" dirty="0"/>
              <a:t> 22-24; Rev 2:14)</a:t>
            </a:r>
          </a:p>
          <a:p>
            <a:r>
              <a:rPr lang="en-US" dirty="0"/>
              <a:t>“I will give him  from the hidden manna and a white stone (vote), and a new name written on the stone which no one knows but he who receives it.” (v17)</a:t>
            </a:r>
          </a:p>
          <a:p>
            <a:pPr lvl="1"/>
            <a:r>
              <a:rPr lang="en-US" dirty="0"/>
              <a:t>A voting stone is given to the judge to determine guilt. </a:t>
            </a:r>
          </a:p>
          <a:p>
            <a:pPr lvl="1"/>
            <a:r>
              <a:rPr lang="en-US" dirty="0"/>
              <a:t>What is Jesus saying he will do for the overcomer here?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24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46AD-420D-5D47-8BD4-7126C20B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Thyatira (2:18-29)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D2B6F-5AE9-2D4E-A7E7-9B4F4C4BC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6903" cy="4351338"/>
          </a:xfrm>
        </p:spPr>
        <p:txBody>
          <a:bodyPr/>
          <a:lstStyle/>
          <a:p>
            <a:r>
              <a:rPr lang="en-US" dirty="0"/>
              <a:t>“You tolerate the woman Jezebel” (v20)</a:t>
            </a:r>
          </a:p>
          <a:p>
            <a:pPr lvl="1"/>
            <a:r>
              <a:rPr lang="en-US" dirty="0"/>
              <a:t>Who is Jezebel? (cf. 1 Kings 16,                 1 Kings 18 – 2 Kings 9)</a:t>
            </a:r>
          </a:p>
          <a:p>
            <a:pPr lvl="1"/>
            <a:r>
              <a:rPr lang="en-US" dirty="0"/>
              <a:t>What is the Jezebel of Thyatira doing? (cf. v20)</a:t>
            </a:r>
          </a:p>
          <a:p>
            <a:r>
              <a:rPr lang="en-US" dirty="0"/>
              <a:t>“I will give authority over the nations” (v26, cf. 20:4)</a:t>
            </a:r>
          </a:p>
          <a:p>
            <a:r>
              <a:rPr lang="en-US" dirty="0"/>
              <a:t>“I will give him the morning star” (v28)(cf. 1 John 3:2; Rev 22:16)</a:t>
            </a:r>
          </a:p>
          <a:p>
            <a:endParaRPr lang="en-US" dirty="0"/>
          </a:p>
        </p:txBody>
      </p:sp>
      <p:pic>
        <p:nvPicPr>
          <p:cNvPr id="2050" name="Picture 2" descr="painting of Jezebel's dead body being consumed by dogs as Jehu gestures at her body in trium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58" y="2172467"/>
            <a:ext cx="4963588" cy="32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5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Sardis (3:1-6)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 know your works, that you have a name that says ‘living’ but you are dead.” (v1)</a:t>
            </a:r>
          </a:p>
          <a:p>
            <a:r>
              <a:rPr lang="en-US" dirty="0"/>
              <a:t>“Strengthen the things about to be dead.” (v2)</a:t>
            </a:r>
          </a:p>
          <a:p>
            <a:r>
              <a:rPr lang="en-US" dirty="0"/>
              <a:t>“I will not erase his name from the book of life” (v5)</a:t>
            </a:r>
          </a:p>
          <a:p>
            <a:pPr lvl="1"/>
            <a:r>
              <a:rPr lang="en-US" dirty="0"/>
              <a:t>Does this mean he does erase some names from the book of life?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Philadelphia (3:7-13)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“because you have kept the word of my perseverance, I also will keep you from the hour of testing…” (v10)</a:t>
            </a:r>
          </a:p>
          <a:p>
            <a:pPr lvl="1"/>
            <a:r>
              <a:rPr lang="en-US" dirty="0"/>
              <a:t>What is the “hour of testing”?</a:t>
            </a:r>
          </a:p>
          <a:p>
            <a:r>
              <a:rPr lang="en-US" dirty="0"/>
              <a:t>“Hold fast what you have so that no one will take your crown” (v11)</a:t>
            </a:r>
          </a:p>
          <a:p>
            <a:pPr lvl="1"/>
            <a:r>
              <a:rPr lang="en-US" dirty="0"/>
              <a:t>To what crown is he referring? Literal or metaphorical? (cf. 2:10)</a:t>
            </a:r>
          </a:p>
          <a:p>
            <a:r>
              <a:rPr lang="en-US" dirty="0"/>
              <a:t>“I will write on him…” (v12)</a:t>
            </a:r>
          </a:p>
          <a:p>
            <a:pPr lvl="1"/>
            <a:r>
              <a:rPr lang="en-US" dirty="0"/>
              <a:t>What will he write and why?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9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5089-D33D-4843-852F-B86EE5B3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Laodicea (3:14-22)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7FF0B-4525-B441-B642-F2DC95AB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838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“I wish that you were cold or hot.” (v16)</a:t>
            </a:r>
          </a:p>
          <a:p>
            <a:r>
              <a:rPr lang="en-US" dirty="0"/>
              <a:t>“You say ‘I am rich and wealthy and need nothing.’”(v17)</a:t>
            </a:r>
          </a:p>
          <a:p>
            <a:r>
              <a:rPr lang="en-US" dirty="0"/>
              <a:t>“Behold I stand at the door and knock; if anyone hears my voice and opens the door, I will come in to him and will dine with him and he with me.” (v20)</a:t>
            </a:r>
          </a:p>
          <a:p>
            <a:pPr lvl="1"/>
            <a:r>
              <a:rPr lang="en-US" dirty="0"/>
              <a:t>What is meant by this instruction?</a:t>
            </a:r>
          </a:p>
          <a:p>
            <a:r>
              <a:rPr lang="en-US" dirty="0"/>
              <a:t>“…to sit down with me on my throne as I also sat down with my Father.” (v21)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29F30-4093-D248-A770-D81F3FD9C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9" r="25595"/>
          <a:stretch/>
        </p:blipFill>
        <p:spPr>
          <a:xfrm>
            <a:off x="7944550" y="674234"/>
            <a:ext cx="3616078" cy="55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69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8FD1-73A1-D748-A1F6-D63DD4BC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Historico</a:t>
            </a:r>
            <a:r>
              <a:rPr lang="en-US" dirty="0"/>
              <a:t> Prophetic View?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C5994E-2476-554B-85C9-EF8FDA5B9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187471"/>
              </p:ext>
            </p:extLst>
          </p:nvPr>
        </p:nvGraphicFramePr>
        <p:xfrm>
          <a:off x="1020535" y="1690688"/>
          <a:ext cx="10150929" cy="464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0321">
                  <a:extLst>
                    <a:ext uri="{9D8B030D-6E8A-4147-A177-3AD203B41FA5}">
                      <a16:colId xmlns:a16="http://schemas.microsoft.com/office/drawing/2014/main" val="1920402060"/>
                    </a:ext>
                  </a:extLst>
                </a:gridCol>
                <a:gridCol w="2014634">
                  <a:extLst>
                    <a:ext uri="{9D8B030D-6E8A-4147-A177-3AD203B41FA5}">
                      <a16:colId xmlns:a16="http://schemas.microsoft.com/office/drawing/2014/main" val="1530616259"/>
                    </a:ext>
                  </a:extLst>
                </a:gridCol>
                <a:gridCol w="3181001">
                  <a:extLst>
                    <a:ext uri="{9D8B030D-6E8A-4147-A177-3AD203B41FA5}">
                      <a16:colId xmlns:a16="http://schemas.microsoft.com/office/drawing/2014/main" val="2108425717"/>
                    </a:ext>
                  </a:extLst>
                </a:gridCol>
                <a:gridCol w="2664973">
                  <a:extLst>
                    <a:ext uri="{9D8B030D-6E8A-4147-A177-3AD203B41FA5}">
                      <a16:colId xmlns:a16="http://schemas.microsoft.com/office/drawing/2014/main" val="1834985213"/>
                    </a:ext>
                  </a:extLst>
                </a:gridCol>
              </a:tblGrid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Church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Scripture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Era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Years AD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054445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Ephesus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2:1-7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Apostolic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33–64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8321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Smyrna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2:8-11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Persecuted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64–313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238669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Pergamum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2:12-17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Church/state union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313–606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225780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Thyatira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2:18-29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Middle Ages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606–1520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298962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Sardis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3:1-6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Reformation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1520–1750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234043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Philadelphia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3:7-13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Missionary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1750–1900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85944"/>
                  </a:ext>
                </a:extLst>
              </a:tr>
              <a:tr h="580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Laodicea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3:14-22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Modern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1900–present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530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1ECB-1242-084D-8C1E-37B72644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8A3B-E55A-4543-A14B-D778DE85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915"/>
            <a:ext cx="12192000" cy="32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70F6-7BA2-4540-B2D5-8A06F0C2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08D77-DB87-4E4F-B1A6-491EA992B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8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1ECB-1242-084D-8C1E-37B726445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8A3B-E55A-4543-A14B-D778DE85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77" t="22717"/>
          <a:stretch/>
        </p:blipFill>
        <p:spPr>
          <a:xfrm>
            <a:off x="0" y="0"/>
            <a:ext cx="12379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2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8858-F773-4E4B-B848-BBA3D06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5B0B-70A1-374A-8E84-8FECDBC1C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53578" cy="474397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Overview/Outline of Book/"Things That are Seen" (Ch. 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"Things that Are" (Ch. 2-3)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After these Things: Heavenly Scene (Ch 4-5)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Seal Judgments, 1st (((The 144,000 and The Multitude))) (6:1-8:5)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Trumpet Judgments 1-6 (Ch8-9)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2nd (((7 Thunders and Little Book; Two Witnesses))) 7th Trumpet Judgment (10:1-11:14)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3rd (((Israel’s Flight; Two Beasts; 6 scenes of hope))) (Ch. 12-14)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Bowl Judgments; 4th (((Babylon’s Fall))) (15:1-19:5)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Marriage Supper; 2nd Coming, Millennial Kingdom (Ch 19-20)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Millennial Kingdom (2nd pass) Eternal State (Ch. 21-22)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09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5513-D816-1445-B7E1-A85FCEF0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“Things that Are”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A90D-2DD6-B74C-9057-C5A4C443D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2931942" cy="4758055"/>
          </a:xfrm>
        </p:spPr>
        <p:txBody>
          <a:bodyPr>
            <a:normAutofit/>
          </a:bodyPr>
          <a:lstStyle/>
          <a:p>
            <a:r>
              <a:rPr lang="en-US" dirty="0"/>
              <a:t>Messages to each of the seven churches </a:t>
            </a:r>
          </a:p>
          <a:p>
            <a:r>
              <a:rPr lang="en-US" dirty="0"/>
              <a:t>Messages come from Christ</a:t>
            </a:r>
          </a:p>
          <a:p>
            <a:r>
              <a:rPr lang="en-US" dirty="0"/>
              <a:t>Seven messages share common pattern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eeeeeeewith7es:Users:stephencurto:Desktop:image65.gif">
            <a:extLst>
              <a:ext uri="{FF2B5EF4-FFF2-40B4-BE49-F238E27FC236}">
                <a16:creationId xmlns:a16="http://schemas.microsoft.com/office/drawing/2014/main" id="{CEA31212-D494-5B4E-B882-0AAD91C93D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65" y="255149"/>
            <a:ext cx="2802402" cy="21437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6" name="Picture 5" descr="C:\Users\BulloKr\AppData\Local\Microsoft\Windows\Temporary Internet Files\Content.Outlook\N34490JH\image (2).jpg">
            <a:extLst>
              <a:ext uri="{FF2B5EF4-FFF2-40B4-BE49-F238E27FC236}">
                <a16:creationId xmlns:a16="http://schemas.microsoft.com/office/drawing/2014/main" id="{B4C03334-B92C-7C45-BAE1-D534F3B599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04" y="1777659"/>
            <a:ext cx="6781801" cy="48060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BE1986-5C38-8644-A030-05279E705C47}"/>
              </a:ext>
            </a:extLst>
          </p:cNvPr>
          <p:cNvSpPr/>
          <p:nvPr/>
        </p:nvSpPr>
        <p:spPr>
          <a:xfrm>
            <a:off x="10910923" y="1012874"/>
            <a:ext cx="554246" cy="44466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6A782-F752-6240-8149-B03F3556E01B}"/>
              </a:ext>
            </a:extLst>
          </p:cNvPr>
          <p:cNvCxnSpPr>
            <a:cxnSpLocks/>
          </p:cNvCxnSpPr>
          <p:nvPr/>
        </p:nvCxnSpPr>
        <p:spPr>
          <a:xfrm flipH="1">
            <a:off x="3797104" y="1012874"/>
            <a:ext cx="7113819" cy="76478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086E5E-76B0-8944-BFF4-65084A316A9D}"/>
              </a:ext>
            </a:extLst>
          </p:cNvPr>
          <p:cNvCxnSpPr>
            <a:cxnSpLocks/>
          </p:cNvCxnSpPr>
          <p:nvPr/>
        </p:nvCxnSpPr>
        <p:spPr>
          <a:xfrm flipH="1">
            <a:off x="10605866" y="1473287"/>
            <a:ext cx="853129" cy="511039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55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5513-D816-1445-B7E1-A85FCEF0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for Each Letter: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A90D-2DD6-B74C-9057-C5A4C443D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Destination</a:t>
            </a:r>
          </a:p>
          <a:p>
            <a:r>
              <a:rPr lang="en-US" dirty="0"/>
              <a:t>Description of Christ (usually from Rev 1)</a:t>
            </a:r>
          </a:p>
          <a:p>
            <a:r>
              <a:rPr lang="en-US" dirty="0"/>
              <a:t>Commendation</a:t>
            </a:r>
          </a:p>
          <a:p>
            <a:r>
              <a:rPr lang="en-US" dirty="0"/>
              <a:t>Rebuke</a:t>
            </a:r>
          </a:p>
          <a:p>
            <a:r>
              <a:rPr lang="en-US" dirty="0"/>
              <a:t>Exhortation to change</a:t>
            </a:r>
          </a:p>
          <a:p>
            <a:r>
              <a:rPr lang="en-US" dirty="0"/>
              <a:t>Consequence</a:t>
            </a:r>
          </a:p>
          <a:p>
            <a:r>
              <a:rPr lang="en-US" dirty="0"/>
              <a:t>Exhortation to listen</a:t>
            </a:r>
          </a:p>
          <a:p>
            <a:r>
              <a:rPr lang="en-US" dirty="0"/>
              <a:t>Promise to overcomers from Rev 21–22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7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FDA7-B847-4B4C-B236-676017C1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3480F-B71E-FE42-BE02-D1EA44463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774117"/>
              </p:ext>
            </p:extLst>
          </p:nvPr>
        </p:nvGraphicFramePr>
        <p:xfrm>
          <a:off x="-1" y="0"/>
          <a:ext cx="12192001" cy="6858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1514">
                  <a:extLst>
                    <a:ext uri="{9D8B030D-6E8A-4147-A177-3AD203B41FA5}">
                      <a16:colId xmlns:a16="http://schemas.microsoft.com/office/drawing/2014/main" val="758003234"/>
                    </a:ext>
                  </a:extLst>
                </a:gridCol>
                <a:gridCol w="1983544">
                  <a:extLst>
                    <a:ext uri="{9D8B030D-6E8A-4147-A177-3AD203B41FA5}">
                      <a16:colId xmlns:a16="http://schemas.microsoft.com/office/drawing/2014/main" val="4075064930"/>
                    </a:ext>
                  </a:extLst>
                </a:gridCol>
                <a:gridCol w="1913207">
                  <a:extLst>
                    <a:ext uri="{9D8B030D-6E8A-4147-A177-3AD203B41FA5}">
                      <a16:colId xmlns:a16="http://schemas.microsoft.com/office/drawing/2014/main" val="2965315181"/>
                    </a:ext>
                  </a:extLst>
                </a:gridCol>
                <a:gridCol w="1885070">
                  <a:extLst>
                    <a:ext uri="{9D8B030D-6E8A-4147-A177-3AD203B41FA5}">
                      <a16:colId xmlns:a16="http://schemas.microsoft.com/office/drawing/2014/main" val="3070905229"/>
                    </a:ext>
                  </a:extLst>
                </a:gridCol>
                <a:gridCol w="2025748">
                  <a:extLst>
                    <a:ext uri="{9D8B030D-6E8A-4147-A177-3AD203B41FA5}">
                      <a16:colId xmlns:a16="http://schemas.microsoft.com/office/drawing/2014/main" val="2172272671"/>
                    </a:ext>
                  </a:extLst>
                </a:gridCol>
                <a:gridCol w="2822918">
                  <a:extLst>
                    <a:ext uri="{9D8B030D-6E8A-4147-A177-3AD203B41FA5}">
                      <a16:colId xmlns:a16="http://schemas.microsoft.com/office/drawing/2014/main" val="229376712"/>
                    </a:ext>
                  </a:extLst>
                </a:gridCol>
              </a:tblGrid>
              <a:tr h="5478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Church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Christ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Praise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Rebuke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Change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Promise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2717466180"/>
                  </a:ext>
                </a:extLst>
              </a:tr>
              <a:tr h="12434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Ephesus (2:1-7)</a:t>
                      </a: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Holds, walks among churches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Deeds, discern, toil, endurance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Left 1</a:t>
                      </a:r>
                      <a:r>
                        <a:rPr lang="en-US" sz="2200" baseline="30000" dirty="0">
                          <a:effectLst/>
                        </a:rPr>
                        <a:t>st</a:t>
                      </a:r>
                      <a:r>
                        <a:rPr lang="en-US" sz="2200" dirty="0">
                          <a:effectLst/>
                        </a:rPr>
                        <a:t> love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Recall, repent, repeat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Tree of life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819480379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Smyrna (2:8-11)</a:t>
                      </a: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</a:t>
                      </a:r>
                      <a:r>
                        <a:rPr lang="en-US" sz="2200" baseline="30000" dirty="0">
                          <a:effectLst/>
                        </a:rPr>
                        <a:t>st</a:t>
                      </a:r>
                      <a:r>
                        <a:rPr lang="en-US" sz="2200" dirty="0">
                          <a:effectLst/>
                        </a:rPr>
                        <a:t>/last,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dead/alive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Poverty, trib., </a:t>
                      </a:r>
                      <a:r>
                        <a:rPr lang="en-US" sz="2200" dirty="0" err="1">
                          <a:effectLst/>
                        </a:rPr>
                        <a:t>persecut</a:t>
                      </a:r>
                      <a:r>
                        <a:rPr lang="en-US" sz="2200" dirty="0">
                          <a:effectLst/>
                        </a:rPr>
                        <a:t>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None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 fear of </a:t>
                      </a:r>
                      <a:r>
                        <a:rPr lang="en-US" sz="2200" dirty="0" err="1">
                          <a:effectLst/>
                        </a:rPr>
                        <a:t>persec</a:t>
                      </a:r>
                      <a:r>
                        <a:rPr lang="en-US" sz="2200" dirty="0">
                          <a:effectLst/>
                        </a:rPr>
                        <a:t>, faithful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</a:t>
                      </a:r>
                      <a:r>
                        <a:rPr lang="en-US" sz="2200" baseline="30000" dirty="0">
                          <a:effectLst/>
                        </a:rPr>
                        <a:t>nd</a:t>
                      </a:r>
                      <a:r>
                        <a:rPr lang="en-US" sz="2200" dirty="0">
                          <a:effectLst/>
                        </a:rPr>
                        <a:t> death, crown of life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827516577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Pergamum (2:12-17)</a:t>
                      </a: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Sword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Kept the faith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Balaam,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Nicolaitan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Attack from sword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Stone, manna, Name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3561259992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Thyatira (2:18-29)</a:t>
                      </a: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Eyes, feet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Deeds more than at 1st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Jezebel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Hold fast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Authority, morning star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211410075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Sardis    (3:1-6)</a:t>
                      </a: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Seven spirits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Some unsoiled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Dead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Wake up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Clothed, confessed, book of life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2832940388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Philadelphia (3:7-13)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David’s key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Endured, little power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None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Hold fast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Pillar, Names, kept from Trib.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2138151083"/>
                  </a:ext>
                </a:extLst>
              </a:tr>
              <a:tr h="844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Laodicea (3:14-22)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Amen, Faithful, true, creator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None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Lukewarm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self-sufficient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Open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door to Christ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Christ’s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throne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7549" marR="67549" marT="33775" marB="33775"/>
                </a:tc>
                <a:extLst>
                  <a:ext uri="{0D108BD9-81ED-4DB2-BD59-A6C34878D82A}">
                    <a16:rowId xmlns:a16="http://schemas.microsoft.com/office/drawing/2014/main" val="354564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04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0D25-3525-8C4F-926B-74F73E69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2EAAD-CFEA-234B-B044-4C98DB4AC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Ephesus – “Permitted” Known for its temple to Artemis, Church: had Timothy as pastor, founded by Paul on 2nd missionary journey, had 5 NT books addressed to them.</a:t>
            </a:r>
          </a:p>
          <a:p>
            <a:r>
              <a:rPr lang="en-US" dirty="0"/>
              <a:t>Smyrna – “myrrh” Center for trade and commerce and arts. Not much is known about the church or the city. </a:t>
            </a:r>
          </a:p>
          <a:p>
            <a:r>
              <a:rPr lang="en-US" dirty="0"/>
              <a:t>Pergamum – “Height or Elevation” A major city known for the temple of </a:t>
            </a:r>
            <a:r>
              <a:rPr lang="en-US" dirty="0" err="1"/>
              <a:t>Serapis</a:t>
            </a:r>
            <a:r>
              <a:rPr lang="en-US" dirty="0"/>
              <a:t> and the invention and manufacture of parchment.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3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ECDE-B35C-904C-8B0A-BC6A385B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EEC8-E59E-CD45-8F0D-CA619593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3987"/>
          </a:xfrm>
        </p:spPr>
        <p:txBody>
          <a:bodyPr>
            <a:normAutofit/>
          </a:bodyPr>
          <a:lstStyle/>
          <a:p>
            <a:r>
              <a:rPr lang="en-US" dirty="0"/>
              <a:t>Thyatira – “Odor or Affliction” A colony of Macedonian Greeks. Made their living by the trade of arts and by dyeing things purple, the color of royalty</a:t>
            </a:r>
          </a:p>
          <a:p>
            <a:r>
              <a:rPr lang="en-US" dirty="0"/>
              <a:t>Sardis – “Red Ones” The capital of Lydia. Once a luxurious city, now an obscure village with extensive ruins.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14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1339</Words>
  <Application>Microsoft Macintosh PowerPoint</Application>
  <PresentationFormat>Widescreen</PresentationFormat>
  <Paragraphs>180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Mincho</vt:lpstr>
      <vt:lpstr>Angsana New</vt:lpstr>
      <vt:lpstr>Arial</vt:lpstr>
      <vt:lpstr>Bell MT</vt:lpstr>
      <vt:lpstr>Calibri</vt:lpstr>
      <vt:lpstr>Times New Roman</vt:lpstr>
      <vt:lpstr>Office Theme</vt:lpstr>
      <vt:lpstr>Revelation Pt 2</vt:lpstr>
      <vt:lpstr>Context </vt:lpstr>
      <vt:lpstr>Context </vt:lpstr>
      <vt:lpstr>Our Outline</vt:lpstr>
      <vt:lpstr>“Things that Are” Summary</vt:lpstr>
      <vt:lpstr>Pattern for Each Letter:</vt:lpstr>
      <vt:lpstr>PowerPoint Presentation</vt:lpstr>
      <vt:lpstr>Background on Cities</vt:lpstr>
      <vt:lpstr>Background on Cities</vt:lpstr>
      <vt:lpstr>Background on Cities</vt:lpstr>
      <vt:lpstr>To Ephesus (2:1-7)</vt:lpstr>
      <vt:lpstr>To Smyrna (2:8-11)</vt:lpstr>
      <vt:lpstr>To Pergamum (2:12-17)</vt:lpstr>
      <vt:lpstr>To Pergamum (2:12-17)</vt:lpstr>
      <vt:lpstr>To Thyatira (2:18-29)</vt:lpstr>
      <vt:lpstr>To Sardis (3:1-6)</vt:lpstr>
      <vt:lpstr>To Philadelphia (3:7-13)</vt:lpstr>
      <vt:lpstr>To Laodicea (3:14-22)</vt:lpstr>
      <vt:lpstr>Historico Prophetic View?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Revelation</dc:title>
  <dc:creator>Microsoft Office User</dc:creator>
  <cp:lastModifiedBy>Microsoft Office User</cp:lastModifiedBy>
  <cp:revision>37</cp:revision>
  <dcterms:created xsi:type="dcterms:W3CDTF">2019-02-27T22:31:02Z</dcterms:created>
  <dcterms:modified xsi:type="dcterms:W3CDTF">2019-03-10T22:47:55Z</dcterms:modified>
</cp:coreProperties>
</file>