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1" r:id="rId3"/>
    <p:sldId id="258" r:id="rId4"/>
    <p:sldId id="282" r:id="rId5"/>
    <p:sldId id="284" r:id="rId6"/>
    <p:sldId id="272" r:id="rId7"/>
    <p:sldId id="273" r:id="rId8"/>
    <p:sldId id="308" r:id="rId9"/>
    <p:sldId id="307" r:id="rId10"/>
    <p:sldId id="311" r:id="rId11"/>
    <p:sldId id="309" r:id="rId12"/>
    <p:sldId id="310" r:id="rId13"/>
    <p:sldId id="283" r:id="rId14"/>
    <p:sldId id="274" r:id="rId15"/>
    <p:sldId id="281" r:id="rId16"/>
    <p:sldId id="285" r:id="rId17"/>
    <p:sldId id="286" r:id="rId18"/>
    <p:sldId id="287"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275" r:id="rId34"/>
    <p:sldId id="303" r:id="rId35"/>
    <p:sldId id="304" r:id="rId36"/>
    <p:sldId id="276" r:id="rId37"/>
    <p:sldId id="305" r:id="rId38"/>
    <p:sldId id="306"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8"/>
    <p:restoredTop sz="94681"/>
  </p:normalViewPr>
  <p:slideViewPr>
    <p:cSldViewPr snapToGrid="0" snapToObjects="1">
      <p:cViewPr varScale="1">
        <p:scale>
          <a:sx n="80" d="100"/>
          <a:sy n="80" d="100"/>
        </p:scale>
        <p:origin x="20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3/31/19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3/31/19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4</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Seal Judgments and Lunch Break #1 (Ch 6-7)</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dirty="0">
                <a:solidFill>
                  <a:schemeClr val="bg1"/>
                </a:solidFill>
              </a:rPr>
              <a:t>March 31, 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4167B5-F401-2C4A-BC97-8B421502E7E2}"/>
              </a:ext>
            </a:extLst>
          </p:cNvPr>
          <p:cNvSpPr txBox="1"/>
          <p:nvPr/>
        </p:nvSpPr>
        <p:spPr>
          <a:xfrm>
            <a:off x="9272337" y="61280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Option 1: Telescoping</a:t>
            </a:r>
          </a:p>
        </p:txBody>
      </p:sp>
      <p:pic>
        <p:nvPicPr>
          <p:cNvPr id="5" name="Picture 4">
            <a:extLst>
              <a:ext uri="{FF2B5EF4-FFF2-40B4-BE49-F238E27FC236}">
                <a16:creationId xmlns:a16="http://schemas.microsoft.com/office/drawing/2014/main" id="{ED404BE0-C087-9F44-8913-55DAF33BDF5E}"/>
              </a:ext>
            </a:extLst>
          </p:cNvPr>
          <p:cNvPicPr>
            <a:picLocks noChangeAspect="1"/>
          </p:cNvPicPr>
          <p:nvPr/>
        </p:nvPicPr>
        <p:blipFill rotWithShape="1">
          <a:blip r:embed="rId2"/>
          <a:srcRect b="14260"/>
          <a:stretch/>
        </p:blipFill>
        <p:spPr>
          <a:xfrm>
            <a:off x="305104" y="2708443"/>
            <a:ext cx="11581792" cy="3130884"/>
          </a:xfrm>
          <a:prstGeom prst="rect">
            <a:avLst/>
          </a:prstGeom>
        </p:spPr>
      </p:pic>
    </p:spTree>
    <p:extLst>
      <p:ext uri="{BB962C8B-B14F-4D97-AF65-F5344CB8AC3E}">
        <p14:creationId xmlns:p14="http://schemas.microsoft.com/office/powerpoint/2010/main" val="334275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Option 2: Successive (Chronological)</a:t>
            </a:r>
          </a:p>
          <a:p>
            <a:endParaRPr lang="en-US" dirty="0"/>
          </a:p>
          <a:p>
            <a:pPr marL="0" indent="0">
              <a:buNone/>
            </a:pPr>
            <a:r>
              <a:rPr lang="en-US" dirty="0"/>
              <a:t>     Seals           Trumpets         Bowls</a:t>
            </a:r>
          </a:p>
          <a:p>
            <a:pPr marL="0" indent="0">
              <a:buNone/>
            </a:pPr>
            <a:r>
              <a:rPr lang="en-US" dirty="0"/>
              <a:t>1 2 3 4 5 6   7 1 2 3 4 5 6   7 1 2 3 4 5 6   7</a:t>
            </a:r>
          </a:p>
        </p:txBody>
      </p:sp>
    </p:spTree>
    <p:extLst>
      <p:ext uri="{BB962C8B-B14F-4D97-AF65-F5344CB8AC3E}">
        <p14:creationId xmlns:p14="http://schemas.microsoft.com/office/powerpoint/2010/main" val="322208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Option 3: Concurrent (Recapitulation)</a:t>
            </a:r>
          </a:p>
          <a:p>
            <a:endParaRPr lang="en-US" dirty="0"/>
          </a:p>
          <a:p>
            <a:pPr marL="0" indent="0">
              <a:buNone/>
            </a:pPr>
            <a:r>
              <a:rPr lang="en-US" dirty="0"/>
              <a:t>Seals:          1 2 3 4 5 6   7</a:t>
            </a:r>
          </a:p>
          <a:p>
            <a:pPr marL="0" indent="0">
              <a:buNone/>
            </a:pPr>
            <a:r>
              <a:rPr lang="en-US" dirty="0"/>
              <a:t>Trumpets:  1 2 3 4 5 6   7</a:t>
            </a:r>
          </a:p>
          <a:p>
            <a:pPr marL="0" indent="0">
              <a:buNone/>
            </a:pPr>
            <a:r>
              <a:rPr lang="en-US" dirty="0"/>
              <a:t>Bowls:         1 2 3 4 5 6   7</a:t>
            </a:r>
          </a:p>
        </p:txBody>
      </p:sp>
    </p:spTree>
    <p:extLst>
      <p:ext uri="{BB962C8B-B14F-4D97-AF65-F5344CB8AC3E}">
        <p14:creationId xmlns:p14="http://schemas.microsoft.com/office/powerpoint/2010/main" val="362670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a:t>
            </a:r>
          </a:p>
        </p:txBody>
      </p:sp>
      <p:sp>
        <p:nvSpPr>
          <p:cNvPr id="4" name="Content Placeholder 3">
            <a:extLst>
              <a:ext uri="{FF2B5EF4-FFF2-40B4-BE49-F238E27FC236}">
                <a16:creationId xmlns:a16="http://schemas.microsoft.com/office/drawing/2014/main" id="{B99E05BB-ED88-1F4E-835C-5DEDB298563A}"/>
              </a:ext>
            </a:extLst>
          </p:cNvPr>
          <p:cNvSpPr>
            <a:spLocks noGrp="1"/>
          </p:cNvSpPr>
          <p:nvPr>
            <p:ph idx="1"/>
          </p:nvPr>
        </p:nvSpPr>
        <p:spPr/>
        <p:txBody>
          <a:bodyPr/>
          <a:lstStyle/>
          <a:p>
            <a:pPr marL="0" indent="0">
              <a:buNone/>
            </a:pPr>
            <a:r>
              <a:rPr lang="en-US" dirty="0"/>
              <a:t>“Come”</a:t>
            </a:r>
          </a:p>
        </p:txBody>
      </p:sp>
      <p:pic>
        <p:nvPicPr>
          <p:cNvPr id="8" name="Picture 7">
            <a:extLst>
              <a:ext uri="{FF2B5EF4-FFF2-40B4-BE49-F238E27FC236}">
                <a16:creationId xmlns:a16="http://schemas.microsoft.com/office/drawing/2014/main" id="{D7AF98F7-CD6B-144F-B0E0-98196DAC9EFF}"/>
              </a:ext>
            </a:extLst>
          </p:cNvPr>
          <p:cNvPicPr>
            <a:picLocks noChangeAspect="1"/>
          </p:cNvPicPr>
          <p:nvPr/>
        </p:nvPicPr>
        <p:blipFill>
          <a:blip r:embed="rId2"/>
          <a:stretch>
            <a:fillRect/>
          </a:stretch>
        </p:blipFill>
        <p:spPr>
          <a:xfrm>
            <a:off x="596478" y="1513707"/>
            <a:ext cx="10999044" cy="5763691"/>
          </a:xfrm>
          <a:prstGeom prst="rect">
            <a:avLst/>
          </a:prstGeom>
        </p:spPr>
      </p:pic>
    </p:spTree>
    <p:extLst>
      <p:ext uri="{BB962C8B-B14F-4D97-AF65-F5344CB8AC3E}">
        <p14:creationId xmlns:p14="http://schemas.microsoft.com/office/powerpoint/2010/main" val="410429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a:t>
            </a:r>
          </a:p>
        </p:txBody>
      </p:sp>
      <p:pic>
        <p:nvPicPr>
          <p:cNvPr id="7" name="Content Placeholder 6">
            <a:extLst>
              <a:ext uri="{FF2B5EF4-FFF2-40B4-BE49-F238E27FC236}">
                <a16:creationId xmlns:a16="http://schemas.microsoft.com/office/drawing/2014/main" id="{5E54C90F-3812-AF47-BBCB-73D779511808}"/>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74156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#1</a:t>
            </a:r>
          </a:p>
        </p:txBody>
      </p:sp>
      <p:pic>
        <p:nvPicPr>
          <p:cNvPr id="6" name="Content Placeholder 5">
            <a:extLst>
              <a:ext uri="{FF2B5EF4-FFF2-40B4-BE49-F238E27FC236}">
                <a16:creationId xmlns:a16="http://schemas.microsoft.com/office/drawing/2014/main" id="{88B57B15-4999-4047-83F0-2298EF342C10}"/>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105146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#1</a:t>
            </a:r>
          </a:p>
        </p:txBody>
      </p:sp>
      <p:sp>
        <p:nvSpPr>
          <p:cNvPr id="4" name="Content Placeholder 3">
            <a:extLst>
              <a:ext uri="{FF2B5EF4-FFF2-40B4-BE49-F238E27FC236}">
                <a16:creationId xmlns:a16="http://schemas.microsoft.com/office/drawing/2014/main" id="{B99E05BB-ED88-1F4E-835C-5DEDB298563A}"/>
              </a:ext>
            </a:extLst>
          </p:cNvPr>
          <p:cNvSpPr>
            <a:spLocks noGrp="1"/>
          </p:cNvSpPr>
          <p:nvPr>
            <p:ph idx="1"/>
          </p:nvPr>
        </p:nvSpPr>
        <p:spPr>
          <a:xfrm>
            <a:off x="838200" y="1825624"/>
            <a:ext cx="3052916" cy="4589923"/>
          </a:xfrm>
        </p:spPr>
        <p:txBody>
          <a:bodyPr/>
          <a:lstStyle/>
          <a:p>
            <a:pPr marL="0" indent="0">
              <a:buNone/>
            </a:pPr>
            <a:r>
              <a:rPr lang="en-US" dirty="0"/>
              <a:t>“Come”</a:t>
            </a:r>
          </a:p>
        </p:txBody>
      </p:sp>
      <p:pic>
        <p:nvPicPr>
          <p:cNvPr id="7" name="Content Placeholder 7">
            <a:extLst>
              <a:ext uri="{FF2B5EF4-FFF2-40B4-BE49-F238E27FC236}">
                <a16:creationId xmlns:a16="http://schemas.microsoft.com/office/drawing/2014/main" id="{B1BFEB36-ADF1-7348-9410-6FF56EC86E20}"/>
              </a:ext>
            </a:extLst>
          </p:cNvPr>
          <p:cNvPicPr>
            <a:picLocks noChangeAspect="1"/>
          </p:cNvPicPr>
          <p:nvPr/>
        </p:nvPicPr>
        <p:blipFill rotWithShape="1">
          <a:blip r:embed="rId2"/>
          <a:srcRect l="21261" t="52933" r="53670" b="12400"/>
          <a:stretch/>
        </p:blipFill>
        <p:spPr>
          <a:xfrm>
            <a:off x="235976" y="2309622"/>
            <a:ext cx="3377380" cy="3734605"/>
          </a:xfrm>
          <a:prstGeom prst="rect">
            <a:avLst/>
          </a:prstGeom>
        </p:spPr>
      </p:pic>
      <p:pic>
        <p:nvPicPr>
          <p:cNvPr id="8" name="Picture 7">
            <a:extLst>
              <a:ext uri="{FF2B5EF4-FFF2-40B4-BE49-F238E27FC236}">
                <a16:creationId xmlns:a16="http://schemas.microsoft.com/office/drawing/2014/main" id="{D7AF98F7-CD6B-144F-B0E0-98196DAC9EFF}"/>
              </a:ext>
            </a:extLst>
          </p:cNvPr>
          <p:cNvPicPr>
            <a:picLocks noChangeAspect="1"/>
          </p:cNvPicPr>
          <p:nvPr/>
        </p:nvPicPr>
        <p:blipFill rotWithShape="1">
          <a:blip r:embed="rId3"/>
          <a:srcRect l="51518" t="2492" r="5445" b="15914"/>
          <a:stretch/>
        </p:blipFill>
        <p:spPr>
          <a:xfrm>
            <a:off x="3891116" y="1465221"/>
            <a:ext cx="5105401" cy="5072145"/>
          </a:xfrm>
          <a:prstGeom prst="rect">
            <a:avLst/>
          </a:prstGeom>
        </p:spPr>
      </p:pic>
      <p:sp>
        <p:nvSpPr>
          <p:cNvPr id="6" name="Content Placeholder 3">
            <a:extLst>
              <a:ext uri="{FF2B5EF4-FFF2-40B4-BE49-F238E27FC236}">
                <a16:creationId xmlns:a16="http://schemas.microsoft.com/office/drawing/2014/main" id="{14A5CDB4-1188-344A-8B8E-D7B696E76D6B}"/>
              </a:ext>
            </a:extLst>
          </p:cNvPr>
          <p:cNvSpPr txBox="1">
            <a:spLocks/>
          </p:cNvSpPr>
          <p:nvPr/>
        </p:nvSpPr>
        <p:spPr>
          <a:xfrm>
            <a:off x="9158747" y="1825624"/>
            <a:ext cx="2374491" cy="4589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White horse</a:t>
            </a:r>
          </a:p>
          <a:p>
            <a:r>
              <a:rPr lang="en-US" dirty="0"/>
              <a:t>Bow</a:t>
            </a:r>
          </a:p>
          <a:p>
            <a:r>
              <a:rPr lang="en-US" dirty="0"/>
              <a:t>Crown</a:t>
            </a:r>
          </a:p>
          <a:p>
            <a:r>
              <a:rPr lang="en-US" dirty="0"/>
              <a:t>“Went out conquering and to conquer…”</a:t>
            </a:r>
          </a:p>
        </p:txBody>
      </p:sp>
    </p:spTree>
    <p:extLst>
      <p:ext uri="{BB962C8B-B14F-4D97-AF65-F5344CB8AC3E}">
        <p14:creationId xmlns:p14="http://schemas.microsoft.com/office/powerpoint/2010/main" val="4225715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#1</a:t>
            </a:r>
          </a:p>
        </p:txBody>
      </p:sp>
      <p:pic>
        <p:nvPicPr>
          <p:cNvPr id="6" name="Content Placeholder 5">
            <a:extLst>
              <a:ext uri="{FF2B5EF4-FFF2-40B4-BE49-F238E27FC236}">
                <a16:creationId xmlns:a16="http://schemas.microsoft.com/office/drawing/2014/main" id="{88B57B15-4999-4047-83F0-2298EF342C10}"/>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3217610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#2</a:t>
            </a:r>
          </a:p>
        </p:txBody>
      </p:sp>
      <p:pic>
        <p:nvPicPr>
          <p:cNvPr id="7" name="Content Placeholder 6">
            <a:extLst>
              <a:ext uri="{FF2B5EF4-FFF2-40B4-BE49-F238E27FC236}">
                <a16:creationId xmlns:a16="http://schemas.microsoft.com/office/drawing/2014/main" id="{8AADA61B-906F-B849-B148-3BF68328FCC3}"/>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4180515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#2</a:t>
            </a:r>
          </a:p>
        </p:txBody>
      </p:sp>
      <p:sp>
        <p:nvSpPr>
          <p:cNvPr id="4" name="Content Placeholder 3">
            <a:extLst>
              <a:ext uri="{FF2B5EF4-FFF2-40B4-BE49-F238E27FC236}">
                <a16:creationId xmlns:a16="http://schemas.microsoft.com/office/drawing/2014/main" id="{B99E05BB-ED88-1F4E-835C-5DEDB298563A}"/>
              </a:ext>
            </a:extLst>
          </p:cNvPr>
          <p:cNvSpPr>
            <a:spLocks noGrp="1"/>
          </p:cNvSpPr>
          <p:nvPr>
            <p:ph idx="1"/>
          </p:nvPr>
        </p:nvSpPr>
        <p:spPr>
          <a:xfrm>
            <a:off x="838200" y="1825624"/>
            <a:ext cx="3052916" cy="4589923"/>
          </a:xfrm>
        </p:spPr>
        <p:txBody>
          <a:bodyPr/>
          <a:lstStyle/>
          <a:p>
            <a:pPr marL="0" indent="0">
              <a:buNone/>
            </a:pPr>
            <a:r>
              <a:rPr lang="en-US" dirty="0"/>
              <a:t>“Come”</a:t>
            </a:r>
          </a:p>
        </p:txBody>
      </p:sp>
      <p:pic>
        <p:nvPicPr>
          <p:cNvPr id="7" name="Content Placeholder 7">
            <a:extLst>
              <a:ext uri="{FF2B5EF4-FFF2-40B4-BE49-F238E27FC236}">
                <a16:creationId xmlns:a16="http://schemas.microsoft.com/office/drawing/2014/main" id="{B1BFEB36-ADF1-7348-9410-6FF56EC86E20}"/>
              </a:ext>
            </a:extLst>
          </p:cNvPr>
          <p:cNvPicPr>
            <a:picLocks noChangeAspect="1"/>
          </p:cNvPicPr>
          <p:nvPr/>
        </p:nvPicPr>
        <p:blipFill rotWithShape="1">
          <a:blip r:embed="rId2"/>
          <a:srcRect l="38038" t="57833" r="43680" b="12049"/>
          <a:stretch/>
        </p:blipFill>
        <p:spPr>
          <a:xfrm>
            <a:off x="648929" y="2669458"/>
            <a:ext cx="2462982" cy="3244645"/>
          </a:xfrm>
          <a:prstGeom prst="rect">
            <a:avLst/>
          </a:prstGeom>
        </p:spPr>
      </p:pic>
      <p:pic>
        <p:nvPicPr>
          <p:cNvPr id="8" name="Picture 7">
            <a:extLst>
              <a:ext uri="{FF2B5EF4-FFF2-40B4-BE49-F238E27FC236}">
                <a16:creationId xmlns:a16="http://schemas.microsoft.com/office/drawing/2014/main" id="{D7AF98F7-CD6B-144F-B0E0-98196DAC9EFF}"/>
              </a:ext>
            </a:extLst>
          </p:cNvPr>
          <p:cNvPicPr>
            <a:picLocks noChangeAspect="1"/>
          </p:cNvPicPr>
          <p:nvPr/>
        </p:nvPicPr>
        <p:blipFill rotWithShape="1">
          <a:blip r:embed="rId3"/>
          <a:srcRect l="33011" t="1960" r="32116" b="16446"/>
          <a:stretch/>
        </p:blipFill>
        <p:spPr>
          <a:xfrm>
            <a:off x="4080387" y="1465221"/>
            <a:ext cx="4136926" cy="5072145"/>
          </a:xfrm>
          <a:prstGeom prst="rect">
            <a:avLst/>
          </a:prstGeom>
        </p:spPr>
      </p:pic>
      <p:sp>
        <p:nvSpPr>
          <p:cNvPr id="6" name="Content Placeholder 3">
            <a:extLst>
              <a:ext uri="{FF2B5EF4-FFF2-40B4-BE49-F238E27FC236}">
                <a16:creationId xmlns:a16="http://schemas.microsoft.com/office/drawing/2014/main" id="{14A5CDB4-1188-344A-8B8E-D7B696E76D6B}"/>
              </a:ext>
            </a:extLst>
          </p:cNvPr>
          <p:cNvSpPr txBox="1">
            <a:spLocks/>
          </p:cNvSpPr>
          <p:nvPr/>
        </p:nvSpPr>
        <p:spPr>
          <a:xfrm>
            <a:off x="8406584" y="1825624"/>
            <a:ext cx="2947216" cy="4589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Red horse</a:t>
            </a:r>
          </a:p>
          <a:p>
            <a:r>
              <a:rPr lang="en-US" dirty="0"/>
              <a:t>Sword</a:t>
            </a:r>
          </a:p>
          <a:p>
            <a:r>
              <a:rPr lang="en-US" dirty="0"/>
              <a:t>“to take peace from the earth that men would slay one another…”</a:t>
            </a:r>
          </a:p>
          <a:p>
            <a:r>
              <a:rPr lang="en-US" dirty="0"/>
              <a:t>I.e. WAR</a:t>
            </a:r>
          </a:p>
        </p:txBody>
      </p:sp>
    </p:spTree>
    <p:extLst>
      <p:ext uri="{BB962C8B-B14F-4D97-AF65-F5344CB8AC3E}">
        <p14:creationId xmlns:p14="http://schemas.microsoft.com/office/powerpoint/2010/main" val="126147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6 scenes of hope))) (Ch. 12-14)</a:t>
            </a:r>
          </a:p>
          <a:p>
            <a:pPr marL="514350" indent="-514350">
              <a:buFont typeface="+mj-lt"/>
              <a:buAutoNum type="arabicPeriod"/>
            </a:pPr>
            <a:r>
              <a:rPr lang="en-US" dirty="0"/>
              <a:t>Bowl Judgments; 4th (((Babylon’s Fall))) (15:1-19:5)</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#2</a:t>
            </a:r>
          </a:p>
        </p:txBody>
      </p:sp>
      <p:pic>
        <p:nvPicPr>
          <p:cNvPr id="7" name="Content Placeholder 6">
            <a:extLst>
              <a:ext uri="{FF2B5EF4-FFF2-40B4-BE49-F238E27FC236}">
                <a16:creationId xmlns:a16="http://schemas.microsoft.com/office/drawing/2014/main" id="{8AADA61B-906F-B849-B148-3BF68328FCC3}"/>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1643348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#3</a:t>
            </a:r>
          </a:p>
        </p:txBody>
      </p:sp>
      <p:pic>
        <p:nvPicPr>
          <p:cNvPr id="9" name="Content Placeholder 8">
            <a:extLst>
              <a:ext uri="{FF2B5EF4-FFF2-40B4-BE49-F238E27FC236}">
                <a16:creationId xmlns:a16="http://schemas.microsoft.com/office/drawing/2014/main" id="{16062D81-2FAC-BA48-9F92-384773AA08D7}"/>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339243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eeeeeewith7es:Users:stephencurto:Desktop:24 elders.jpg">
            <a:extLst>
              <a:ext uri="{FF2B5EF4-FFF2-40B4-BE49-F238E27FC236}">
                <a16:creationId xmlns:a16="http://schemas.microsoft.com/office/drawing/2014/main" id="{F81DC3FA-FC32-D44B-BF4C-7E9635F817D1}"/>
              </a:ext>
            </a:extLst>
          </p:cNvPr>
          <p:cNvPicPr/>
          <p:nvPr/>
        </p:nvPicPr>
        <p:blipFill rotWithShape="1">
          <a:blip r:embed="rId2">
            <a:extLst>
              <a:ext uri="{28A0092B-C50C-407E-A947-70E740481C1C}">
                <a14:useLocalDpi xmlns:a14="http://schemas.microsoft.com/office/drawing/2010/main" val="0"/>
              </a:ext>
            </a:extLst>
          </a:blip>
          <a:srcRect l="41233" t="24653" r="40417" b="46021"/>
          <a:stretch/>
        </p:blipFill>
        <p:spPr bwMode="auto">
          <a:xfrm>
            <a:off x="9635613" y="4737328"/>
            <a:ext cx="1769807" cy="2011157"/>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5" name="Oval Callout 4">
            <a:extLst>
              <a:ext uri="{FF2B5EF4-FFF2-40B4-BE49-F238E27FC236}">
                <a16:creationId xmlns:a16="http://schemas.microsoft.com/office/drawing/2014/main" id="{C65A72D2-6976-F343-9079-FA2D4A23E2A7}"/>
              </a:ext>
            </a:extLst>
          </p:cNvPr>
          <p:cNvSpPr/>
          <p:nvPr/>
        </p:nvSpPr>
        <p:spPr>
          <a:xfrm flipH="1">
            <a:off x="6325829" y="3138718"/>
            <a:ext cx="4730541" cy="1463676"/>
          </a:xfrm>
          <a:prstGeom prst="wedgeEllipseCallout">
            <a:avLst>
              <a:gd name="adj1" fmla="val -36421"/>
              <a:gd name="adj2" fmla="val 96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#3</a:t>
            </a:r>
          </a:p>
        </p:txBody>
      </p:sp>
      <p:sp>
        <p:nvSpPr>
          <p:cNvPr id="4" name="Content Placeholder 3">
            <a:extLst>
              <a:ext uri="{FF2B5EF4-FFF2-40B4-BE49-F238E27FC236}">
                <a16:creationId xmlns:a16="http://schemas.microsoft.com/office/drawing/2014/main" id="{B99E05BB-ED88-1F4E-835C-5DEDB298563A}"/>
              </a:ext>
            </a:extLst>
          </p:cNvPr>
          <p:cNvSpPr>
            <a:spLocks noGrp="1"/>
          </p:cNvSpPr>
          <p:nvPr>
            <p:ph idx="1"/>
          </p:nvPr>
        </p:nvSpPr>
        <p:spPr>
          <a:xfrm>
            <a:off x="838200" y="1825624"/>
            <a:ext cx="3052916" cy="4589923"/>
          </a:xfrm>
        </p:spPr>
        <p:txBody>
          <a:bodyPr/>
          <a:lstStyle/>
          <a:p>
            <a:pPr marL="0" indent="0">
              <a:buNone/>
            </a:pPr>
            <a:r>
              <a:rPr lang="en-US" dirty="0"/>
              <a:t>“Come”</a:t>
            </a:r>
          </a:p>
        </p:txBody>
      </p:sp>
      <p:pic>
        <p:nvPicPr>
          <p:cNvPr id="7" name="Content Placeholder 7">
            <a:extLst>
              <a:ext uri="{FF2B5EF4-FFF2-40B4-BE49-F238E27FC236}">
                <a16:creationId xmlns:a16="http://schemas.microsoft.com/office/drawing/2014/main" id="{B1BFEB36-ADF1-7348-9410-6FF56EC86E20}"/>
              </a:ext>
            </a:extLst>
          </p:cNvPr>
          <p:cNvPicPr>
            <a:picLocks noChangeAspect="1"/>
          </p:cNvPicPr>
          <p:nvPr/>
        </p:nvPicPr>
        <p:blipFill rotWithShape="1">
          <a:blip r:embed="rId3"/>
          <a:srcRect l="50000" t="57833" r="34875" b="12049"/>
          <a:stretch/>
        </p:blipFill>
        <p:spPr>
          <a:xfrm>
            <a:off x="648929" y="2498262"/>
            <a:ext cx="2037736" cy="3244645"/>
          </a:xfrm>
          <a:prstGeom prst="rect">
            <a:avLst/>
          </a:prstGeom>
        </p:spPr>
      </p:pic>
      <p:pic>
        <p:nvPicPr>
          <p:cNvPr id="8" name="Picture 7">
            <a:extLst>
              <a:ext uri="{FF2B5EF4-FFF2-40B4-BE49-F238E27FC236}">
                <a16:creationId xmlns:a16="http://schemas.microsoft.com/office/drawing/2014/main" id="{D7AF98F7-CD6B-144F-B0E0-98196DAC9EFF}"/>
              </a:ext>
            </a:extLst>
          </p:cNvPr>
          <p:cNvPicPr>
            <a:picLocks noChangeAspect="1"/>
          </p:cNvPicPr>
          <p:nvPr/>
        </p:nvPicPr>
        <p:blipFill rotWithShape="1">
          <a:blip r:embed="rId4"/>
          <a:srcRect l="17989" t="6679" r="55779" b="24230"/>
          <a:stretch/>
        </p:blipFill>
        <p:spPr>
          <a:xfrm>
            <a:off x="3028336" y="1690688"/>
            <a:ext cx="3111910" cy="4294957"/>
          </a:xfrm>
          <a:prstGeom prst="rect">
            <a:avLst/>
          </a:prstGeom>
        </p:spPr>
      </p:pic>
      <p:sp>
        <p:nvSpPr>
          <p:cNvPr id="6" name="Content Placeholder 3">
            <a:extLst>
              <a:ext uri="{FF2B5EF4-FFF2-40B4-BE49-F238E27FC236}">
                <a16:creationId xmlns:a16="http://schemas.microsoft.com/office/drawing/2014/main" id="{14A5CDB4-1188-344A-8B8E-D7B696E76D6B}"/>
              </a:ext>
            </a:extLst>
          </p:cNvPr>
          <p:cNvSpPr txBox="1">
            <a:spLocks/>
          </p:cNvSpPr>
          <p:nvPr/>
        </p:nvSpPr>
        <p:spPr>
          <a:xfrm>
            <a:off x="6325830" y="1825622"/>
            <a:ext cx="4307757" cy="4589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Black horse</a:t>
            </a:r>
          </a:p>
          <a:p>
            <a:r>
              <a:rPr lang="en-US" dirty="0"/>
              <a:t>Scales </a:t>
            </a:r>
          </a:p>
          <a:p>
            <a:pPr marL="0" indent="0">
              <a:buNone/>
            </a:pPr>
            <a:endParaRPr lang="en-US" sz="2000" dirty="0"/>
          </a:p>
          <a:p>
            <a:pPr marL="0" indent="0" algn="r">
              <a:buNone/>
            </a:pPr>
            <a:r>
              <a:rPr lang="en-US" sz="2000" dirty="0"/>
              <a:t>“A quart of wheat for a denarius,           3 quarts of barley for a denarius, and do not damage the oil and the wine!” </a:t>
            </a:r>
          </a:p>
        </p:txBody>
      </p:sp>
    </p:spTree>
    <p:extLst>
      <p:ext uri="{BB962C8B-B14F-4D97-AF65-F5344CB8AC3E}">
        <p14:creationId xmlns:p14="http://schemas.microsoft.com/office/powerpoint/2010/main" val="386839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#3</a:t>
            </a:r>
          </a:p>
        </p:txBody>
      </p:sp>
      <p:pic>
        <p:nvPicPr>
          <p:cNvPr id="9" name="Content Placeholder 8">
            <a:extLst>
              <a:ext uri="{FF2B5EF4-FFF2-40B4-BE49-F238E27FC236}">
                <a16:creationId xmlns:a16="http://schemas.microsoft.com/office/drawing/2014/main" id="{16062D81-2FAC-BA48-9F92-384773AA08D7}"/>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46498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#4</a:t>
            </a:r>
          </a:p>
        </p:txBody>
      </p:sp>
      <p:pic>
        <p:nvPicPr>
          <p:cNvPr id="6" name="Content Placeholder 5">
            <a:extLst>
              <a:ext uri="{FF2B5EF4-FFF2-40B4-BE49-F238E27FC236}">
                <a16:creationId xmlns:a16="http://schemas.microsoft.com/office/drawing/2014/main" id="{94F4D89A-0ED2-4A46-8AEC-50F54B875E21}"/>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42095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#4</a:t>
            </a:r>
          </a:p>
        </p:txBody>
      </p:sp>
      <p:sp>
        <p:nvSpPr>
          <p:cNvPr id="4" name="Content Placeholder 3">
            <a:extLst>
              <a:ext uri="{FF2B5EF4-FFF2-40B4-BE49-F238E27FC236}">
                <a16:creationId xmlns:a16="http://schemas.microsoft.com/office/drawing/2014/main" id="{B99E05BB-ED88-1F4E-835C-5DEDB298563A}"/>
              </a:ext>
            </a:extLst>
          </p:cNvPr>
          <p:cNvSpPr>
            <a:spLocks noGrp="1"/>
          </p:cNvSpPr>
          <p:nvPr>
            <p:ph idx="1"/>
          </p:nvPr>
        </p:nvSpPr>
        <p:spPr>
          <a:xfrm>
            <a:off x="838200" y="1825624"/>
            <a:ext cx="3052916" cy="4589923"/>
          </a:xfrm>
        </p:spPr>
        <p:txBody>
          <a:bodyPr/>
          <a:lstStyle/>
          <a:p>
            <a:pPr marL="0" indent="0">
              <a:buNone/>
            </a:pPr>
            <a:r>
              <a:rPr lang="en-US" dirty="0"/>
              <a:t>“Come”</a:t>
            </a:r>
          </a:p>
        </p:txBody>
      </p:sp>
      <p:pic>
        <p:nvPicPr>
          <p:cNvPr id="7" name="Content Placeholder 7">
            <a:extLst>
              <a:ext uri="{FF2B5EF4-FFF2-40B4-BE49-F238E27FC236}">
                <a16:creationId xmlns:a16="http://schemas.microsoft.com/office/drawing/2014/main" id="{B1BFEB36-ADF1-7348-9410-6FF56EC86E20}"/>
              </a:ext>
            </a:extLst>
          </p:cNvPr>
          <p:cNvPicPr>
            <a:picLocks noChangeAspect="1"/>
          </p:cNvPicPr>
          <p:nvPr/>
        </p:nvPicPr>
        <p:blipFill rotWithShape="1">
          <a:blip r:embed="rId2"/>
          <a:srcRect l="57204" t="55095" r="23638" b="19578"/>
          <a:stretch/>
        </p:blipFill>
        <p:spPr>
          <a:xfrm>
            <a:off x="648929" y="2669459"/>
            <a:ext cx="2580968" cy="2728452"/>
          </a:xfrm>
          <a:prstGeom prst="rect">
            <a:avLst/>
          </a:prstGeom>
        </p:spPr>
      </p:pic>
      <p:pic>
        <p:nvPicPr>
          <p:cNvPr id="8" name="Picture 7">
            <a:extLst>
              <a:ext uri="{FF2B5EF4-FFF2-40B4-BE49-F238E27FC236}">
                <a16:creationId xmlns:a16="http://schemas.microsoft.com/office/drawing/2014/main" id="{D7AF98F7-CD6B-144F-B0E0-98196DAC9EFF}"/>
              </a:ext>
            </a:extLst>
          </p:cNvPr>
          <p:cNvPicPr>
            <a:picLocks noChangeAspect="1"/>
          </p:cNvPicPr>
          <p:nvPr/>
        </p:nvPicPr>
        <p:blipFill rotWithShape="1">
          <a:blip r:embed="rId3"/>
          <a:srcRect t="9103" r="78575" b="19897"/>
          <a:stretch/>
        </p:blipFill>
        <p:spPr>
          <a:xfrm>
            <a:off x="3554361" y="1825624"/>
            <a:ext cx="2541639" cy="4413598"/>
          </a:xfrm>
          <a:prstGeom prst="rect">
            <a:avLst/>
          </a:prstGeom>
        </p:spPr>
      </p:pic>
      <p:sp>
        <p:nvSpPr>
          <p:cNvPr id="6" name="Content Placeholder 3">
            <a:extLst>
              <a:ext uri="{FF2B5EF4-FFF2-40B4-BE49-F238E27FC236}">
                <a16:creationId xmlns:a16="http://schemas.microsoft.com/office/drawing/2014/main" id="{14A5CDB4-1188-344A-8B8E-D7B696E76D6B}"/>
              </a:ext>
            </a:extLst>
          </p:cNvPr>
          <p:cNvSpPr txBox="1">
            <a:spLocks/>
          </p:cNvSpPr>
          <p:nvPr/>
        </p:nvSpPr>
        <p:spPr>
          <a:xfrm>
            <a:off x="6315997" y="1825624"/>
            <a:ext cx="4542504" cy="4589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Green horse</a:t>
            </a:r>
          </a:p>
          <a:p>
            <a:pPr lvl="1"/>
            <a:r>
              <a:rPr lang="en-US" dirty="0"/>
              <a:t>(sickly/pale)</a:t>
            </a:r>
          </a:p>
          <a:p>
            <a:r>
              <a:rPr lang="en-US" dirty="0"/>
              <a:t>Rider named Death </a:t>
            </a:r>
          </a:p>
          <a:p>
            <a:r>
              <a:rPr lang="en-US" dirty="0"/>
              <a:t>Hades with him</a:t>
            </a:r>
          </a:p>
          <a:p>
            <a:r>
              <a:rPr lang="en-US" dirty="0"/>
              <a:t>Authority to kill ¼ of the earth with sword/famine/pests/beasts</a:t>
            </a:r>
          </a:p>
          <a:p>
            <a:endParaRPr lang="en-US" dirty="0"/>
          </a:p>
        </p:txBody>
      </p:sp>
    </p:spTree>
    <p:extLst>
      <p:ext uri="{BB962C8B-B14F-4D97-AF65-F5344CB8AC3E}">
        <p14:creationId xmlns:p14="http://schemas.microsoft.com/office/powerpoint/2010/main" val="3457186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#4</a:t>
            </a:r>
          </a:p>
        </p:txBody>
      </p:sp>
      <p:pic>
        <p:nvPicPr>
          <p:cNvPr id="6" name="Content Placeholder 5">
            <a:extLst>
              <a:ext uri="{FF2B5EF4-FFF2-40B4-BE49-F238E27FC236}">
                <a16:creationId xmlns:a16="http://schemas.microsoft.com/office/drawing/2014/main" id="{94F4D89A-0ED2-4A46-8AEC-50F54B875E21}"/>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3332474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#5</a:t>
            </a:r>
          </a:p>
        </p:txBody>
      </p:sp>
      <p:pic>
        <p:nvPicPr>
          <p:cNvPr id="7" name="Content Placeholder 6">
            <a:extLst>
              <a:ext uri="{FF2B5EF4-FFF2-40B4-BE49-F238E27FC236}">
                <a16:creationId xmlns:a16="http://schemas.microsoft.com/office/drawing/2014/main" id="{6D9473F2-964F-A043-B03A-17C3FF3CFA02}"/>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7599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#5</a:t>
            </a:r>
          </a:p>
        </p:txBody>
      </p:sp>
      <p:sp>
        <p:nvSpPr>
          <p:cNvPr id="4" name="Content Placeholder 3">
            <a:extLst>
              <a:ext uri="{FF2B5EF4-FFF2-40B4-BE49-F238E27FC236}">
                <a16:creationId xmlns:a16="http://schemas.microsoft.com/office/drawing/2014/main" id="{FF87E736-729A-FA41-AC88-C88E98ECF844}"/>
              </a:ext>
            </a:extLst>
          </p:cNvPr>
          <p:cNvSpPr>
            <a:spLocks noGrp="1"/>
          </p:cNvSpPr>
          <p:nvPr>
            <p:ph idx="1"/>
          </p:nvPr>
        </p:nvSpPr>
        <p:spPr>
          <a:xfrm>
            <a:off x="838200" y="1825624"/>
            <a:ext cx="6131560" cy="4351656"/>
          </a:xfrm>
        </p:spPr>
        <p:txBody>
          <a:bodyPr>
            <a:normAutofit/>
          </a:bodyPr>
          <a:lstStyle/>
          <a:p>
            <a:r>
              <a:rPr lang="en-US" dirty="0"/>
              <a:t>Souls of martyrs crying “How long, holy and true ruler, will you not judge and avenge our blood because of those who dwell on the earth?”</a:t>
            </a:r>
          </a:p>
          <a:p>
            <a:r>
              <a:rPr lang="en-US" dirty="0"/>
              <a:t> Given white robes and told to “cease” a little while longer until the number of their fellow martyrs was completed </a:t>
            </a:r>
          </a:p>
        </p:txBody>
      </p:sp>
      <p:pic>
        <p:nvPicPr>
          <p:cNvPr id="8" name="Content Placeholder 7">
            <a:extLst>
              <a:ext uri="{FF2B5EF4-FFF2-40B4-BE49-F238E27FC236}">
                <a16:creationId xmlns:a16="http://schemas.microsoft.com/office/drawing/2014/main" id="{C9B0CCA6-4E8C-EC47-9D28-2530438A7EBD}"/>
              </a:ext>
            </a:extLst>
          </p:cNvPr>
          <p:cNvPicPr>
            <a:picLocks noChangeAspect="1"/>
          </p:cNvPicPr>
          <p:nvPr/>
        </p:nvPicPr>
        <p:blipFill rotWithShape="1">
          <a:blip r:embed="rId2"/>
          <a:srcRect l="33449" t="52904" r="31739" b="37102"/>
          <a:stretch/>
        </p:blipFill>
        <p:spPr>
          <a:xfrm>
            <a:off x="7268866" y="1974860"/>
            <a:ext cx="4379952" cy="1005460"/>
          </a:xfrm>
          <a:prstGeom prst="rect">
            <a:avLst/>
          </a:prstGeom>
        </p:spPr>
      </p:pic>
      <p:pic>
        <p:nvPicPr>
          <p:cNvPr id="15" name="Picture 14">
            <a:extLst>
              <a:ext uri="{FF2B5EF4-FFF2-40B4-BE49-F238E27FC236}">
                <a16:creationId xmlns:a16="http://schemas.microsoft.com/office/drawing/2014/main" id="{8E7E7B22-090E-3746-90C9-FB28C5FB15B7}"/>
              </a:ext>
            </a:extLst>
          </p:cNvPr>
          <p:cNvPicPr>
            <a:picLocks noChangeAspect="1"/>
          </p:cNvPicPr>
          <p:nvPr/>
        </p:nvPicPr>
        <p:blipFill>
          <a:blip r:embed="rId3"/>
          <a:stretch>
            <a:fillRect/>
          </a:stretch>
        </p:blipFill>
        <p:spPr>
          <a:xfrm>
            <a:off x="7268866" y="3233960"/>
            <a:ext cx="4379952" cy="2333720"/>
          </a:xfrm>
          <a:prstGeom prst="rect">
            <a:avLst/>
          </a:prstGeom>
        </p:spPr>
      </p:pic>
    </p:spTree>
    <p:extLst>
      <p:ext uri="{BB962C8B-B14F-4D97-AF65-F5344CB8AC3E}">
        <p14:creationId xmlns:p14="http://schemas.microsoft.com/office/powerpoint/2010/main" val="1595186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#5</a:t>
            </a:r>
          </a:p>
        </p:txBody>
      </p:sp>
      <p:pic>
        <p:nvPicPr>
          <p:cNvPr id="7" name="Content Placeholder 6">
            <a:extLst>
              <a:ext uri="{FF2B5EF4-FFF2-40B4-BE49-F238E27FC236}">
                <a16:creationId xmlns:a16="http://schemas.microsoft.com/office/drawing/2014/main" id="{6D9473F2-964F-A043-B03A-17C3FF3CFA02}"/>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98219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#6</a:t>
            </a:r>
          </a:p>
        </p:txBody>
      </p:sp>
      <p:pic>
        <p:nvPicPr>
          <p:cNvPr id="6" name="Content Placeholder 5">
            <a:extLst>
              <a:ext uri="{FF2B5EF4-FFF2-40B4-BE49-F238E27FC236}">
                <a16:creationId xmlns:a16="http://schemas.microsoft.com/office/drawing/2014/main" id="{6895F03D-1B6E-2844-AFC6-E763FAD468D4}"/>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279466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#6</a:t>
            </a:r>
          </a:p>
        </p:txBody>
      </p:sp>
      <p:pic>
        <p:nvPicPr>
          <p:cNvPr id="7" name="Content Placeholder 6">
            <a:extLst>
              <a:ext uri="{FF2B5EF4-FFF2-40B4-BE49-F238E27FC236}">
                <a16:creationId xmlns:a16="http://schemas.microsoft.com/office/drawing/2014/main" id="{A492DCCF-FB99-8B46-B2D3-B08715B902D0}"/>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1961485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45FA-38B6-D242-8BC5-970469855B06}"/>
              </a:ext>
            </a:extLst>
          </p:cNvPr>
          <p:cNvSpPr>
            <a:spLocks noGrp="1"/>
          </p:cNvSpPr>
          <p:nvPr>
            <p:ph type="title"/>
          </p:nvPr>
        </p:nvSpPr>
        <p:spPr/>
        <p:txBody>
          <a:bodyPr/>
          <a:lstStyle/>
          <a:p>
            <a:r>
              <a:rPr lang="en-US" dirty="0"/>
              <a:t>First 6 Seal Judgments (6:1-17) – Seal #6</a:t>
            </a:r>
          </a:p>
        </p:txBody>
      </p:sp>
      <p:sp>
        <p:nvSpPr>
          <p:cNvPr id="4" name="Content Placeholder 3">
            <a:extLst>
              <a:ext uri="{FF2B5EF4-FFF2-40B4-BE49-F238E27FC236}">
                <a16:creationId xmlns:a16="http://schemas.microsoft.com/office/drawing/2014/main" id="{49066AB9-6871-4249-86C5-4C46066C38A1}"/>
              </a:ext>
            </a:extLst>
          </p:cNvPr>
          <p:cNvSpPr>
            <a:spLocks noGrp="1"/>
          </p:cNvSpPr>
          <p:nvPr>
            <p:ph idx="1"/>
          </p:nvPr>
        </p:nvSpPr>
        <p:spPr>
          <a:xfrm>
            <a:off x="838200" y="1825625"/>
            <a:ext cx="5830229" cy="4351338"/>
          </a:xfrm>
        </p:spPr>
        <p:txBody>
          <a:bodyPr/>
          <a:lstStyle/>
          <a:p>
            <a:r>
              <a:rPr lang="en-US" dirty="0"/>
              <a:t>Earthquake, black sun, red moon, stars fall, sky split </a:t>
            </a:r>
          </a:p>
          <a:p>
            <a:r>
              <a:rPr lang="en-US" dirty="0"/>
              <a:t>All men hide in the caves saying to the rocks “Fall on us and hide us from the presence of Him who sits on the throne, and from the wrath of the Lamb, for the great day of their wrath has come, and who is able to stand?”</a:t>
            </a:r>
          </a:p>
        </p:txBody>
      </p:sp>
      <p:pic>
        <p:nvPicPr>
          <p:cNvPr id="6" name="Picture 5">
            <a:extLst>
              <a:ext uri="{FF2B5EF4-FFF2-40B4-BE49-F238E27FC236}">
                <a16:creationId xmlns:a16="http://schemas.microsoft.com/office/drawing/2014/main" id="{8B09DFD7-5513-C44D-9F0F-7BEF11F63E7B}"/>
              </a:ext>
            </a:extLst>
          </p:cNvPr>
          <p:cNvPicPr>
            <a:picLocks noChangeAspect="1"/>
          </p:cNvPicPr>
          <p:nvPr/>
        </p:nvPicPr>
        <p:blipFill rotWithShape="1">
          <a:blip r:embed="rId2"/>
          <a:srcRect l="23126" t="14885" r="20755" b="10795"/>
          <a:stretch/>
        </p:blipFill>
        <p:spPr>
          <a:xfrm>
            <a:off x="7092174" y="1690688"/>
            <a:ext cx="2110659" cy="1996068"/>
          </a:xfrm>
          <a:prstGeom prst="rect">
            <a:avLst/>
          </a:prstGeom>
        </p:spPr>
      </p:pic>
      <p:pic>
        <p:nvPicPr>
          <p:cNvPr id="1026" name="Picture 2" descr="https://www.gannett-cdn.com/-mm-/20633832158166c7e630e2110f6d5b4e08bbda9c/c=0-377-1732-1356/local/-/media/2017/08/01/USATODAY/USATODAY/636371956180466197-solar-eclipse.jpg?width=3200&amp;height=1680&amp;fit=crop">
            <a:extLst>
              <a:ext uri="{FF2B5EF4-FFF2-40B4-BE49-F238E27FC236}">
                <a16:creationId xmlns:a16="http://schemas.microsoft.com/office/drawing/2014/main" id="{FD96A3C5-E140-D74A-9D9C-3D6615F66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68" t="3353" r="23049" b="2157"/>
          <a:stretch/>
        </p:blipFill>
        <p:spPr bwMode="auto">
          <a:xfrm>
            <a:off x="9626578" y="1690688"/>
            <a:ext cx="2219315" cy="1996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35AD68-F8ED-AF46-AC03-FB28249063DE}"/>
              </a:ext>
            </a:extLst>
          </p:cNvPr>
          <p:cNvPicPr>
            <a:picLocks noChangeAspect="1"/>
          </p:cNvPicPr>
          <p:nvPr/>
        </p:nvPicPr>
        <p:blipFill rotWithShape="1">
          <a:blip r:embed="rId4"/>
          <a:srcRect t="5040" b="26767"/>
          <a:stretch/>
        </p:blipFill>
        <p:spPr>
          <a:xfrm>
            <a:off x="7092174" y="3956630"/>
            <a:ext cx="4753719" cy="2269197"/>
          </a:xfrm>
          <a:prstGeom prst="rect">
            <a:avLst/>
          </a:prstGeom>
        </p:spPr>
      </p:pic>
    </p:spTree>
    <p:extLst>
      <p:ext uri="{BB962C8B-B14F-4D97-AF65-F5344CB8AC3E}">
        <p14:creationId xmlns:p14="http://schemas.microsoft.com/office/powerpoint/2010/main" val="334918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75CC-2341-B042-B6B6-72448D96722A}"/>
              </a:ext>
            </a:extLst>
          </p:cNvPr>
          <p:cNvSpPr>
            <a:spLocks noGrp="1"/>
          </p:cNvSpPr>
          <p:nvPr>
            <p:ph type="title"/>
          </p:nvPr>
        </p:nvSpPr>
        <p:spPr/>
        <p:txBody>
          <a:bodyPr>
            <a:normAutofit/>
          </a:bodyPr>
          <a:lstStyle/>
          <a:p>
            <a:r>
              <a:rPr lang="en-US" dirty="0"/>
              <a:t>1</a:t>
            </a:r>
            <a:r>
              <a:rPr lang="en-US" baseline="30000" dirty="0"/>
              <a:t>st</a:t>
            </a:r>
            <a:r>
              <a:rPr lang="en-US" dirty="0"/>
              <a:t> Lunch Break (Ch 7)</a:t>
            </a:r>
          </a:p>
        </p:txBody>
      </p:sp>
      <p:sp>
        <p:nvSpPr>
          <p:cNvPr id="3" name="Content Placeholder 2">
            <a:extLst>
              <a:ext uri="{FF2B5EF4-FFF2-40B4-BE49-F238E27FC236}">
                <a16:creationId xmlns:a16="http://schemas.microsoft.com/office/drawing/2014/main" id="{A5377CEC-F257-B645-A879-E0A84370AA86}"/>
              </a:ext>
            </a:extLst>
          </p:cNvPr>
          <p:cNvSpPr>
            <a:spLocks noGrp="1"/>
          </p:cNvSpPr>
          <p:nvPr>
            <p:ph idx="1"/>
          </p:nvPr>
        </p:nvSpPr>
        <p:spPr/>
        <p:txBody>
          <a:bodyPr/>
          <a:lstStyle/>
          <a:p>
            <a:r>
              <a:rPr lang="en-US" dirty="0"/>
              <a:t>4 Angels</a:t>
            </a:r>
          </a:p>
          <a:p>
            <a:pPr lvl="1"/>
            <a:r>
              <a:rPr lang="en-US" dirty="0"/>
              <a:t>“Holding back the four winds of the earth” (7:1) – i.e. preventing destruction</a:t>
            </a:r>
          </a:p>
          <a:p>
            <a:pPr lvl="1"/>
            <a:r>
              <a:rPr lang="en-US" dirty="0"/>
              <a:t>About to unleash the winds, thus bringing destruction</a:t>
            </a:r>
          </a:p>
          <a:p>
            <a:pPr lvl="1"/>
            <a:r>
              <a:rPr lang="en-US" dirty="0"/>
              <a:t>Stopped by a fifth angel who “has the seal of the living God” (7:2)</a:t>
            </a:r>
          </a:p>
          <a:p>
            <a:pPr lvl="1"/>
            <a:r>
              <a:rPr lang="en-US" dirty="0"/>
              <a:t>Cf. </a:t>
            </a:r>
            <a:r>
              <a:rPr lang="en-US" dirty="0" err="1"/>
              <a:t>Zech</a:t>
            </a:r>
            <a:r>
              <a:rPr lang="en-US" dirty="0"/>
              <a:t> 6:1-8 “The four winds of heaven” </a:t>
            </a:r>
          </a:p>
          <a:p>
            <a:r>
              <a:rPr lang="en-US" dirty="0"/>
              <a:t>The 144,000</a:t>
            </a:r>
          </a:p>
          <a:p>
            <a:r>
              <a:rPr lang="en-US" dirty="0"/>
              <a:t>The Multitude</a:t>
            </a:r>
          </a:p>
          <a:p>
            <a:endParaRPr lang="en-US" dirty="0"/>
          </a:p>
        </p:txBody>
      </p:sp>
    </p:spTree>
    <p:extLst>
      <p:ext uri="{BB962C8B-B14F-4D97-AF65-F5344CB8AC3E}">
        <p14:creationId xmlns:p14="http://schemas.microsoft.com/office/powerpoint/2010/main" val="121208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75CC-2341-B042-B6B6-72448D96722A}"/>
              </a:ext>
            </a:extLst>
          </p:cNvPr>
          <p:cNvSpPr>
            <a:spLocks noGrp="1"/>
          </p:cNvSpPr>
          <p:nvPr>
            <p:ph type="title"/>
          </p:nvPr>
        </p:nvSpPr>
        <p:spPr/>
        <p:txBody>
          <a:bodyPr>
            <a:normAutofit/>
          </a:bodyPr>
          <a:lstStyle/>
          <a:p>
            <a:r>
              <a:rPr lang="en-US" dirty="0"/>
              <a:t>1</a:t>
            </a:r>
            <a:r>
              <a:rPr lang="en-US" baseline="30000" dirty="0"/>
              <a:t>st</a:t>
            </a:r>
            <a:r>
              <a:rPr lang="en-US" dirty="0"/>
              <a:t> Lunch Break (Ch 7)</a:t>
            </a:r>
          </a:p>
        </p:txBody>
      </p:sp>
      <p:sp>
        <p:nvSpPr>
          <p:cNvPr id="3" name="Content Placeholder 2">
            <a:extLst>
              <a:ext uri="{FF2B5EF4-FFF2-40B4-BE49-F238E27FC236}">
                <a16:creationId xmlns:a16="http://schemas.microsoft.com/office/drawing/2014/main" id="{A5377CEC-F257-B645-A879-E0A84370AA86}"/>
              </a:ext>
            </a:extLst>
          </p:cNvPr>
          <p:cNvSpPr>
            <a:spLocks noGrp="1"/>
          </p:cNvSpPr>
          <p:nvPr>
            <p:ph idx="1"/>
          </p:nvPr>
        </p:nvSpPr>
        <p:spPr/>
        <p:txBody>
          <a:bodyPr/>
          <a:lstStyle/>
          <a:p>
            <a:r>
              <a:rPr lang="en-US" dirty="0"/>
              <a:t>4 Angels</a:t>
            </a:r>
          </a:p>
          <a:p>
            <a:r>
              <a:rPr lang="en-US" dirty="0"/>
              <a:t>The 144,000</a:t>
            </a:r>
          </a:p>
          <a:p>
            <a:pPr lvl="1"/>
            <a:r>
              <a:rPr lang="en-US" dirty="0"/>
              <a:t>Those “sealed” prior to the destruction brought by the 4 angels</a:t>
            </a:r>
          </a:p>
          <a:p>
            <a:pPr lvl="1"/>
            <a:r>
              <a:rPr lang="en-US" dirty="0"/>
              <a:t>12,000 from each tribe of Israel </a:t>
            </a:r>
          </a:p>
          <a:p>
            <a:pPr lvl="2"/>
            <a:r>
              <a:rPr lang="en-US" dirty="0"/>
              <a:t>Are there not non-Israelite “slaves of God” (7:3) on earth at the time? If not, why not? If so, why aren’t they sealed?</a:t>
            </a:r>
          </a:p>
          <a:p>
            <a:pPr lvl="1"/>
            <a:r>
              <a:rPr lang="en-US" dirty="0"/>
              <a:t>List of tribes: omits Dan, and Ephraim; Includes Levi, Manasseh, and Joseph (cf. Gen 48:17-22; 49:16-18)</a:t>
            </a:r>
          </a:p>
          <a:p>
            <a:r>
              <a:rPr lang="en-US" dirty="0"/>
              <a:t>The Multitude</a:t>
            </a:r>
          </a:p>
          <a:p>
            <a:endParaRPr lang="en-US" dirty="0"/>
          </a:p>
        </p:txBody>
      </p:sp>
    </p:spTree>
    <p:extLst>
      <p:ext uri="{BB962C8B-B14F-4D97-AF65-F5344CB8AC3E}">
        <p14:creationId xmlns:p14="http://schemas.microsoft.com/office/powerpoint/2010/main" val="1048473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75CC-2341-B042-B6B6-72448D96722A}"/>
              </a:ext>
            </a:extLst>
          </p:cNvPr>
          <p:cNvSpPr>
            <a:spLocks noGrp="1"/>
          </p:cNvSpPr>
          <p:nvPr>
            <p:ph type="title"/>
          </p:nvPr>
        </p:nvSpPr>
        <p:spPr/>
        <p:txBody>
          <a:bodyPr>
            <a:normAutofit/>
          </a:bodyPr>
          <a:lstStyle/>
          <a:p>
            <a:r>
              <a:rPr lang="en-US" dirty="0"/>
              <a:t>1</a:t>
            </a:r>
            <a:r>
              <a:rPr lang="en-US" baseline="30000" dirty="0"/>
              <a:t>st</a:t>
            </a:r>
            <a:r>
              <a:rPr lang="en-US" dirty="0"/>
              <a:t> Lunch Break (Ch 7)</a:t>
            </a:r>
          </a:p>
        </p:txBody>
      </p:sp>
      <p:sp>
        <p:nvSpPr>
          <p:cNvPr id="3" name="Content Placeholder 2">
            <a:extLst>
              <a:ext uri="{FF2B5EF4-FFF2-40B4-BE49-F238E27FC236}">
                <a16:creationId xmlns:a16="http://schemas.microsoft.com/office/drawing/2014/main" id="{A5377CEC-F257-B645-A879-E0A84370AA86}"/>
              </a:ext>
            </a:extLst>
          </p:cNvPr>
          <p:cNvSpPr>
            <a:spLocks noGrp="1"/>
          </p:cNvSpPr>
          <p:nvPr>
            <p:ph idx="1"/>
          </p:nvPr>
        </p:nvSpPr>
        <p:spPr>
          <a:xfrm>
            <a:off x="838200" y="1825625"/>
            <a:ext cx="10515600" cy="4783722"/>
          </a:xfrm>
        </p:spPr>
        <p:txBody>
          <a:bodyPr>
            <a:normAutofit/>
          </a:bodyPr>
          <a:lstStyle/>
          <a:p>
            <a:r>
              <a:rPr lang="en-US" dirty="0"/>
              <a:t>4 Angels</a:t>
            </a:r>
          </a:p>
          <a:p>
            <a:r>
              <a:rPr lang="en-US" dirty="0"/>
              <a:t>The 144,000</a:t>
            </a:r>
          </a:p>
          <a:p>
            <a:r>
              <a:rPr lang="en-US" dirty="0"/>
              <a:t>The Multitude</a:t>
            </a:r>
          </a:p>
          <a:p>
            <a:pPr lvl="1"/>
            <a:r>
              <a:rPr lang="en-US" dirty="0"/>
              <a:t>From every tribe, nation, people and tongue (7:9)</a:t>
            </a:r>
          </a:p>
          <a:p>
            <a:pPr lvl="1"/>
            <a:r>
              <a:rPr lang="en-US" dirty="0"/>
              <a:t>Clothed in white with palm branches (7:9)</a:t>
            </a:r>
          </a:p>
          <a:p>
            <a:pPr lvl="1"/>
            <a:r>
              <a:rPr lang="en-US" dirty="0"/>
              <a:t>Worshipping with the angels in the throne room (7:10-11)</a:t>
            </a:r>
          </a:p>
          <a:p>
            <a:pPr lvl="1"/>
            <a:r>
              <a:rPr lang="en-US" dirty="0"/>
              <a:t> “The ones coming from the great tribulation…” (7:14)</a:t>
            </a:r>
          </a:p>
          <a:p>
            <a:pPr lvl="2"/>
            <a:r>
              <a:rPr lang="en-US" dirty="0"/>
              <a:t>i.e. the Raptured Church, destined for the new earth (cf. description in 7:15-17)</a:t>
            </a:r>
          </a:p>
        </p:txBody>
      </p:sp>
    </p:spTree>
    <p:extLst>
      <p:ext uri="{BB962C8B-B14F-4D97-AF65-F5344CB8AC3E}">
        <p14:creationId xmlns:p14="http://schemas.microsoft.com/office/powerpoint/2010/main" val="1346356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5ED-96E7-B540-9C6F-8D7CECBD568A}"/>
              </a:ext>
            </a:extLst>
          </p:cNvPr>
          <p:cNvSpPr>
            <a:spLocks noGrp="1"/>
          </p:cNvSpPr>
          <p:nvPr>
            <p:ph type="title"/>
          </p:nvPr>
        </p:nvSpPr>
        <p:spPr/>
        <p:txBody>
          <a:bodyPr/>
          <a:lstStyle/>
          <a:p>
            <a:r>
              <a:rPr lang="en-US" dirty="0"/>
              <a:t>7</a:t>
            </a:r>
            <a:r>
              <a:rPr lang="en-US" baseline="30000" dirty="0"/>
              <a:t>th</a:t>
            </a:r>
            <a:r>
              <a:rPr lang="en-US" dirty="0"/>
              <a:t> Seal (8:1-5)</a:t>
            </a:r>
          </a:p>
        </p:txBody>
      </p:sp>
      <p:pic>
        <p:nvPicPr>
          <p:cNvPr id="5" name="Content Placeholder 4">
            <a:extLst>
              <a:ext uri="{FF2B5EF4-FFF2-40B4-BE49-F238E27FC236}">
                <a16:creationId xmlns:a16="http://schemas.microsoft.com/office/drawing/2014/main" id="{0150A375-1D8A-C644-9919-13338D5B85EA}"/>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44751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5ED-96E7-B540-9C6F-8D7CECBD568A}"/>
              </a:ext>
            </a:extLst>
          </p:cNvPr>
          <p:cNvSpPr>
            <a:spLocks noGrp="1"/>
          </p:cNvSpPr>
          <p:nvPr>
            <p:ph type="title"/>
          </p:nvPr>
        </p:nvSpPr>
        <p:spPr/>
        <p:txBody>
          <a:bodyPr/>
          <a:lstStyle/>
          <a:p>
            <a:r>
              <a:rPr lang="en-US" dirty="0"/>
              <a:t>7</a:t>
            </a:r>
            <a:r>
              <a:rPr lang="en-US" baseline="30000" dirty="0"/>
              <a:t>th</a:t>
            </a:r>
            <a:r>
              <a:rPr lang="en-US" dirty="0"/>
              <a:t> Seal (8:1-5)</a:t>
            </a:r>
          </a:p>
        </p:txBody>
      </p:sp>
      <p:pic>
        <p:nvPicPr>
          <p:cNvPr id="7" name="Content Placeholder 6">
            <a:extLst>
              <a:ext uri="{FF2B5EF4-FFF2-40B4-BE49-F238E27FC236}">
                <a16:creationId xmlns:a16="http://schemas.microsoft.com/office/drawing/2014/main" id="{F68B6C1A-D766-844F-A1FA-C4CFF3A3891D}"/>
              </a:ext>
            </a:extLst>
          </p:cNvPr>
          <p:cNvPicPr>
            <a:picLocks noGrp="1" noChangeAspect="1"/>
          </p:cNvPicPr>
          <p:nvPr>
            <p:ph idx="1"/>
          </p:nvPr>
        </p:nvPicPr>
        <p:blipFill>
          <a:blip r:embed="rId2"/>
          <a:stretch>
            <a:fillRect/>
          </a:stretch>
        </p:blipFill>
        <p:spPr>
          <a:xfrm>
            <a:off x="838200" y="1952600"/>
            <a:ext cx="10515600" cy="4097387"/>
          </a:xfrm>
        </p:spPr>
      </p:pic>
    </p:spTree>
    <p:extLst>
      <p:ext uri="{BB962C8B-B14F-4D97-AF65-F5344CB8AC3E}">
        <p14:creationId xmlns:p14="http://schemas.microsoft.com/office/powerpoint/2010/main" val="232425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5ED-96E7-B540-9C6F-8D7CECBD568A}"/>
              </a:ext>
            </a:extLst>
          </p:cNvPr>
          <p:cNvSpPr>
            <a:spLocks noGrp="1"/>
          </p:cNvSpPr>
          <p:nvPr>
            <p:ph type="title"/>
          </p:nvPr>
        </p:nvSpPr>
        <p:spPr/>
        <p:txBody>
          <a:bodyPr/>
          <a:lstStyle/>
          <a:p>
            <a:r>
              <a:rPr lang="en-US" dirty="0"/>
              <a:t>7</a:t>
            </a:r>
            <a:r>
              <a:rPr lang="en-US" baseline="30000" dirty="0"/>
              <a:t>th</a:t>
            </a:r>
            <a:r>
              <a:rPr lang="en-US" dirty="0"/>
              <a:t> Seal (8:1-5)</a:t>
            </a:r>
          </a:p>
        </p:txBody>
      </p:sp>
      <p:sp>
        <p:nvSpPr>
          <p:cNvPr id="4" name="Content Placeholder 3">
            <a:extLst>
              <a:ext uri="{FF2B5EF4-FFF2-40B4-BE49-F238E27FC236}">
                <a16:creationId xmlns:a16="http://schemas.microsoft.com/office/drawing/2014/main" id="{8569218E-D1DB-7841-9FEE-653C14E2D779}"/>
              </a:ext>
            </a:extLst>
          </p:cNvPr>
          <p:cNvSpPr>
            <a:spLocks noGrp="1"/>
          </p:cNvSpPr>
          <p:nvPr>
            <p:ph idx="1"/>
          </p:nvPr>
        </p:nvSpPr>
        <p:spPr/>
        <p:txBody>
          <a:bodyPr/>
          <a:lstStyle/>
          <a:p>
            <a:r>
              <a:rPr lang="en-US" dirty="0"/>
              <a:t>30 min silence</a:t>
            </a:r>
          </a:p>
          <a:p>
            <a:r>
              <a:rPr lang="en-US" dirty="0"/>
              <a:t>7 angels with 7 trumpets</a:t>
            </a:r>
          </a:p>
          <a:p>
            <a:r>
              <a:rPr lang="en-US" dirty="0"/>
              <a:t>1 angel </a:t>
            </a:r>
          </a:p>
          <a:p>
            <a:pPr lvl="1"/>
            <a:r>
              <a:rPr lang="en-US" dirty="0"/>
              <a:t>Golden censer </a:t>
            </a:r>
          </a:p>
          <a:p>
            <a:pPr lvl="1"/>
            <a:r>
              <a:rPr lang="en-US" dirty="0"/>
              <a:t>Adds incense to prayers of saints</a:t>
            </a:r>
          </a:p>
          <a:p>
            <a:pPr lvl="1"/>
            <a:r>
              <a:rPr lang="en-US" dirty="0"/>
              <a:t>Throws fire from altar on earth</a:t>
            </a:r>
          </a:p>
        </p:txBody>
      </p:sp>
      <p:pic>
        <p:nvPicPr>
          <p:cNvPr id="6" name="Picture 5">
            <a:extLst>
              <a:ext uri="{FF2B5EF4-FFF2-40B4-BE49-F238E27FC236}">
                <a16:creationId xmlns:a16="http://schemas.microsoft.com/office/drawing/2014/main" id="{BAB4E0EE-16DD-5A45-95C6-AC94BD39F5EB}"/>
              </a:ext>
            </a:extLst>
          </p:cNvPr>
          <p:cNvPicPr>
            <a:picLocks noChangeAspect="1"/>
          </p:cNvPicPr>
          <p:nvPr/>
        </p:nvPicPr>
        <p:blipFill>
          <a:blip r:embed="rId2"/>
          <a:stretch>
            <a:fillRect/>
          </a:stretch>
        </p:blipFill>
        <p:spPr>
          <a:xfrm>
            <a:off x="7212650" y="682542"/>
            <a:ext cx="4369612" cy="5494421"/>
          </a:xfrm>
          <a:prstGeom prst="rect">
            <a:avLst/>
          </a:prstGeom>
        </p:spPr>
      </p:pic>
    </p:spTree>
    <p:extLst>
      <p:ext uri="{BB962C8B-B14F-4D97-AF65-F5344CB8AC3E}">
        <p14:creationId xmlns:p14="http://schemas.microsoft.com/office/powerpoint/2010/main" val="315493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72F9-28C3-FD47-BA69-BA50C83E68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C2AF17-99B8-7043-9B06-C1A550A3BB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1667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8F96-7C14-7444-8CB1-3392DEC15E33}"/>
              </a:ext>
            </a:extLst>
          </p:cNvPr>
          <p:cNvSpPr>
            <a:spLocks noGrp="1"/>
          </p:cNvSpPr>
          <p:nvPr>
            <p:ph type="title"/>
          </p:nvPr>
        </p:nvSpPr>
        <p:spPr/>
        <p:txBody>
          <a:bodyPr/>
          <a:lstStyle/>
          <a:p>
            <a:r>
              <a:rPr lang="en-US" dirty="0"/>
              <a:t>Context</a:t>
            </a:r>
          </a:p>
        </p:txBody>
      </p:sp>
      <p:pic>
        <p:nvPicPr>
          <p:cNvPr id="8" name="Content Placeholder 7">
            <a:extLst>
              <a:ext uri="{FF2B5EF4-FFF2-40B4-BE49-F238E27FC236}">
                <a16:creationId xmlns:a16="http://schemas.microsoft.com/office/drawing/2014/main" id="{CD38BC50-1B69-7B47-A301-B9E3C9542320}"/>
              </a:ext>
            </a:extLst>
          </p:cNvPr>
          <p:cNvPicPr>
            <a:picLocks noGrp="1" noChangeAspect="1"/>
          </p:cNvPicPr>
          <p:nvPr>
            <p:ph idx="1"/>
          </p:nvPr>
        </p:nvPicPr>
        <p:blipFill rotWithShape="1">
          <a:blip r:embed="rId2"/>
          <a:srcRect t="4017" b="3329"/>
          <a:stretch/>
        </p:blipFill>
        <p:spPr>
          <a:xfrm>
            <a:off x="6073291" y="2340944"/>
            <a:ext cx="6118709" cy="4533131"/>
          </a:xfrm>
        </p:spPr>
      </p:pic>
      <p:pic>
        <p:nvPicPr>
          <p:cNvPr id="4" name="Content Placeholder 4">
            <a:extLst>
              <a:ext uri="{FF2B5EF4-FFF2-40B4-BE49-F238E27FC236}">
                <a16:creationId xmlns:a16="http://schemas.microsoft.com/office/drawing/2014/main" id="{0258082D-B524-794B-A622-638C1AB05A94}"/>
              </a:ext>
            </a:extLst>
          </p:cNvPr>
          <p:cNvPicPr>
            <a:picLocks noChangeAspect="1"/>
          </p:cNvPicPr>
          <p:nvPr/>
        </p:nvPicPr>
        <p:blipFill>
          <a:blip r:embed="rId3"/>
          <a:stretch>
            <a:fillRect/>
          </a:stretch>
        </p:blipFill>
        <p:spPr>
          <a:xfrm>
            <a:off x="0" y="0"/>
            <a:ext cx="6143347" cy="4607510"/>
          </a:xfrm>
          <a:prstGeom prst="rect">
            <a:avLst/>
          </a:prstGeom>
        </p:spPr>
      </p:pic>
    </p:spTree>
    <p:extLst>
      <p:ext uri="{BB962C8B-B14F-4D97-AF65-F5344CB8AC3E}">
        <p14:creationId xmlns:p14="http://schemas.microsoft.com/office/powerpoint/2010/main" val="401982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23B2-83EC-D142-AE96-068D0D2790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F805A1-63C6-A043-BC18-1AF05AE6482E}"/>
              </a:ext>
            </a:extLst>
          </p:cNvPr>
          <p:cNvSpPr>
            <a:spLocks noGrp="1"/>
          </p:cNvSpPr>
          <p:nvPr>
            <p:ph idx="1"/>
          </p:nvPr>
        </p:nvSpPr>
        <p:spPr/>
        <p:txBody>
          <a:bodyPr/>
          <a:lstStyle/>
          <a:p>
            <a:endParaRPr lang="en-US"/>
          </a:p>
        </p:txBody>
      </p:sp>
      <p:pic>
        <p:nvPicPr>
          <p:cNvPr id="4" name="Picture 3" descr="Meeeeeeewith7es:Users:stephencurto:Desktop:5-TAKING-SCROLLa.jpg">
            <a:extLst>
              <a:ext uri="{FF2B5EF4-FFF2-40B4-BE49-F238E27FC236}">
                <a16:creationId xmlns:a16="http://schemas.microsoft.com/office/drawing/2014/main" id="{031A5381-85C7-1A47-9226-310BAD9D27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7885" y="0"/>
            <a:ext cx="9316229" cy="6858000"/>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02513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7A5C-FE2F-9E46-B968-6634E1C1D0D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7D3C747-59E2-424D-A0EC-655321B9631A}"/>
              </a:ext>
            </a:extLst>
          </p:cNvPr>
          <p:cNvSpPr>
            <a:spLocks noGrp="1"/>
          </p:cNvSpPr>
          <p:nvPr>
            <p:ph idx="1"/>
          </p:nvPr>
        </p:nvSpPr>
        <p:spPr/>
        <p:txBody>
          <a:bodyPr/>
          <a:lstStyle/>
          <a:p>
            <a:r>
              <a:rPr lang="en-US" dirty="0"/>
              <a:t>Structure of the Judgments: 3 Options?</a:t>
            </a:r>
          </a:p>
          <a:p>
            <a:r>
              <a:rPr lang="en-US" dirty="0"/>
              <a:t>First 6 Seal Judgments (Ch 6)</a:t>
            </a:r>
          </a:p>
          <a:p>
            <a:r>
              <a:rPr lang="en-US" dirty="0"/>
              <a:t>1</a:t>
            </a:r>
            <a:r>
              <a:rPr lang="en-US" baseline="30000" dirty="0"/>
              <a:t>st</a:t>
            </a:r>
            <a:r>
              <a:rPr lang="en-US" dirty="0"/>
              <a:t> Lunch Break (((The 144,000 and The Multitude))) (Ch 7)</a:t>
            </a:r>
          </a:p>
          <a:p>
            <a:r>
              <a:rPr lang="en-US" dirty="0"/>
              <a:t>7</a:t>
            </a:r>
            <a:r>
              <a:rPr lang="en-US" baseline="30000" dirty="0"/>
              <a:t>th</a:t>
            </a:r>
            <a:r>
              <a:rPr lang="en-US" dirty="0"/>
              <a:t> Seal Judgment (8:1-5)</a:t>
            </a:r>
          </a:p>
          <a:p>
            <a:endParaRPr lang="en-US" dirty="0"/>
          </a:p>
          <a:p>
            <a:endParaRPr lang="en-US" dirty="0"/>
          </a:p>
          <a:p>
            <a:endParaRPr lang="en-US" dirty="0"/>
          </a:p>
        </p:txBody>
      </p:sp>
    </p:spTree>
    <p:extLst>
      <p:ext uri="{BB962C8B-B14F-4D97-AF65-F5344CB8AC3E}">
        <p14:creationId xmlns:p14="http://schemas.microsoft.com/office/powerpoint/2010/main" val="3074712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Backbone structure of Revelation 6-17</a:t>
            </a:r>
          </a:p>
          <a:p>
            <a:r>
              <a:rPr lang="en-US" dirty="0"/>
              <a:t>7 Seal Judgments, 7 Trumpet Judgments, 7 Bowl Judgments</a:t>
            </a:r>
          </a:p>
          <a:p>
            <a:r>
              <a:rPr lang="en-US" dirty="0"/>
              <a:t>All 3 sets have a Lunch Break between 6 and 7</a:t>
            </a:r>
          </a:p>
          <a:p>
            <a:pPr lvl="1"/>
            <a:r>
              <a:rPr lang="en-US" dirty="0"/>
              <a:t>1 2 3 4 5 6 (Lunch Break) 7    </a:t>
            </a:r>
          </a:p>
          <a:p>
            <a:r>
              <a:rPr lang="en-US" dirty="0"/>
              <a:t>In what order do these 3 sets actually unfold in real time, on earth?  </a:t>
            </a:r>
          </a:p>
        </p:txBody>
      </p:sp>
    </p:spTree>
    <p:extLst>
      <p:ext uri="{BB962C8B-B14F-4D97-AF65-F5344CB8AC3E}">
        <p14:creationId xmlns:p14="http://schemas.microsoft.com/office/powerpoint/2010/main" val="1461111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Option 1: Telescoping</a:t>
            </a:r>
          </a:p>
          <a:p>
            <a:r>
              <a:rPr lang="en-US" dirty="0"/>
              <a:t>Option 2: Successive (Chronological)</a:t>
            </a:r>
          </a:p>
          <a:p>
            <a:r>
              <a:rPr lang="en-US" dirty="0"/>
              <a:t>Option 3: Concurrent (Recapitulation)</a:t>
            </a:r>
          </a:p>
        </p:txBody>
      </p:sp>
    </p:spTree>
    <p:extLst>
      <p:ext uri="{BB962C8B-B14F-4D97-AF65-F5344CB8AC3E}">
        <p14:creationId xmlns:p14="http://schemas.microsoft.com/office/powerpoint/2010/main" val="4077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C7B-37C0-3945-8D7B-D4FF4A1A9497}"/>
              </a:ext>
            </a:extLst>
          </p:cNvPr>
          <p:cNvSpPr>
            <a:spLocks noGrp="1"/>
          </p:cNvSpPr>
          <p:nvPr>
            <p:ph type="title"/>
          </p:nvPr>
        </p:nvSpPr>
        <p:spPr/>
        <p:txBody>
          <a:bodyPr/>
          <a:lstStyle/>
          <a:p>
            <a:r>
              <a:rPr lang="en-US" dirty="0"/>
              <a:t>Structure of the Judgments: 3 Options?</a:t>
            </a:r>
          </a:p>
        </p:txBody>
      </p:sp>
      <p:sp>
        <p:nvSpPr>
          <p:cNvPr id="3" name="Content Placeholder 2">
            <a:extLst>
              <a:ext uri="{FF2B5EF4-FFF2-40B4-BE49-F238E27FC236}">
                <a16:creationId xmlns:a16="http://schemas.microsoft.com/office/drawing/2014/main" id="{B066329C-E893-7444-8C0E-56E13990442A}"/>
              </a:ext>
            </a:extLst>
          </p:cNvPr>
          <p:cNvSpPr>
            <a:spLocks noGrp="1"/>
          </p:cNvSpPr>
          <p:nvPr>
            <p:ph idx="1"/>
          </p:nvPr>
        </p:nvSpPr>
        <p:spPr/>
        <p:txBody>
          <a:bodyPr/>
          <a:lstStyle/>
          <a:p>
            <a:r>
              <a:rPr lang="en-US" dirty="0"/>
              <a:t>Option 1: Telescoping</a:t>
            </a:r>
          </a:p>
          <a:p>
            <a:endParaRPr lang="en-US" dirty="0"/>
          </a:p>
          <a:p>
            <a:pPr marL="0" indent="0">
              <a:buNone/>
            </a:pPr>
            <a:r>
              <a:rPr lang="en-US" u="sng" dirty="0"/>
              <a:t>1 2 3 4 5 6                             7   </a:t>
            </a:r>
          </a:p>
          <a:p>
            <a:pPr marL="0" indent="0">
              <a:buNone/>
            </a:pPr>
            <a:r>
              <a:rPr lang="en-US" dirty="0"/>
              <a:t>                 </a:t>
            </a:r>
            <a:r>
              <a:rPr lang="en-US" u="sng" dirty="0"/>
              <a:t>1 2 3 4 5 6            7   </a:t>
            </a:r>
          </a:p>
          <a:p>
            <a:pPr marL="0" indent="0">
              <a:buNone/>
            </a:pPr>
            <a:r>
              <a:rPr lang="en-US" dirty="0"/>
              <a:t>                                  </a:t>
            </a:r>
            <a:r>
              <a:rPr lang="en-US" u="sng" dirty="0"/>
              <a:t>1234567</a:t>
            </a:r>
          </a:p>
        </p:txBody>
      </p:sp>
    </p:spTree>
    <p:extLst>
      <p:ext uri="{BB962C8B-B14F-4D97-AF65-F5344CB8AC3E}">
        <p14:creationId xmlns:p14="http://schemas.microsoft.com/office/powerpoint/2010/main" val="913547939"/>
      </p:ext>
    </p:extLst>
  </p:cSld>
  <p:clrMapOvr>
    <a:masterClrMapping/>
  </p:clrMapOvr>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docProps/app.xml><?xml version="1.0" encoding="utf-8"?>
<Properties xmlns="http://schemas.openxmlformats.org/officeDocument/2006/extended-properties" xmlns:vt="http://schemas.openxmlformats.org/officeDocument/2006/docPropsVTypes">
  <Template>Revelation Theme</Template>
  <TotalTime>4076</TotalTime>
  <Words>1118</Words>
  <Application>Microsoft Macintosh PowerPoint</Application>
  <PresentationFormat>Widescreen</PresentationFormat>
  <Paragraphs>133</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Angsana New</vt:lpstr>
      <vt:lpstr>Arial</vt:lpstr>
      <vt:lpstr>Bell MT</vt:lpstr>
      <vt:lpstr>Calibri</vt:lpstr>
      <vt:lpstr>Revelation Theme</vt:lpstr>
      <vt:lpstr>Revelation Pt 4</vt:lpstr>
      <vt:lpstr>Our Outline</vt:lpstr>
      <vt:lpstr>Context </vt:lpstr>
      <vt:lpstr>Context</vt:lpstr>
      <vt:lpstr>PowerPoint Presentation</vt:lpstr>
      <vt:lpstr>Outline</vt:lpstr>
      <vt:lpstr>Structure of the Judgments: 3 Options?</vt:lpstr>
      <vt:lpstr>Structure of the Judgments: 3 Options?</vt:lpstr>
      <vt:lpstr>Structure of the Judgments: 3 Options?</vt:lpstr>
      <vt:lpstr>Structure of the Judgments: 3 Options?</vt:lpstr>
      <vt:lpstr>Structure of the Judgments: 3 Options?</vt:lpstr>
      <vt:lpstr>Structure of the Judgments: 3 Options?</vt:lpstr>
      <vt:lpstr>First 6 Seal Judgments (6:1-17)</vt:lpstr>
      <vt:lpstr>First 6 Seal Judgments (6:1-17)</vt:lpstr>
      <vt:lpstr>First 6 Seal Judgments (6:1-17) – Seal #1</vt:lpstr>
      <vt:lpstr>First 6 Seal Judgments (6:1-17) – Seal #1</vt:lpstr>
      <vt:lpstr>First 6 Seal Judgments (6:1-17) – Seal #1</vt:lpstr>
      <vt:lpstr>First 6 Seal Judgments (6:1-17) – Seal #2</vt:lpstr>
      <vt:lpstr>First 6 Seal Judgments (6:1-17) – Seal #2</vt:lpstr>
      <vt:lpstr>First 6 Seal Judgments (6:1-17) – Seal #2</vt:lpstr>
      <vt:lpstr>First 6 Seal Judgments (6:1-17) – Seal #3</vt:lpstr>
      <vt:lpstr>First 6 Seal Judgments (6:1-17) – Seal #3</vt:lpstr>
      <vt:lpstr>First 6 Seal Judgments (6:1-17) – Seal #3</vt:lpstr>
      <vt:lpstr>First 6 Seal Judgments (6:1-17) – Seal #4</vt:lpstr>
      <vt:lpstr>First 6 Seal Judgments (6:1-17) – Seal #4</vt:lpstr>
      <vt:lpstr>First 6 Seal Judgments (6:1-17) – Seal #4</vt:lpstr>
      <vt:lpstr>First 6 Seal Judgments (6:1-17) – Seal #5</vt:lpstr>
      <vt:lpstr>First 6 Seal Judgments (6:1-17) – Seal #5</vt:lpstr>
      <vt:lpstr>First 6 Seal Judgments (6:1-17) – Seal #5</vt:lpstr>
      <vt:lpstr>First 6 Seal Judgments (6:1-17) – Seal #6</vt:lpstr>
      <vt:lpstr>First 6 Seal Judgments (6:1-17) – Seal #6</vt:lpstr>
      <vt:lpstr>First 6 Seal Judgments (6:1-17) – Seal #6</vt:lpstr>
      <vt:lpstr>1st Lunch Break (Ch 7)</vt:lpstr>
      <vt:lpstr>1st Lunch Break (Ch 7)</vt:lpstr>
      <vt:lpstr>1st Lunch Break (Ch 7)</vt:lpstr>
      <vt:lpstr>7th Seal (8:1-5)</vt:lpstr>
      <vt:lpstr>7th Seal (8:1-5)</vt:lpstr>
      <vt:lpstr>7th Seal (8:1-5)</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Microsoft Office User</cp:lastModifiedBy>
  <cp:revision>28</cp:revision>
  <dcterms:created xsi:type="dcterms:W3CDTF">2019-03-25T22:19:59Z</dcterms:created>
  <dcterms:modified xsi:type="dcterms:W3CDTF">2019-04-01T12:42:32Z</dcterms:modified>
</cp:coreProperties>
</file>