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71" r:id="rId3"/>
    <p:sldId id="258" r:id="rId4"/>
    <p:sldId id="294" r:id="rId5"/>
    <p:sldId id="282" r:id="rId6"/>
    <p:sldId id="283" r:id="rId7"/>
    <p:sldId id="284" r:id="rId8"/>
    <p:sldId id="289" r:id="rId9"/>
    <p:sldId id="290" r:id="rId10"/>
    <p:sldId id="291" r:id="rId11"/>
    <p:sldId id="285" r:id="rId12"/>
    <p:sldId id="292" r:id="rId13"/>
    <p:sldId id="295" r:id="rId14"/>
    <p:sldId id="276" r:id="rId15"/>
    <p:sldId id="28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96"/>
    <p:restoredTop sz="94681"/>
  </p:normalViewPr>
  <p:slideViewPr>
    <p:cSldViewPr snapToGrid="0" snapToObjects="1">
      <p:cViewPr varScale="1">
        <p:scale>
          <a:sx n="84" d="100"/>
          <a:sy n="84" d="100"/>
        </p:scale>
        <p:origin x="192"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CC08-F957-844F-A349-06BCDA74C6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64D4C8-4F16-4845-98E5-4DE0D24D7B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36F4E0-95DA-9F49-989A-90FE2DB683F2}"/>
              </a:ext>
            </a:extLst>
          </p:cNvPr>
          <p:cNvSpPr>
            <a:spLocks noGrp="1"/>
          </p:cNvSpPr>
          <p:nvPr>
            <p:ph type="dt" sz="half" idx="10"/>
          </p:nvPr>
        </p:nvSpPr>
        <p:spPr/>
        <p:txBody>
          <a:bodyPr/>
          <a:lstStyle/>
          <a:p>
            <a:fld id="{89BE605B-7D43-5E4E-BAB2-8DEFCCA2EFCF}" type="datetimeFigureOut">
              <a:rPr lang="en-US" smtClean="0"/>
              <a:t>4/13/19</a:t>
            </a:fld>
            <a:endParaRPr lang="en-US"/>
          </a:p>
        </p:txBody>
      </p:sp>
      <p:sp>
        <p:nvSpPr>
          <p:cNvPr id="5" name="Footer Placeholder 4">
            <a:extLst>
              <a:ext uri="{FF2B5EF4-FFF2-40B4-BE49-F238E27FC236}">
                <a16:creationId xmlns:a16="http://schemas.microsoft.com/office/drawing/2014/main" id="{8681CD13-94AC-2E4C-920D-E54321E3F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5B927-B95B-5240-B9E0-B9BD74FEABB1}"/>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86400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D560-DCEE-134C-8987-37440EE8FC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615CC7-15E0-6F4B-A74C-49E0631B5F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E4D81-637E-624F-9011-E24A68BD3F22}"/>
              </a:ext>
            </a:extLst>
          </p:cNvPr>
          <p:cNvSpPr>
            <a:spLocks noGrp="1"/>
          </p:cNvSpPr>
          <p:nvPr>
            <p:ph type="dt" sz="half" idx="10"/>
          </p:nvPr>
        </p:nvSpPr>
        <p:spPr/>
        <p:txBody>
          <a:bodyPr/>
          <a:lstStyle/>
          <a:p>
            <a:fld id="{89BE605B-7D43-5E4E-BAB2-8DEFCCA2EFCF}" type="datetimeFigureOut">
              <a:rPr lang="en-US" smtClean="0"/>
              <a:t>4/13/19</a:t>
            </a:fld>
            <a:endParaRPr lang="en-US"/>
          </a:p>
        </p:txBody>
      </p:sp>
      <p:sp>
        <p:nvSpPr>
          <p:cNvPr id="5" name="Footer Placeholder 4">
            <a:extLst>
              <a:ext uri="{FF2B5EF4-FFF2-40B4-BE49-F238E27FC236}">
                <a16:creationId xmlns:a16="http://schemas.microsoft.com/office/drawing/2014/main" id="{737F21AC-2E44-D04B-9577-9CF648240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37483-C09B-F346-8913-2E1BAC11C6E3}"/>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47286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81056-9C1E-174E-BC90-C8126174B5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B638B5-A43C-3C4C-9BC4-A227BF18309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4BEA5-C81D-BB4B-AC6C-733B57B6B7A4}"/>
              </a:ext>
            </a:extLst>
          </p:cNvPr>
          <p:cNvSpPr>
            <a:spLocks noGrp="1"/>
          </p:cNvSpPr>
          <p:nvPr>
            <p:ph type="dt" sz="half" idx="10"/>
          </p:nvPr>
        </p:nvSpPr>
        <p:spPr/>
        <p:txBody>
          <a:bodyPr/>
          <a:lstStyle/>
          <a:p>
            <a:fld id="{89BE605B-7D43-5E4E-BAB2-8DEFCCA2EFCF}" type="datetimeFigureOut">
              <a:rPr lang="en-US" smtClean="0"/>
              <a:t>4/13/19</a:t>
            </a:fld>
            <a:endParaRPr lang="en-US"/>
          </a:p>
        </p:txBody>
      </p:sp>
      <p:sp>
        <p:nvSpPr>
          <p:cNvPr id="5" name="Footer Placeholder 4">
            <a:extLst>
              <a:ext uri="{FF2B5EF4-FFF2-40B4-BE49-F238E27FC236}">
                <a16:creationId xmlns:a16="http://schemas.microsoft.com/office/drawing/2014/main" id="{BBB47ACA-CD7A-D641-BBC2-7BAC1EBD5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E67E3-B328-004C-9E5C-D26979E28A7B}"/>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61430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0C89-57C5-4447-BA3F-C4606543C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A5F02-CA81-6140-9CB7-F7FB9DA683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BF747-5C01-6648-B7C7-12F6AF1E4105}"/>
              </a:ext>
            </a:extLst>
          </p:cNvPr>
          <p:cNvSpPr>
            <a:spLocks noGrp="1"/>
          </p:cNvSpPr>
          <p:nvPr>
            <p:ph type="dt" sz="half" idx="10"/>
          </p:nvPr>
        </p:nvSpPr>
        <p:spPr/>
        <p:txBody>
          <a:bodyPr/>
          <a:lstStyle/>
          <a:p>
            <a:fld id="{89BE605B-7D43-5E4E-BAB2-8DEFCCA2EFCF}" type="datetimeFigureOut">
              <a:rPr lang="en-US" smtClean="0"/>
              <a:t>4/13/19</a:t>
            </a:fld>
            <a:endParaRPr lang="en-US"/>
          </a:p>
        </p:txBody>
      </p:sp>
      <p:sp>
        <p:nvSpPr>
          <p:cNvPr id="5" name="Footer Placeholder 4">
            <a:extLst>
              <a:ext uri="{FF2B5EF4-FFF2-40B4-BE49-F238E27FC236}">
                <a16:creationId xmlns:a16="http://schemas.microsoft.com/office/drawing/2014/main" id="{ED927F2A-847D-6C4C-8123-D6B318A87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6F7E0-DDEA-2048-B624-72C268804245}"/>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4617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3E51-51B1-1D49-8E10-58D0FFD4F7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5EB6E3-20EC-F742-9B74-853FC11E6B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99391B-23DD-CA43-A3C9-4ECE082FA4FA}"/>
              </a:ext>
            </a:extLst>
          </p:cNvPr>
          <p:cNvSpPr>
            <a:spLocks noGrp="1"/>
          </p:cNvSpPr>
          <p:nvPr>
            <p:ph type="dt" sz="half" idx="10"/>
          </p:nvPr>
        </p:nvSpPr>
        <p:spPr/>
        <p:txBody>
          <a:bodyPr/>
          <a:lstStyle/>
          <a:p>
            <a:fld id="{89BE605B-7D43-5E4E-BAB2-8DEFCCA2EFCF}" type="datetimeFigureOut">
              <a:rPr lang="en-US" smtClean="0"/>
              <a:t>4/13/19</a:t>
            </a:fld>
            <a:endParaRPr lang="en-US"/>
          </a:p>
        </p:txBody>
      </p:sp>
      <p:sp>
        <p:nvSpPr>
          <p:cNvPr id="5" name="Footer Placeholder 4">
            <a:extLst>
              <a:ext uri="{FF2B5EF4-FFF2-40B4-BE49-F238E27FC236}">
                <a16:creationId xmlns:a16="http://schemas.microsoft.com/office/drawing/2014/main" id="{00AC8927-0B2A-834B-9537-5AAD44EE0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6050D-BA2A-EB45-A35E-DB7D196A61FB}"/>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555003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492F-50B9-7F4E-AC2A-002B552415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8083A5-E044-724E-B303-8360D45B3D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D157DE-7FE8-7D4B-819E-F0C56233B1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E0155-C028-B54E-B87F-828E71028992}"/>
              </a:ext>
            </a:extLst>
          </p:cNvPr>
          <p:cNvSpPr>
            <a:spLocks noGrp="1"/>
          </p:cNvSpPr>
          <p:nvPr>
            <p:ph type="dt" sz="half" idx="10"/>
          </p:nvPr>
        </p:nvSpPr>
        <p:spPr/>
        <p:txBody>
          <a:bodyPr/>
          <a:lstStyle/>
          <a:p>
            <a:fld id="{89BE605B-7D43-5E4E-BAB2-8DEFCCA2EFCF}" type="datetimeFigureOut">
              <a:rPr lang="en-US" smtClean="0"/>
              <a:t>4/13/19</a:t>
            </a:fld>
            <a:endParaRPr lang="en-US"/>
          </a:p>
        </p:txBody>
      </p:sp>
      <p:sp>
        <p:nvSpPr>
          <p:cNvPr id="6" name="Footer Placeholder 5">
            <a:extLst>
              <a:ext uri="{FF2B5EF4-FFF2-40B4-BE49-F238E27FC236}">
                <a16:creationId xmlns:a16="http://schemas.microsoft.com/office/drawing/2014/main" id="{87D1A161-30E5-CB4C-83E8-22405F9EBE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6DF9C-FBDC-8046-9613-4358F7D02E4A}"/>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167146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4414-9850-684B-A1AB-9F60994FD8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FF882D-5CA6-1745-ACB4-968BC3256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11A557-D82A-6A49-8D29-66B5E1621C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302047-64E3-EB47-AAB5-523A033B0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6D7BB4-89AE-9045-A568-E3C4029DFF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08F9AC-A585-BD40-B51E-F49F95FC72EF}"/>
              </a:ext>
            </a:extLst>
          </p:cNvPr>
          <p:cNvSpPr>
            <a:spLocks noGrp="1"/>
          </p:cNvSpPr>
          <p:nvPr>
            <p:ph type="dt" sz="half" idx="10"/>
          </p:nvPr>
        </p:nvSpPr>
        <p:spPr/>
        <p:txBody>
          <a:bodyPr/>
          <a:lstStyle/>
          <a:p>
            <a:fld id="{89BE605B-7D43-5E4E-BAB2-8DEFCCA2EFCF}" type="datetimeFigureOut">
              <a:rPr lang="en-US" smtClean="0"/>
              <a:t>4/13/19</a:t>
            </a:fld>
            <a:endParaRPr lang="en-US"/>
          </a:p>
        </p:txBody>
      </p:sp>
      <p:sp>
        <p:nvSpPr>
          <p:cNvPr id="8" name="Footer Placeholder 7">
            <a:extLst>
              <a:ext uri="{FF2B5EF4-FFF2-40B4-BE49-F238E27FC236}">
                <a16:creationId xmlns:a16="http://schemas.microsoft.com/office/drawing/2014/main" id="{E3DFB00C-D3E1-7F4A-9931-DF07B0FDC5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07CCBB-5046-0545-A677-31C16486B2A2}"/>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82888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FF33-2A35-4644-9A4E-A34E2F56F0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CDA790-E07F-4641-B805-34BEF6A11BF3}"/>
              </a:ext>
            </a:extLst>
          </p:cNvPr>
          <p:cNvSpPr>
            <a:spLocks noGrp="1"/>
          </p:cNvSpPr>
          <p:nvPr>
            <p:ph type="dt" sz="half" idx="10"/>
          </p:nvPr>
        </p:nvSpPr>
        <p:spPr/>
        <p:txBody>
          <a:bodyPr/>
          <a:lstStyle/>
          <a:p>
            <a:fld id="{89BE605B-7D43-5E4E-BAB2-8DEFCCA2EFCF}" type="datetimeFigureOut">
              <a:rPr lang="en-US" smtClean="0"/>
              <a:t>4/13/19</a:t>
            </a:fld>
            <a:endParaRPr lang="en-US"/>
          </a:p>
        </p:txBody>
      </p:sp>
      <p:sp>
        <p:nvSpPr>
          <p:cNvPr id="4" name="Footer Placeholder 3">
            <a:extLst>
              <a:ext uri="{FF2B5EF4-FFF2-40B4-BE49-F238E27FC236}">
                <a16:creationId xmlns:a16="http://schemas.microsoft.com/office/drawing/2014/main" id="{92AE0306-73A1-0F40-AAAD-E61CD304C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BC9960-E244-5C4F-AD3B-AF2BCC3468B6}"/>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53241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E3672-47D1-484B-9E8F-54A349092C38}"/>
              </a:ext>
            </a:extLst>
          </p:cNvPr>
          <p:cNvSpPr>
            <a:spLocks noGrp="1"/>
          </p:cNvSpPr>
          <p:nvPr>
            <p:ph type="dt" sz="half" idx="10"/>
          </p:nvPr>
        </p:nvSpPr>
        <p:spPr/>
        <p:txBody>
          <a:bodyPr/>
          <a:lstStyle/>
          <a:p>
            <a:fld id="{89BE605B-7D43-5E4E-BAB2-8DEFCCA2EFCF}" type="datetimeFigureOut">
              <a:rPr lang="en-US" smtClean="0"/>
              <a:t>4/13/19</a:t>
            </a:fld>
            <a:endParaRPr lang="en-US"/>
          </a:p>
        </p:txBody>
      </p:sp>
      <p:sp>
        <p:nvSpPr>
          <p:cNvPr id="3" name="Footer Placeholder 2">
            <a:extLst>
              <a:ext uri="{FF2B5EF4-FFF2-40B4-BE49-F238E27FC236}">
                <a16:creationId xmlns:a16="http://schemas.microsoft.com/office/drawing/2014/main" id="{E2C6F71D-EC20-4F41-A58C-A90CDFDE3A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B9EE15-E670-B043-ABCF-ECAF1DA70937}"/>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42184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E776-0B25-5D47-8D83-E35530426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828A9B-89BE-C24C-92EE-A0AACEE458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9BE35B-A46D-8F4D-9BC6-212F206C6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F45C79-38C4-8A44-8847-E73DB63D29F5}"/>
              </a:ext>
            </a:extLst>
          </p:cNvPr>
          <p:cNvSpPr>
            <a:spLocks noGrp="1"/>
          </p:cNvSpPr>
          <p:nvPr>
            <p:ph type="dt" sz="half" idx="10"/>
          </p:nvPr>
        </p:nvSpPr>
        <p:spPr/>
        <p:txBody>
          <a:bodyPr/>
          <a:lstStyle/>
          <a:p>
            <a:fld id="{89BE605B-7D43-5E4E-BAB2-8DEFCCA2EFCF}" type="datetimeFigureOut">
              <a:rPr lang="en-US" smtClean="0"/>
              <a:t>4/13/19</a:t>
            </a:fld>
            <a:endParaRPr lang="en-US"/>
          </a:p>
        </p:txBody>
      </p:sp>
      <p:sp>
        <p:nvSpPr>
          <p:cNvPr id="6" name="Footer Placeholder 5">
            <a:extLst>
              <a:ext uri="{FF2B5EF4-FFF2-40B4-BE49-F238E27FC236}">
                <a16:creationId xmlns:a16="http://schemas.microsoft.com/office/drawing/2014/main" id="{CE744012-F6A6-7E47-821C-1F0A4C4AB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9E436-38D4-A449-85EB-3F685DCA3C58}"/>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62493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D47D-A184-0746-B6BD-F58606511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B3DF5-2711-4743-9F51-1DBE5D38C7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56630B-559C-5B4D-87D3-08DA55203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300E05-9A87-2F4C-9253-2AD5B1115916}"/>
              </a:ext>
            </a:extLst>
          </p:cNvPr>
          <p:cNvSpPr>
            <a:spLocks noGrp="1"/>
          </p:cNvSpPr>
          <p:nvPr>
            <p:ph type="dt" sz="half" idx="10"/>
          </p:nvPr>
        </p:nvSpPr>
        <p:spPr/>
        <p:txBody>
          <a:bodyPr/>
          <a:lstStyle/>
          <a:p>
            <a:fld id="{89BE605B-7D43-5E4E-BAB2-8DEFCCA2EFCF}" type="datetimeFigureOut">
              <a:rPr lang="en-US" smtClean="0"/>
              <a:t>4/13/19</a:t>
            </a:fld>
            <a:endParaRPr lang="en-US"/>
          </a:p>
        </p:txBody>
      </p:sp>
      <p:sp>
        <p:nvSpPr>
          <p:cNvPr id="6" name="Footer Placeholder 5">
            <a:extLst>
              <a:ext uri="{FF2B5EF4-FFF2-40B4-BE49-F238E27FC236}">
                <a16:creationId xmlns:a16="http://schemas.microsoft.com/office/drawing/2014/main" id="{969CAB69-F367-2F4F-99FA-3F5696B61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B4F680-0915-6D47-BB26-94CFA4A1996C}"/>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087959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a14:imgEffect>
                      <a14:sharpenSoften amount="-34000"/>
                    </a14:imgEffect>
                    <a14:imgEffect>
                      <a14:brightnessContrast bright="-40000" contrast="28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F616C-0478-5641-9178-5D9A7AFAF9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B80A585-94F6-024E-BF63-DD1B449F09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F7A178-2CF8-1B4F-B50E-BC22F98C6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E605B-7D43-5E4E-BAB2-8DEFCCA2EFCF}" type="datetimeFigureOut">
              <a:rPr lang="en-US" smtClean="0"/>
              <a:t>4/13/19</a:t>
            </a:fld>
            <a:endParaRPr lang="en-US"/>
          </a:p>
        </p:txBody>
      </p:sp>
      <p:sp>
        <p:nvSpPr>
          <p:cNvPr id="5" name="Footer Placeholder 4">
            <a:extLst>
              <a:ext uri="{FF2B5EF4-FFF2-40B4-BE49-F238E27FC236}">
                <a16:creationId xmlns:a16="http://schemas.microsoft.com/office/drawing/2014/main" id="{1ACC1E67-761D-BF43-8490-56031154D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CEA640-AC07-C745-A7B7-829264B228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15DCD-E9A4-C64E-89E2-7F957A527CE1}" type="slidenum">
              <a:rPr lang="en-US" smtClean="0"/>
              <a:t>‹#›</a:t>
            </a:fld>
            <a:endParaRPr lang="en-US"/>
          </a:p>
        </p:txBody>
      </p:sp>
    </p:spTree>
    <p:extLst>
      <p:ext uri="{BB962C8B-B14F-4D97-AF65-F5344CB8AC3E}">
        <p14:creationId xmlns:p14="http://schemas.microsoft.com/office/powerpoint/2010/main" val="2535871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EFFE-827B-844B-8DB9-FB717E529FFD}"/>
              </a:ext>
            </a:extLst>
          </p:cNvPr>
          <p:cNvSpPr>
            <a:spLocks noGrp="1"/>
          </p:cNvSpPr>
          <p:nvPr>
            <p:ph type="ctrTitle"/>
          </p:nvPr>
        </p:nvSpPr>
        <p:spPr/>
        <p:txBody>
          <a:bodyPr>
            <a:normAutofit/>
          </a:bodyPr>
          <a:lstStyle/>
          <a:p>
            <a:r>
              <a:rPr lang="en-US" sz="8000" dirty="0"/>
              <a:t>Revelation Pt 6</a:t>
            </a:r>
          </a:p>
        </p:txBody>
      </p:sp>
      <p:sp>
        <p:nvSpPr>
          <p:cNvPr id="3" name="Subtitle 2">
            <a:extLst>
              <a:ext uri="{FF2B5EF4-FFF2-40B4-BE49-F238E27FC236}">
                <a16:creationId xmlns:a16="http://schemas.microsoft.com/office/drawing/2014/main" id="{648DF583-9EF0-2846-8984-89EB8B7D1EA3}"/>
              </a:ext>
            </a:extLst>
          </p:cNvPr>
          <p:cNvSpPr>
            <a:spLocks noGrp="1"/>
          </p:cNvSpPr>
          <p:nvPr>
            <p:ph type="subTitle" idx="1"/>
          </p:nvPr>
        </p:nvSpPr>
        <p:spPr/>
        <p:txBody>
          <a:bodyPr>
            <a:normAutofit/>
          </a:bodyPr>
          <a:lstStyle/>
          <a:p>
            <a:r>
              <a:rPr lang="en-US" sz="3600" dirty="0"/>
              <a:t>Lunch Break #2 (Ch 10-11) &amp; Trumpet 7</a:t>
            </a:r>
          </a:p>
        </p:txBody>
      </p:sp>
      <p:sp>
        <p:nvSpPr>
          <p:cNvPr id="4" name="Rectangle 3">
            <a:extLst>
              <a:ext uri="{FF2B5EF4-FFF2-40B4-BE49-F238E27FC236}">
                <a16:creationId xmlns:a16="http://schemas.microsoft.com/office/drawing/2014/main" id="{475D9ECC-B735-5B4D-A314-88770AC6A23E}"/>
              </a:ext>
            </a:extLst>
          </p:cNvPr>
          <p:cNvSpPr/>
          <p:nvPr/>
        </p:nvSpPr>
        <p:spPr>
          <a:xfrm>
            <a:off x="9509761" y="6112932"/>
            <a:ext cx="1937172" cy="7450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1400" dirty="0">
                <a:solidFill>
                  <a:schemeClr val="bg1"/>
                </a:solidFill>
              </a:rPr>
              <a:t>By Stephen </a:t>
            </a:r>
            <a:r>
              <a:rPr lang="en-US" sz="1400" dirty="0" err="1">
                <a:solidFill>
                  <a:schemeClr val="bg1"/>
                </a:solidFill>
              </a:rPr>
              <a:t>Curto</a:t>
            </a:r>
            <a:endParaRPr lang="en-US" sz="1400" dirty="0">
              <a:solidFill>
                <a:schemeClr val="bg1"/>
              </a:solidFill>
            </a:endParaRPr>
          </a:p>
          <a:p>
            <a:pPr algn="r"/>
            <a:r>
              <a:rPr lang="en-US" sz="1400" dirty="0">
                <a:solidFill>
                  <a:schemeClr val="bg1"/>
                </a:solidFill>
              </a:rPr>
              <a:t>For </a:t>
            </a:r>
            <a:r>
              <a:rPr lang="en-US" sz="1400" dirty="0" err="1">
                <a:solidFill>
                  <a:schemeClr val="bg1"/>
                </a:solidFill>
              </a:rPr>
              <a:t>Homegroup</a:t>
            </a:r>
            <a:endParaRPr lang="en-US" sz="1400" dirty="0">
              <a:solidFill>
                <a:schemeClr val="bg1"/>
              </a:solidFill>
            </a:endParaRPr>
          </a:p>
          <a:p>
            <a:pPr algn="r"/>
            <a:r>
              <a:rPr lang="en-US" sz="1400" dirty="0">
                <a:solidFill>
                  <a:schemeClr val="bg1"/>
                </a:solidFill>
              </a:rPr>
              <a:t>April 14, 2019</a:t>
            </a:r>
          </a:p>
        </p:txBody>
      </p:sp>
      <p:pic>
        <p:nvPicPr>
          <p:cNvPr id="5" name="Picture 4" descr="logo2.jpg">
            <a:extLst>
              <a:ext uri="{FF2B5EF4-FFF2-40B4-BE49-F238E27FC236}">
                <a16:creationId xmlns:a16="http://schemas.microsoft.com/office/drawing/2014/main" id="{9CE3BFEE-EBFF-2B4D-889B-E539AC23BF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46933" y="6112933"/>
            <a:ext cx="745067"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A4167B5-F401-2C4A-BC97-8B421502E7E2}"/>
              </a:ext>
            </a:extLst>
          </p:cNvPr>
          <p:cNvSpPr txBox="1"/>
          <p:nvPr/>
        </p:nvSpPr>
        <p:spPr>
          <a:xfrm>
            <a:off x="9272337" y="612808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66664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5E94-66A1-434D-B807-FCBA18544E47}"/>
              </a:ext>
            </a:extLst>
          </p:cNvPr>
          <p:cNvSpPr>
            <a:spLocks noGrp="1"/>
          </p:cNvSpPr>
          <p:nvPr>
            <p:ph type="title"/>
          </p:nvPr>
        </p:nvSpPr>
        <p:spPr/>
        <p:txBody>
          <a:bodyPr/>
          <a:lstStyle/>
          <a:p>
            <a:r>
              <a:rPr lang="en-US" dirty="0"/>
              <a:t>Two Witnesses </a:t>
            </a:r>
          </a:p>
        </p:txBody>
      </p:sp>
      <p:sp>
        <p:nvSpPr>
          <p:cNvPr id="3" name="Content Placeholder 2">
            <a:extLst>
              <a:ext uri="{FF2B5EF4-FFF2-40B4-BE49-F238E27FC236}">
                <a16:creationId xmlns:a16="http://schemas.microsoft.com/office/drawing/2014/main" id="{F2A7C317-67C0-6B4A-AEE6-803AD1C16961}"/>
              </a:ext>
            </a:extLst>
          </p:cNvPr>
          <p:cNvSpPr>
            <a:spLocks noGrp="1"/>
          </p:cNvSpPr>
          <p:nvPr>
            <p:ph idx="1"/>
          </p:nvPr>
        </p:nvSpPr>
        <p:spPr>
          <a:xfrm>
            <a:off x="838200" y="1825624"/>
            <a:ext cx="5836920" cy="4712335"/>
          </a:xfrm>
        </p:spPr>
        <p:txBody>
          <a:bodyPr>
            <a:normAutofit lnSpcReduction="10000"/>
          </a:bodyPr>
          <a:lstStyle/>
          <a:p>
            <a:r>
              <a:rPr lang="en-US" dirty="0"/>
              <a:t>John measure the temple of God</a:t>
            </a:r>
          </a:p>
          <a:p>
            <a:pPr lvl="1"/>
            <a:r>
              <a:rPr lang="en-US" dirty="0"/>
              <a:t>What temple?</a:t>
            </a:r>
          </a:p>
          <a:p>
            <a:pPr lvl="1"/>
            <a:r>
              <a:rPr lang="en-US" dirty="0"/>
              <a:t>Leaves out the court because it has been given to the nations to trample for 42 months</a:t>
            </a:r>
          </a:p>
          <a:p>
            <a:r>
              <a:rPr lang="en-US" dirty="0"/>
              <a:t>Two witnesses given authority</a:t>
            </a:r>
          </a:p>
          <a:p>
            <a:pPr lvl="1"/>
            <a:r>
              <a:rPr lang="en-US" dirty="0"/>
              <a:t>Prophesy 1260 days</a:t>
            </a:r>
          </a:p>
          <a:p>
            <a:pPr lvl="1"/>
            <a:r>
              <a:rPr lang="en-US" dirty="0"/>
              <a:t>“These are the two olive trees and lampstands that stand before the Lord of the earth” (cf. </a:t>
            </a:r>
            <a:r>
              <a:rPr lang="en-US" dirty="0" err="1"/>
              <a:t>Zech</a:t>
            </a:r>
            <a:r>
              <a:rPr lang="en-US" dirty="0"/>
              <a:t> 4 [</a:t>
            </a:r>
            <a:r>
              <a:rPr lang="en-US" dirty="0" err="1"/>
              <a:t>esp</a:t>
            </a:r>
            <a:r>
              <a:rPr lang="en-US" dirty="0"/>
              <a:t> v14])</a:t>
            </a:r>
          </a:p>
        </p:txBody>
      </p:sp>
      <p:pic>
        <p:nvPicPr>
          <p:cNvPr id="4" name="Picture 3">
            <a:extLst>
              <a:ext uri="{FF2B5EF4-FFF2-40B4-BE49-F238E27FC236}">
                <a16:creationId xmlns:a16="http://schemas.microsoft.com/office/drawing/2014/main" id="{6DDC1E09-DBFE-1847-948C-E522EBF2B73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946"/>
                    </a14:imgEffect>
                    <a14:imgEffect>
                      <a14:saturation sat="285000"/>
                    </a14:imgEffect>
                  </a14:imgLayer>
                </a14:imgProps>
              </a:ext>
              <a:ext uri="{28A0092B-C50C-407E-A947-70E740481C1C}">
                <a14:useLocalDpi xmlns:a14="http://schemas.microsoft.com/office/drawing/2010/main" val="0"/>
              </a:ext>
            </a:extLst>
          </a:blip>
          <a:srcRect l="5433" t="16374" r="4566" b="1982"/>
          <a:stretch/>
        </p:blipFill>
        <p:spPr>
          <a:xfrm>
            <a:off x="7020560" y="2217420"/>
            <a:ext cx="4693849" cy="3095219"/>
          </a:xfrm>
          <a:prstGeom prst="rect">
            <a:avLst/>
          </a:prstGeom>
        </p:spPr>
      </p:pic>
    </p:spTree>
    <p:extLst>
      <p:ext uri="{BB962C8B-B14F-4D97-AF65-F5344CB8AC3E}">
        <p14:creationId xmlns:p14="http://schemas.microsoft.com/office/powerpoint/2010/main" val="3426332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5E94-66A1-434D-B807-FCBA18544E47}"/>
              </a:ext>
            </a:extLst>
          </p:cNvPr>
          <p:cNvSpPr>
            <a:spLocks noGrp="1"/>
          </p:cNvSpPr>
          <p:nvPr>
            <p:ph type="title"/>
          </p:nvPr>
        </p:nvSpPr>
        <p:spPr/>
        <p:txBody>
          <a:bodyPr/>
          <a:lstStyle/>
          <a:p>
            <a:r>
              <a:rPr lang="en-US" dirty="0"/>
              <a:t>Two Witnesses </a:t>
            </a:r>
          </a:p>
        </p:txBody>
      </p:sp>
      <p:sp>
        <p:nvSpPr>
          <p:cNvPr id="3" name="Content Placeholder 2">
            <a:extLst>
              <a:ext uri="{FF2B5EF4-FFF2-40B4-BE49-F238E27FC236}">
                <a16:creationId xmlns:a16="http://schemas.microsoft.com/office/drawing/2014/main" id="{F2A7C317-67C0-6B4A-AEE6-803AD1C16961}"/>
              </a:ext>
            </a:extLst>
          </p:cNvPr>
          <p:cNvSpPr>
            <a:spLocks noGrp="1"/>
          </p:cNvSpPr>
          <p:nvPr>
            <p:ph idx="1"/>
          </p:nvPr>
        </p:nvSpPr>
        <p:spPr>
          <a:xfrm>
            <a:off x="838200" y="1825624"/>
            <a:ext cx="5836920" cy="4712335"/>
          </a:xfrm>
        </p:spPr>
        <p:txBody>
          <a:bodyPr>
            <a:normAutofit/>
          </a:bodyPr>
          <a:lstStyle/>
          <a:p>
            <a:r>
              <a:rPr lang="en-US" dirty="0"/>
              <a:t>Fire flows from their mouth to devour enemies</a:t>
            </a:r>
          </a:p>
          <a:p>
            <a:r>
              <a:rPr lang="en-US" dirty="0"/>
              <a:t>Power to perform plagues</a:t>
            </a:r>
          </a:p>
          <a:p>
            <a:r>
              <a:rPr lang="en-US" dirty="0"/>
              <a:t>Beast coming from the abyss will kill them</a:t>
            </a:r>
          </a:p>
          <a:p>
            <a:r>
              <a:rPr lang="en-US" dirty="0"/>
              <a:t>Bodies will “lie in the streets of the great city, which is spiritually called Sodom and Egypt” (11:8)</a:t>
            </a:r>
          </a:p>
        </p:txBody>
      </p:sp>
      <p:pic>
        <p:nvPicPr>
          <p:cNvPr id="5" name="Picture 4" descr="Meeeeeeewith7es:private:var:folders:c0:lsmxplcd3510x8r659_mbx800000gn:T:TemporaryItems:two-witnesses.jpg">
            <a:extLst>
              <a:ext uri="{FF2B5EF4-FFF2-40B4-BE49-F238E27FC236}">
                <a16:creationId xmlns:a16="http://schemas.microsoft.com/office/drawing/2014/main" id="{D2C348AE-0FF9-2F4A-847D-8B7A35D54B4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84620" y="3451859"/>
            <a:ext cx="4488180" cy="3221035"/>
          </a:xfrm>
          <a:prstGeom prst="rect">
            <a:avLst/>
          </a:prstGeom>
          <a:noFill/>
          <a:ln>
            <a:noFill/>
          </a:ln>
        </p:spPr>
      </p:pic>
      <p:pic>
        <p:nvPicPr>
          <p:cNvPr id="7" name="Picture 6">
            <a:extLst>
              <a:ext uri="{FF2B5EF4-FFF2-40B4-BE49-F238E27FC236}">
                <a16:creationId xmlns:a16="http://schemas.microsoft.com/office/drawing/2014/main" id="{0D7B5AD6-786C-1C4A-BDE8-6022953B1502}"/>
              </a:ext>
            </a:extLst>
          </p:cNvPr>
          <p:cNvPicPr>
            <a:picLocks noChangeAspect="1"/>
          </p:cNvPicPr>
          <p:nvPr/>
        </p:nvPicPr>
        <p:blipFill rotWithShape="1">
          <a:blip r:embed="rId3"/>
          <a:srcRect t="11979" b="11500"/>
          <a:stretch/>
        </p:blipFill>
        <p:spPr>
          <a:xfrm>
            <a:off x="7635240" y="920429"/>
            <a:ext cx="4175760" cy="2396494"/>
          </a:xfrm>
          <a:prstGeom prst="rect">
            <a:avLst/>
          </a:prstGeom>
        </p:spPr>
      </p:pic>
    </p:spTree>
    <p:extLst>
      <p:ext uri="{BB962C8B-B14F-4D97-AF65-F5344CB8AC3E}">
        <p14:creationId xmlns:p14="http://schemas.microsoft.com/office/powerpoint/2010/main" val="254746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5E94-66A1-434D-B807-FCBA18544E47}"/>
              </a:ext>
            </a:extLst>
          </p:cNvPr>
          <p:cNvSpPr>
            <a:spLocks noGrp="1"/>
          </p:cNvSpPr>
          <p:nvPr>
            <p:ph type="title"/>
          </p:nvPr>
        </p:nvSpPr>
        <p:spPr/>
        <p:txBody>
          <a:bodyPr/>
          <a:lstStyle/>
          <a:p>
            <a:r>
              <a:rPr lang="en-US" dirty="0"/>
              <a:t>Two Witnesses </a:t>
            </a:r>
          </a:p>
        </p:txBody>
      </p:sp>
      <p:sp>
        <p:nvSpPr>
          <p:cNvPr id="3" name="Content Placeholder 2">
            <a:extLst>
              <a:ext uri="{FF2B5EF4-FFF2-40B4-BE49-F238E27FC236}">
                <a16:creationId xmlns:a16="http://schemas.microsoft.com/office/drawing/2014/main" id="{F2A7C317-67C0-6B4A-AEE6-803AD1C16961}"/>
              </a:ext>
            </a:extLst>
          </p:cNvPr>
          <p:cNvSpPr>
            <a:spLocks noGrp="1"/>
          </p:cNvSpPr>
          <p:nvPr>
            <p:ph idx="1"/>
          </p:nvPr>
        </p:nvSpPr>
        <p:spPr>
          <a:xfrm>
            <a:off x="838200" y="1825624"/>
            <a:ext cx="5836920" cy="4712335"/>
          </a:xfrm>
        </p:spPr>
        <p:txBody>
          <a:bodyPr>
            <a:normAutofit/>
          </a:bodyPr>
          <a:lstStyle/>
          <a:p>
            <a:r>
              <a:rPr lang="en-US" dirty="0"/>
              <a:t>The nations will prevent their burial for 3.5 days, then resurrected causing fear among the nations who celebrated their death</a:t>
            </a:r>
          </a:p>
          <a:p>
            <a:r>
              <a:rPr lang="en-US" dirty="0"/>
              <a:t>Earthquake killing 7,000</a:t>
            </a:r>
          </a:p>
          <a:p>
            <a:r>
              <a:rPr lang="en-US" dirty="0"/>
              <a:t>“The second woe is past, behold the third woe is coming quickly…” </a:t>
            </a:r>
          </a:p>
        </p:txBody>
      </p:sp>
      <p:pic>
        <p:nvPicPr>
          <p:cNvPr id="6" name="Picture 5">
            <a:extLst>
              <a:ext uri="{FF2B5EF4-FFF2-40B4-BE49-F238E27FC236}">
                <a16:creationId xmlns:a16="http://schemas.microsoft.com/office/drawing/2014/main" id="{B39A49AD-CDBF-E341-9D46-BB41CC88D750}"/>
              </a:ext>
            </a:extLst>
          </p:cNvPr>
          <p:cNvPicPr>
            <a:picLocks noChangeAspect="1"/>
          </p:cNvPicPr>
          <p:nvPr/>
        </p:nvPicPr>
        <p:blipFill>
          <a:blip r:embed="rId2"/>
          <a:stretch>
            <a:fillRect/>
          </a:stretch>
        </p:blipFill>
        <p:spPr>
          <a:xfrm>
            <a:off x="6675120" y="860278"/>
            <a:ext cx="3549278" cy="2730819"/>
          </a:xfrm>
          <a:prstGeom prst="rect">
            <a:avLst/>
          </a:prstGeom>
        </p:spPr>
      </p:pic>
      <p:pic>
        <p:nvPicPr>
          <p:cNvPr id="9" name="Picture 8">
            <a:extLst>
              <a:ext uri="{FF2B5EF4-FFF2-40B4-BE49-F238E27FC236}">
                <a16:creationId xmlns:a16="http://schemas.microsoft.com/office/drawing/2014/main" id="{4192A0AD-EFFF-C94F-9E9B-A950C09B37F8}"/>
              </a:ext>
            </a:extLst>
          </p:cNvPr>
          <p:cNvPicPr>
            <a:picLocks noChangeAspect="1"/>
          </p:cNvPicPr>
          <p:nvPr/>
        </p:nvPicPr>
        <p:blipFill rotWithShape="1">
          <a:blip r:embed="rId3"/>
          <a:srcRect l="1113" t="5324" r="3325" b="6665"/>
          <a:stretch/>
        </p:blipFill>
        <p:spPr>
          <a:xfrm>
            <a:off x="7430192" y="3728299"/>
            <a:ext cx="3923608" cy="2672457"/>
          </a:xfrm>
          <a:prstGeom prst="rect">
            <a:avLst/>
          </a:prstGeom>
        </p:spPr>
      </p:pic>
    </p:spTree>
    <p:extLst>
      <p:ext uri="{BB962C8B-B14F-4D97-AF65-F5344CB8AC3E}">
        <p14:creationId xmlns:p14="http://schemas.microsoft.com/office/powerpoint/2010/main" val="2254296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D30B5-F45C-7B45-8407-2EA80538AB3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B5986FA-EE2C-EF48-BE0E-68114A29ABDA}"/>
              </a:ext>
            </a:extLst>
          </p:cNvPr>
          <p:cNvPicPr>
            <a:picLocks noGrp="1" noChangeAspect="1"/>
          </p:cNvPicPr>
          <p:nvPr>
            <p:ph idx="1"/>
          </p:nvPr>
        </p:nvPicPr>
        <p:blipFill rotWithShape="1">
          <a:blip r:embed="rId2"/>
          <a:srcRect l="2750"/>
          <a:stretch/>
        </p:blipFill>
        <p:spPr>
          <a:xfrm>
            <a:off x="10455" y="274320"/>
            <a:ext cx="12181545" cy="6263005"/>
          </a:xfrm>
        </p:spPr>
      </p:pic>
    </p:spTree>
    <p:extLst>
      <p:ext uri="{BB962C8B-B14F-4D97-AF65-F5344CB8AC3E}">
        <p14:creationId xmlns:p14="http://schemas.microsoft.com/office/powerpoint/2010/main" val="1805612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0CD6-8F8E-9A40-A165-946EF0C46312}"/>
              </a:ext>
            </a:extLst>
          </p:cNvPr>
          <p:cNvSpPr>
            <a:spLocks noGrp="1"/>
          </p:cNvSpPr>
          <p:nvPr>
            <p:ph type="title"/>
          </p:nvPr>
        </p:nvSpPr>
        <p:spPr/>
        <p:txBody>
          <a:bodyPr/>
          <a:lstStyle/>
          <a:p>
            <a:r>
              <a:rPr lang="en-US" dirty="0"/>
              <a:t>7</a:t>
            </a:r>
            <a:r>
              <a:rPr lang="en-US" baseline="30000" dirty="0"/>
              <a:t>th</a:t>
            </a:r>
            <a:r>
              <a:rPr lang="en-US" dirty="0"/>
              <a:t> Trumpet</a:t>
            </a:r>
          </a:p>
        </p:txBody>
      </p:sp>
      <p:sp>
        <p:nvSpPr>
          <p:cNvPr id="3" name="Content Placeholder 2">
            <a:extLst>
              <a:ext uri="{FF2B5EF4-FFF2-40B4-BE49-F238E27FC236}">
                <a16:creationId xmlns:a16="http://schemas.microsoft.com/office/drawing/2014/main" id="{2FD14947-72E2-7C4B-A1EC-148AB3D4988B}"/>
              </a:ext>
            </a:extLst>
          </p:cNvPr>
          <p:cNvSpPr>
            <a:spLocks noGrp="1"/>
          </p:cNvSpPr>
          <p:nvPr>
            <p:ph idx="1"/>
          </p:nvPr>
        </p:nvSpPr>
        <p:spPr>
          <a:xfrm>
            <a:off x="29848" y="1690688"/>
            <a:ext cx="1681215" cy="3659186"/>
          </a:xfrm>
        </p:spPr>
        <p:txBody>
          <a:bodyPr>
            <a:normAutofit fontScale="92500" lnSpcReduction="10000"/>
          </a:bodyPr>
          <a:lstStyle/>
          <a:p>
            <a:r>
              <a:rPr lang="en-US" dirty="0"/>
              <a:t>Hail and fire mixed with Blood; 1/3 earth burned up</a:t>
            </a:r>
          </a:p>
          <a:p>
            <a:endParaRPr lang="en-US" dirty="0"/>
          </a:p>
        </p:txBody>
      </p:sp>
      <p:pic>
        <p:nvPicPr>
          <p:cNvPr id="4" name="Content Placeholder 4">
            <a:extLst>
              <a:ext uri="{FF2B5EF4-FFF2-40B4-BE49-F238E27FC236}">
                <a16:creationId xmlns:a16="http://schemas.microsoft.com/office/drawing/2014/main" id="{55E93503-D916-5A40-BC2B-C06F343163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56" b="97791" l="2333" r="96111"/>
                    </a14:imgEffect>
                  </a14:imgLayer>
                </a14:imgProps>
              </a:ext>
            </a:extLst>
          </a:blip>
          <a:stretch>
            <a:fillRect/>
          </a:stretch>
        </p:blipFill>
        <p:spPr>
          <a:xfrm>
            <a:off x="-296852" y="4491037"/>
            <a:ext cx="2535812" cy="2423110"/>
          </a:xfrm>
          <a:prstGeom prst="rect">
            <a:avLst/>
          </a:prstGeom>
        </p:spPr>
      </p:pic>
      <p:pic>
        <p:nvPicPr>
          <p:cNvPr id="5" name="Content Placeholder 4">
            <a:extLst>
              <a:ext uri="{FF2B5EF4-FFF2-40B4-BE49-F238E27FC236}">
                <a16:creationId xmlns:a16="http://schemas.microsoft.com/office/drawing/2014/main" id="{7378B8E7-75A2-9047-86DB-1402AB49A5D4}"/>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3256" b="97791" l="2333" r="96111"/>
                    </a14:imgEffect>
                  </a14:imgLayer>
                </a14:imgProps>
              </a:ext>
            </a:extLst>
          </a:blip>
          <a:stretch>
            <a:fillRect/>
          </a:stretch>
        </p:blipFill>
        <p:spPr>
          <a:xfrm>
            <a:off x="1021214" y="4491037"/>
            <a:ext cx="2535812" cy="2423110"/>
          </a:xfrm>
          <a:prstGeom prst="rect">
            <a:avLst/>
          </a:prstGeom>
        </p:spPr>
      </p:pic>
      <p:pic>
        <p:nvPicPr>
          <p:cNvPr id="6" name="Content Placeholder 4">
            <a:extLst>
              <a:ext uri="{FF2B5EF4-FFF2-40B4-BE49-F238E27FC236}">
                <a16:creationId xmlns:a16="http://schemas.microsoft.com/office/drawing/2014/main" id="{580944B3-5F8E-3C46-9E61-E8076B3106B3}"/>
              </a:ext>
            </a:extLst>
          </p:cNvPr>
          <p:cNvPicPr>
            <a:picLocks noChangeAspect="1"/>
          </p:cNvPicPr>
          <p:nvPr/>
        </p:nvPicPr>
        <p:blipFill>
          <a:blip r:embed="rId4">
            <a:extLst>
              <a:ext uri="{BEBA8EAE-BF5A-486C-A8C5-ECC9F3942E4B}">
                <a14:imgProps xmlns:a14="http://schemas.microsoft.com/office/drawing/2010/main">
                  <a14:imgLayer r:embed="rId7">
                    <a14:imgEffect>
                      <a14:backgroundRemoval t="3256" b="97791" l="2333" r="96111"/>
                    </a14:imgEffect>
                  </a14:imgLayer>
                </a14:imgProps>
              </a:ext>
            </a:extLst>
          </a:blip>
          <a:stretch>
            <a:fillRect/>
          </a:stretch>
        </p:blipFill>
        <p:spPr>
          <a:xfrm>
            <a:off x="2707438" y="4491037"/>
            <a:ext cx="2535812" cy="2423110"/>
          </a:xfrm>
          <a:prstGeom prst="rect">
            <a:avLst/>
          </a:prstGeom>
        </p:spPr>
      </p:pic>
      <p:pic>
        <p:nvPicPr>
          <p:cNvPr id="7" name="Content Placeholder 4">
            <a:extLst>
              <a:ext uri="{FF2B5EF4-FFF2-40B4-BE49-F238E27FC236}">
                <a16:creationId xmlns:a16="http://schemas.microsoft.com/office/drawing/2014/main" id="{2390E47B-D73D-FB46-826E-D2E22F0642B3}"/>
              </a:ext>
            </a:extLst>
          </p:cNvPr>
          <p:cNvPicPr>
            <a:picLocks noChangeAspect="1"/>
          </p:cNvPicPr>
          <p:nvPr/>
        </p:nvPicPr>
        <p:blipFill>
          <a:blip r:embed="rId4">
            <a:extLst>
              <a:ext uri="{BEBA8EAE-BF5A-486C-A8C5-ECC9F3942E4B}">
                <a14:imgProps xmlns:a14="http://schemas.microsoft.com/office/drawing/2010/main">
                  <a14:imgLayer r:embed="rId8">
                    <a14:imgEffect>
                      <a14:backgroundRemoval t="3256" b="97791" l="2333" r="96111"/>
                    </a14:imgEffect>
                  </a14:imgLayer>
                </a14:imgProps>
              </a:ext>
            </a:extLst>
          </a:blip>
          <a:stretch>
            <a:fillRect/>
          </a:stretch>
        </p:blipFill>
        <p:spPr>
          <a:xfrm>
            <a:off x="4246174" y="4491037"/>
            <a:ext cx="2535812" cy="2423110"/>
          </a:xfrm>
          <a:prstGeom prst="rect">
            <a:avLst/>
          </a:prstGeom>
        </p:spPr>
      </p:pic>
      <p:pic>
        <p:nvPicPr>
          <p:cNvPr id="8" name="Content Placeholder 4">
            <a:extLst>
              <a:ext uri="{FF2B5EF4-FFF2-40B4-BE49-F238E27FC236}">
                <a16:creationId xmlns:a16="http://schemas.microsoft.com/office/drawing/2014/main" id="{F5F2A026-D1D1-DB4F-8AE8-3A1098B290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56" b="97791" l="2333" r="96111"/>
                    </a14:imgEffect>
                  </a14:imgLayer>
                </a14:imgProps>
              </a:ext>
            </a:extLst>
          </a:blip>
          <a:stretch>
            <a:fillRect/>
          </a:stretch>
        </p:blipFill>
        <p:spPr>
          <a:xfrm>
            <a:off x="5941240" y="4491037"/>
            <a:ext cx="2535812" cy="2423110"/>
          </a:xfrm>
          <a:prstGeom prst="rect">
            <a:avLst/>
          </a:prstGeom>
        </p:spPr>
      </p:pic>
      <p:pic>
        <p:nvPicPr>
          <p:cNvPr id="9" name="Content Placeholder 4">
            <a:extLst>
              <a:ext uri="{FF2B5EF4-FFF2-40B4-BE49-F238E27FC236}">
                <a16:creationId xmlns:a16="http://schemas.microsoft.com/office/drawing/2014/main" id="{F14BF0C8-CC8F-5449-B860-5B44DEF7A9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56" b="97791" l="2333" r="96111"/>
                    </a14:imgEffect>
                  </a14:imgLayer>
                </a14:imgProps>
              </a:ext>
            </a:extLst>
          </a:blip>
          <a:stretch>
            <a:fillRect/>
          </a:stretch>
        </p:blipFill>
        <p:spPr>
          <a:xfrm>
            <a:off x="7674617" y="4491037"/>
            <a:ext cx="2535812" cy="2423110"/>
          </a:xfrm>
          <a:prstGeom prst="rect">
            <a:avLst/>
          </a:prstGeom>
        </p:spPr>
      </p:pic>
      <p:pic>
        <p:nvPicPr>
          <p:cNvPr id="12" name="152575__usinggarageband__tada2">
            <a:hlinkClick r:id="" action="ppaction://media"/>
            <a:extLst>
              <a:ext uri="{FF2B5EF4-FFF2-40B4-BE49-F238E27FC236}">
                <a16:creationId xmlns:a16="http://schemas.microsoft.com/office/drawing/2014/main" id="{E4CD5BF0-C453-A04D-95C2-65B12A8247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400" y="19051"/>
            <a:ext cx="812800" cy="812800"/>
          </a:xfrm>
          <a:prstGeom prst="rect">
            <a:avLst/>
          </a:prstGeom>
        </p:spPr>
      </p:pic>
      <p:sp>
        <p:nvSpPr>
          <p:cNvPr id="14" name="Content Placeholder 2">
            <a:extLst>
              <a:ext uri="{FF2B5EF4-FFF2-40B4-BE49-F238E27FC236}">
                <a16:creationId xmlns:a16="http://schemas.microsoft.com/office/drawing/2014/main" id="{F99C676D-9BFD-134D-BD18-03DD39EA0F9A}"/>
              </a:ext>
            </a:extLst>
          </p:cNvPr>
          <p:cNvSpPr txBox="1">
            <a:spLocks/>
          </p:cNvSpPr>
          <p:nvPr/>
        </p:nvSpPr>
        <p:spPr>
          <a:xfrm>
            <a:off x="1534175" y="1690687"/>
            <a:ext cx="1645294" cy="3233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Fire mount in sea; 1/3 sea blood and died</a:t>
            </a:r>
          </a:p>
          <a:p>
            <a:endParaRPr lang="en-US" sz="3000" dirty="0"/>
          </a:p>
        </p:txBody>
      </p:sp>
      <p:sp>
        <p:nvSpPr>
          <p:cNvPr id="15" name="Content Placeholder 2">
            <a:extLst>
              <a:ext uri="{FF2B5EF4-FFF2-40B4-BE49-F238E27FC236}">
                <a16:creationId xmlns:a16="http://schemas.microsoft.com/office/drawing/2014/main" id="{B98F7C9A-95E2-924E-9632-586D4B0D1C2B}"/>
              </a:ext>
            </a:extLst>
          </p:cNvPr>
          <p:cNvSpPr txBox="1">
            <a:spLocks/>
          </p:cNvSpPr>
          <p:nvPr/>
        </p:nvSpPr>
        <p:spPr>
          <a:xfrm>
            <a:off x="3010320" y="1690688"/>
            <a:ext cx="2165661" cy="3659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Burning star from heaven; 1/3 fresh water spoiled </a:t>
            </a:r>
          </a:p>
          <a:p>
            <a:endParaRPr lang="en-US" dirty="0"/>
          </a:p>
        </p:txBody>
      </p:sp>
      <p:sp>
        <p:nvSpPr>
          <p:cNvPr id="16" name="Content Placeholder 2">
            <a:extLst>
              <a:ext uri="{FF2B5EF4-FFF2-40B4-BE49-F238E27FC236}">
                <a16:creationId xmlns:a16="http://schemas.microsoft.com/office/drawing/2014/main" id="{984CA9BB-D1A2-D04A-B4FD-BCDB4F1FDA7B}"/>
              </a:ext>
            </a:extLst>
          </p:cNvPr>
          <p:cNvSpPr txBox="1">
            <a:spLocks/>
          </p:cNvSpPr>
          <p:nvPr/>
        </p:nvSpPr>
        <p:spPr>
          <a:xfrm>
            <a:off x="4856283" y="1690687"/>
            <a:ext cx="1645294" cy="3233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1/3 sun moon and stars; eagle with 3 woes</a:t>
            </a:r>
          </a:p>
        </p:txBody>
      </p:sp>
      <p:sp>
        <p:nvSpPr>
          <p:cNvPr id="17" name="Content Placeholder 2">
            <a:extLst>
              <a:ext uri="{FF2B5EF4-FFF2-40B4-BE49-F238E27FC236}">
                <a16:creationId xmlns:a16="http://schemas.microsoft.com/office/drawing/2014/main" id="{9C56951E-56FC-8B47-86A6-9C8B5FE572A8}"/>
              </a:ext>
            </a:extLst>
          </p:cNvPr>
          <p:cNvSpPr txBox="1">
            <a:spLocks/>
          </p:cNvSpPr>
          <p:nvPr/>
        </p:nvSpPr>
        <p:spPr>
          <a:xfrm>
            <a:off x="6479182" y="1690687"/>
            <a:ext cx="1978397" cy="3233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Apollyon falls to earth, opens abyss/ releases demons</a:t>
            </a:r>
          </a:p>
        </p:txBody>
      </p:sp>
      <p:sp>
        <p:nvSpPr>
          <p:cNvPr id="18" name="Content Placeholder 2">
            <a:extLst>
              <a:ext uri="{FF2B5EF4-FFF2-40B4-BE49-F238E27FC236}">
                <a16:creationId xmlns:a16="http://schemas.microsoft.com/office/drawing/2014/main" id="{F4341C78-A925-FA44-B1FD-7F4235CEC71C}"/>
              </a:ext>
            </a:extLst>
          </p:cNvPr>
          <p:cNvSpPr txBox="1">
            <a:spLocks/>
          </p:cNvSpPr>
          <p:nvPr/>
        </p:nvSpPr>
        <p:spPr>
          <a:xfrm>
            <a:off x="8275298" y="1689935"/>
            <a:ext cx="2286508" cy="34205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4 angels with 200 mil horsemen; 1/3 men die; survivors don’t repent</a:t>
            </a:r>
          </a:p>
        </p:txBody>
      </p:sp>
      <p:sp>
        <p:nvSpPr>
          <p:cNvPr id="19" name="Content Placeholder 2">
            <a:extLst>
              <a:ext uri="{FF2B5EF4-FFF2-40B4-BE49-F238E27FC236}">
                <a16:creationId xmlns:a16="http://schemas.microsoft.com/office/drawing/2014/main" id="{B4D75158-6600-1A42-946B-D4C97AB8758D}"/>
              </a:ext>
            </a:extLst>
          </p:cNvPr>
          <p:cNvSpPr txBox="1">
            <a:spLocks/>
          </p:cNvSpPr>
          <p:nvPr/>
        </p:nvSpPr>
        <p:spPr>
          <a:xfrm>
            <a:off x="9970365" y="1689935"/>
            <a:ext cx="2154796" cy="3420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Kingdom transform; ark revealed, lightning/thunder/ earthquake</a:t>
            </a:r>
          </a:p>
        </p:txBody>
      </p:sp>
      <p:pic>
        <p:nvPicPr>
          <p:cNvPr id="20" name="Content Placeholder 4">
            <a:extLst>
              <a:ext uri="{FF2B5EF4-FFF2-40B4-BE49-F238E27FC236}">
                <a16:creationId xmlns:a16="http://schemas.microsoft.com/office/drawing/2014/main" id="{92141BFC-8F85-DE4C-9E5F-22F878EA841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56" b="97791" l="2333" r="96111"/>
                    </a14:imgEffect>
                  </a14:imgLayer>
                </a14:imgProps>
              </a:ext>
            </a:extLst>
          </a:blip>
          <a:stretch>
            <a:fillRect/>
          </a:stretch>
        </p:blipFill>
        <p:spPr>
          <a:xfrm>
            <a:off x="9519306" y="4491037"/>
            <a:ext cx="2535812" cy="2423110"/>
          </a:xfrm>
          <a:prstGeom prst="rect">
            <a:avLst/>
          </a:prstGeom>
        </p:spPr>
      </p:pic>
    </p:spTree>
    <p:extLst>
      <p:ext uri="{BB962C8B-B14F-4D97-AF65-F5344CB8AC3E}">
        <p14:creationId xmlns:p14="http://schemas.microsoft.com/office/powerpoint/2010/main" val="350476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 fill="hold"/>
                                        <p:tgtEl>
                                          <p:spTgt spid="12"/>
                                        </p:tgtEl>
                                      </p:cBhvr>
                                    </p:cmd>
                                  </p:childTnLst>
                                </p:cTn>
                              </p:par>
                              <p:par>
                                <p:cTn id="7" presetID="42"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2000"/>
                                        <p:tgtEl>
                                          <p:spTgt spid="20"/>
                                        </p:tgtEl>
                                      </p:cBhvr>
                                    </p:animEffect>
                                    <p:anim calcmode="lin" valueType="num">
                                      <p:cBhvr>
                                        <p:cTn id="10" dur="2000" fill="hold"/>
                                        <p:tgtEl>
                                          <p:spTgt spid="20"/>
                                        </p:tgtEl>
                                        <p:attrNameLst>
                                          <p:attrName>ppt_x</p:attrName>
                                        </p:attrNameLst>
                                      </p:cBhvr>
                                      <p:tavLst>
                                        <p:tav tm="0">
                                          <p:val>
                                            <p:strVal val="#ppt_x"/>
                                          </p:val>
                                        </p:tav>
                                        <p:tav tm="100000">
                                          <p:val>
                                            <p:strVal val="#ppt_x"/>
                                          </p:val>
                                        </p:tav>
                                      </p:tavLst>
                                    </p:anim>
                                    <p:anim calcmode="lin" valueType="num">
                                      <p:cBhvr>
                                        <p:cTn id="11" dur="2000" fill="hold"/>
                                        <p:tgtEl>
                                          <p:spTgt spid="20"/>
                                        </p:tgtEl>
                                        <p:attrNameLst>
                                          <p:attrName>ppt_y</p:attrName>
                                        </p:attrNameLst>
                                      </p:cBhvr>
                                      <p:tavLst>
                                        <p:tav tm="0">
                                          <p:val>
                                            <p:strVal val="#ppt_y+.1"/>
                                          </p:val>
                                        </p:tav>
                                        <p:tav tm="100000">
                                          <p:val>
                                            <p:strVal val="#ppt_y"/>
                                          </p:val>
                                        </p:tav>
                                      </p:tavLst>
                                    </p:anim>
                                  </p:childTnLst>
                                </p:cTn>
                              </p:par>
                              <p:par>
                                <p:cTn id="12" presetID="9"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remove" display="0">
                  <p:stCondLst>
                    <p:cond delay="indefinite"/>
                  </p:stCondLst>
                  <p:endCondLst>
                    <p:cond evt="onStopAudio" delay="0">
                      <p:tgtEl>
                        <p:sldTgt/>
                      </p:tgtEl>
                    </p:cond>
                  </p:endCondLst>
                </p:cTn>
                <p:tgtEl>
                  <p:spTgt spid="12"/>
                </p:tgtEl>
              </p:cMediaNode>
            </p:audio>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B0B84E-5BEC-6E4A-9977-609E14E5D9F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60028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A8858-F773-4E4B-B848-BBA3D065A69C}"/>
              </a:ext>
            </a:extLst>
          </p:cNvPr>
          <p:cNvSpPr>
            <a:spLocks noGrp="1"/>
          </p:cNvSpPr>
          <p:nvPr>
            <p:ph type="title"/>
          </p:nvPr>
        </p:nvSpPr>
        <p:spPr/>
        <p:txBody>
          <a:bodyPr/>
          <a:lstStyle/>
          <a:p>
            <a:r>
              <a:rPr lang="en-US" dirty="0"/>
              <a:t>Our Outline</a:t>
            </a:r>
          </a:p>
        </p:txBody>
      </p:sp>
      <p:sp>
        <p:nvSpPr>
          <p:cNvPr id="3" name="Content Placeholder 2">
            <a:extLst>
              <a:ext uri="{FF2B5EF4-FFF2-40B4-BE49-F238E27FC236}">
                <a16:creationId xmlns:a16="http://schemas.microsoft.com/office/drawing/2014/main" id="{C94F5B0B-70A1-374A-8E84-8FECDBC1C017}"/>
              </a:ext>
            </a:extLst>
          </p:cNvPr>
          <p:cNvSpPr>
            <a:spLocks noGrp="1"/>
          </p:cNvSpPr>
          <p:nvPr>
            <p:ph idx="1"/>
          </p:nvPr>
        </p:nvSpPr>
        <p:spPr>
          <a:xfrm>
            <a:off x="838200" y="1690688"/>
            <a:ext cx="10753578" cy="4743979"/>
          </a:xfrm>
        </p:spPr>
        <p:txBody>
          <a:bodyPr>
            <a:normAutofit fontScale="85000" lnSpcReduction="20000"/>
          </a:bodyPr>
          <a:lstStyle/>
          <a:p>
            <a:pPr marL="514350" indent="-514350">
              <a:buFont typeface="+mj-lt"/>
              <a:buAutoNum type="arabicPeriod"/>
            </a:pPr>
            <a:r>
              <a:rPr lang="en-US" dirty="0"/>
              <a:t>Overview/Outline of Book/"Things That are Seen" (Ch. 1)</a:t>
            </a:r>
          </a:p>
          <a:p>
            <a:pPr marL="514350" indent="-514350">
              <a:buFont typeface="+mj-lt"/>
              <a:buAutoNum type="arabicPeriod"/>
            </a:pPr>
            <a:r>
              <a:rPr lang="en-US" dirty="0"/>
              <a:t>"Things that Are" (Ch. 2-3)</a:t>
            </a:r>
          </a:p>
          <a:p>
            <a:pPr marL="514350" indent="-514350">
              <a:buFont typeface="+mj-lt"/>
              <a:buAutoNum type="arabicPeriod"/>
            </a:pPr>
            <a:r>
              <a:rPr lang="en-US" dirty="0"/>
              <a:t>After these Things: Heavenly Scene (Ch 4-5)</a:t>
            </a:r>
          </a:p>
          <a:p>
            <a:pPr marL="514350" indent="-514350">
              <a:buFont typeface="+mj-lt"/>
              <a:buAutoNum type="arabicPeriod"/>
            </a:pPr>
            <a:r>
              <a:rPr lang="en-US" dirty="0"/>
              <a:t>The Seal Judgments, 1st (((The 144,000 and The Multitude))) (6:1-8:5)</a:t>
            </a:r>
          </a:p>
          <a:p>
            <a:pPr marL="514350" indent="-514350">
              <a:buFont typeface="+mj-lt"/>
              <a:buAutoNum type="arabicPeriod"/>
            </a:pPr>
            <a:r>
              <a:rPr lang="en-US" dirty="0"/>
              <a:t>Trumpet Judgments 1-6 (Ch8-9) </a:t>
            </a:r>
          </a:p>
          <a:p>
            <a:pPr marL="514350" indent="-514350">
              <a:buFont typeface="+mj-lt"/>
              <a:buAutoNum type="arabicPeriod"/>
            </a:pPr>
            <a:r>
              <a:rPr lang="en-US" dirty="0"/>
              <a:t>2nd (((7 Thunders and Little Book; Two Witnesses))) 7th Trumpet Judgment (10:1-11:14)</a:t>
            </a:r>
          </a:p>
          <a:p>
            <a:pPr marL="514350" indent="-514350">
              <a:buFont typeface="+mj-lt"/>
              <a:buAutoNum type="arabicPeriod"/>
            </a:pPr>
            <a:r>
              <a:rPr lang="en-US" dirty="0"/>
              <a:t>3rd (((Israel’s Flight; Two Beasts; 6 scenes of hope))) (Ch. 12-14)</a:t>
            </a:r>
          </a:p>
          <a:p>
            <a:pPr marL="514350" indent="-514350">
              <a:buFont typeface="+mj-lt"/>
              <a:buAutoNum type="arabicPeriod"/>
            </a:pPr>
            <a:r>
              <a:rPr lang="en-US" dirty="0"/>
              <a:t>Bowl Judgments; 4th (((Babylon’s Fall))) (15:1-19:5)</a:t>
            </a:r>
          </a:p>
          <a:p>
            <a:pPr marL="514350" indent="-514350">
              <a:buFont typeface="+mj-lt"/>
              <a:buAutoNum type="arabicPeriod"/>
            </a:pPr>
            <a:r>
              <a:rPr lang="en-US" dirty="0"/>
              <a:t>Marriage Supper; 2nd Coming, Millennial Kingdom (Ch 19-20)</a:t>
            </a:r>
          </a:p>
          <a:p>
            <a:pPr marL="514350" indent="-514350">
              <a:buFont typeface="+mj-lt"/>
              <a:buAutoNum type="arabicPeriod"/>
            </a:pPr>
            <a:r>
              <a:rPr lang="en-US" dirty="0"/>
              <a:t>Millennial Kingdom (2nd pass) Eternal State (Ch. 21-22) </a:t>
            </a:r>
          </a:p>
          <a:p>
            <a:pPr marL="514350" indent="-514350">
              <a:buFont typeface="+mj-lt"/>
              <a:buAutoNum type="arabicPeriod"/>
            </a:pPr>
            <a:endParaRPr lang="en-US" dirty="0"/>
          </a:p>
        </p:txBody>
      </p:sp>
    </p:spTree>
    <p:extLst>
      <p:ext uri="{BB962C8B-B14F-4D97-AF65-F5344CB8AC3E}">
        <p14:creationId xmlns:p14="http://schemas.microsoft.com/office/powerpoint/2010/main" val="420752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1ECB-1242-084D-8C1E-37B7264450BD}"/>
              </a:ext>
            </a:extLst>
          </p:cNvPr>
          <p:cNvSpPr>
            <a:spLocks noGrp="1"/>
          </p:cNvSpPr>
          <p:nvPr>
            <p:ph type="title"/>
          </p:nvPr>
        </p:nvSpPr>
        <p:spPr/>
        <p:txBody>
          <a:bodyPr/>
          <a:lstStyle/>
          <a:p>
            <a:r>
              <a:rPr lang="en-US" dirty="0"/>
              <a:t>Context </a:t>
            </a:r>
          </a:p>
        </p:txBody>
      </p:sp>
      <p:pic>
        <p:nvPicPr>
          <p:cNvPr id="5" name="Picture 4">
            <a:extLst>
              <a:ext uri="{FF2B5EF4-FFF2-40B4-BE49-F238E27FC236}">
                <a16:creationId xmlns:a16="http://schemas.microsoft.com/office/drawing/2014/main" id="{0D848A3B-E55A-4543-A14B-D778DE855B96}"/>
              </a:ext>
            </a:extLst>
          </p:cNvPr>
          <p:cNvPicPr>
            <a:picLocks noChangeAspect="1"/>
          </p:cNvPicPr>
          <p:nvPr/>
        </p:nvPicPr>
        <p:blipFill>
          <a:blip r:embed="rId2"/>
          <a:stretch>
            <a:fillRect/>
          </a:stretch>
        </p:blipFill>
        <p:spPr>
          <a:xfrm>
            <a:off x="0" y="1806915"/>
            <a:ext cx="12192000" cy="3244169"/>
          </a:xfrm>
          <a:prstGeom prst="rect">
            <a:avLst/>
          </a:prstGeom>
        </p:spPr>
      </p:pic>
    </p:spTree>
    <p:extLst>
      <p:ext uri="{BB962C8B-B14F-4D97-AF65-F5344CB8AC3E}">
        <p14:creationId xmlns:p14="http://schemas.microsoft.com/office/powerpoint/2010/main" val="2987332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0CD6-8F8E-9A40-A165-946EF0C46312}"/>
              </a:ext>
            </a:extLst>
          </p:cNvPr>
          <p:cNvSpPr>
            <a:spLocks noGrp="1"/>
          </p:cNvSpPr>
          <p:nvPr>
            <p:ph type="title"/>
          </p:nvPr>
        </p:nvSpPr>
        <p:spPr/>
        <p:txBody>
          <a:bodyPr/>
          <a:lstStyle/>
          <a:p>
            <a:r>
              <a:rPr lang="en-US" dirty="0"/>
              <a:t>Trumpets 1-6 (Ch 8-9)</a:t>
            </a:r>
          </a:p>
        </p:txBody>
      </p:sp>
      <p:sp>
        <p:nvSpPr>
          <p:cNvPr id="3" name="Content Placeholder 2">
            <a:extLst>
              <a:ext uri="{FF2B5EF4-FFF2-40B4-BE49-F238E27FC236}">
                <a16:creationId xmlns:a16="http://schemas.microsoft.com/office/drawing/2014/main" id="{2FD14947-72E2-7C4B-A1EC-148AB3D4988B}"/>
              </a:ext>
            </a:extLst>
          </p:cNvPr>
          <p:cNvSpPr>
            <a:spLocks noGrp="1"/>
          </p:cNvSpPr>
          <p:nvPr>
            <p:ph idx="1"/>
          </p:nvPr>
        </p:nvSpPr>
        <p:spPr>
          <a:xfrm>
            <a:off x="144936" y="1690688"/>
            <a:ext cx="1681215" cy="3659186"/>
          </a:xfrm>
        </p:spPr>
        <p:txBody>
          <a:bodyPr>
            <a:normAutofit fontScale="92500" lnSpcReduction="10000"/>
          </a:bodyPr>
          <a:lstStyle/>
          <a:p>
            <a:r>
              <a:rPr lang="en-US" dirty="0"/>
              <a:t>Hail and fire mixed with Blood; 1/3 earth burned up</a:t>
            </a:r>
          </a:p>
          <a:p>
            <a:endParaRPr lang="en-US" dirty="0"/>
          </a:p>
        </p:txBody>
      </p:sp>
      <p:pic>
        <p:nvPicPr>
          <p:cNvPr id="4" name="Content Placeholder 4">
            <a:extLst>
              <a:ext uri="{FF2B5EF4-FFF2-40B4-BE49-F238E27FC236}">
                <a16:creationId xmlns:a16="http://schemas.microsoft.com/office/drawing/2014/main" id="{55E93503-D916-5A40-BC2B-C06F343163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56" b="97791" l="2333" r="96111"/>
                    </a14:imgEffect>
                  </a14:imgLayer>
                </a14:imgProps>
              </a:ext>
            </a:extLst>
          </a:blip>
          <a:stretch>
            <a:fillRect/>
          </a:stretch>
        </p:blipFill>
        <p:spPr>
          <a:xfrm>
            <a:off x="-181764" y="4491037"/>
            <a:ext cx="2535812" cy="2423110"/>
          </a:xfrm>
          <a:prstGeom prst="rect">
            <a:avLst/>
          </a:prstGeom>
        </p:spPr>
      </p:pic>
      <p:pic>
        <p:nvPicPr>
          <p:cNvPr id="5" name="Content Placeholder 4">
            <a:extLst>
              <a:ext uri="{FF2B5EF4-FFF2-40B4-BE49-F238E27FC236}">
                <a16:creationId xmlns:a16="http://schemas.microsoft.com/office/drawing/2014/main" id="{7378B8E7-75A2-9047-86DB-1402AB49A5D4}"/>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3256" b="97791" l="2333" r="96111"/>
                    </a14:imgEffect>
                  </a14:imgLayer>
                </a14:imgProps>
              </a:ext>
            </a:extLst>
          </a:blip>
          <a:stretch>
            <a:fillRect/>
          </a:stretch>
        </p:blipFill>
        <p:spPr>
          <a:xfrm>
            <a:off x="1456000" y="4491037"/>
            <a:ext cx="2535812" cy="2423110"/>
          </a:xfrm>
          <a:prstGeom prst="rect">
            <a:avLst/>
          </a:prstGeom>
        </p:spPr>
      </p:pic>
      <p:pic>
        <p:nvPicPr>
          <p:cNvPr id="6" name="Content Placeholder 4">
            <a:extLst>
              <a:ext uri="{FF2B5EF4-FFF2-40B4-BE49-F238E27FC236}">
                <a16:creationId xmlns:a16="http://schemas.microsoft.com/office/drawing/2014/main" id="{580944B3-5F8E-3C46-9E61-E8076B3106B3}"/>
              </a:ext>
            </a:extLst>
          </p:cNvPr>
          <p:cNvPicPr>
            <a:picLocks noChangeAspect="1"/>
          </p:cNvPicPr>
          <p:nvPr/>
        </p:nvPicPr>
        <p:blipFill>
          <a:blip r:embed="rId4">
            <a:extLst>
              <a:ext uri="{BEBA8EAE-BF5A-486C-A8C5-ECC9F3942E4B}">
                <a14:imgProps xmlns:a14="http://schemas.microsoft.com/office/drawing/2010/main">
                  <a14:imgLayer r:embed="rId7">
                    <a14:imgEffect>
                      <a14:backgroundRemoval t="3256" b="97791" l="2333" r="96111"/>
                    </a14:imgEffect>
                  </a14:imgLayer>
                </a14:imgProps>
              </a:ext>
            </a:extLst>
          </a:blip>
          <a:stretch>
            <a:fillRect/>
          </a:stretch>
        </p:blipFill>
        <p:spPr>
          <a:xfrm>
            <a:off x="3122240" y="4491037"/>
            <a:ext cx="2535812" cy="2423110"/>
          </a:xfrm>
          <a:prstGeom prst="rect">
            <a:avLst/>
          </a:prstGeom>
        </p:spPr>
      </p:pic>
      <p:pic>
        <p:nvPicPr>
          <p:cNvPr id="7" name="Content Placeholder 4">
            <a:extLst>
              <a:ext uri="{FF2B5EF4-FFF2-40B4-BE49-F238E27FC236}">
                <a16:creationId xmlns:a16="http://schemas.microsoft.com/office/drawing/2014/main" id="{2390E47B-D73D-FB46-826E-D2E22F0642B3}"/>
              </a:ext>
            </a:extLst>
          </p:cNvPr>
          <p:cNvPicPr>
            <a:picLocks noChangeAspect="1"/>
          </p:cNvPicPr>
          <p:nvPr/>
        </p:nvPicPr>
        <p:blipFill>
          <a:blip r:embed="rId4">
            <a:extLst>
              <a:ext uri="{BEBA8EAE-BF5A-486C-A8C5-ECC9F3942E4B}">
                <a14:imgProps xmlns:a14="http://schemas.microsoft.com/office/drawing/2010/main">
                  <a14:imgLayer r:embed="rId8">
                    <a14:imgEffect>
                      <a14:backgroundRemoval t="3256" b="97791" l="2333" r="96111"/>
                    </a14:imgEffect>
                  </a14:imgLayer>
                </a14:imgProps>
              </a:ext>
            </a:extLst>
          </a:blip>
          <a:stretch>
            <a:fillRect/>
          </a:stretch>
        </p:blipFill>
        <p:spPr>
          <a:xfrm>
            <a:off x="4783534" y="4491037"/>
            <a:ext cx="2535812" cy="2423110"/>
          </a:xfrm>
          <a:prstGeom prst="rect">
            <a:avLst/>
          </a:prstGeom>
        </p:spPr>
      </p:pic>
      <p:pic>
        <p:nvPicPr>
          <p:cNvPr id="8" name="Content Placeholder 4">
            <a:extLst>
              <a:ext uri="{FF2B5EF4-FFF2-40B4-BE49-F238E27FC236}">
                <a16:creationId xmlns:a16="http://schemas.microsoft.com/office/drawing/2014/main" id="{F5F2A026-D1D1-DB4F-8AE8-3A1098B290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56" b="97791" l="2333" r="96111"/>
                    </a14:imgEffect>
                  </a14:imgLayer>
                </a14:imgProps>
              </a:ext>
            </a:extLst>
          </a:blip>
          <a:stretch>
            <a:fillRect/>
          </a:stretch>
        </p:blipFill>
        <p:spPr>
          <a:xfrm>
            <a:off x="6469247" y="4491037"/>
            <a:ext cx="2535812" cy="2423110"/>
          </a:xfrm>
          <a:prstGeom prst="rect">
            <a:avLst/>
          </a:prstGeom>
        </p:spPr>
      </p:pic>
      <p:pic>
        <p:nvPicPr>
          <p:cNvPr id="9" name="Content Placeholder 4">
            <a:extLst>
              <a:ext uri="{FF2B5EF4-FFF2-40B4-BE49-F238E27FC236}">
                <a16:creationId xmlns:a16="http://schemas.microsoft.com/office/drawing/2014/main" id="{F14BF0C8-CC8F-5449-B860-5B44DEF7A9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56" b="97791" l="2333" r="96111"/>
                    </a14:imgEffect>
                  </a14:imgLayer>
                </a14:imgProps>
              </a:ext>
            </a:extLst>
          </a:blip>
          <a:stretch>
            <a:fillRect/>
          </a:stretch>
        </p:blipFill>
        <p:spPr>
          <a:xfrm>
            <a:off x="8135487" y="4491789"/>
            <a:ext cx="2535812" cy="2423110"/>
          </a:xfrm>
          <a:prstGeom prst="rect">
            <a:avLst/>
          </a:prstGeom>
        </p:spPr>
      </p:pic>
      <p:pic>
        <p:nvPicPr>
          <p:cNvPr id="12" name="152575__usinggarageband__tada2">
            <a:hlinkClick r:id="" action="ppaction://media"/>
            <a:extLst>
              <a:ext uri="{FF2B5EF4-FFF2-40B4-BE49-F238E27FC236}">
                <a16:creationId xmlns:a16="http://schemas.microsoft.com/office/drawing/2014/main" id="{E4CD5BF0-C453-A04D-95C2-65B12A8247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400" y="19051"/>
            <a:ext cx="812800" cy="812800"/>
          </a:xfrm>
          <a:prstGeom prst="rect">
            <a:avLst/>
          </a:prstGeom>
        </p:spPr>
      </p:pic>
      <p:sp>
        <p:nvSpPr>
          <p:cNvPr id="14" name="Content Placeholder 2">
            <a:extLst>
              <a:ext uri="{FF2B5EF4-FFF2-40B4-BE49-F238E27FC236}">
                <a16:creationId xmlns:a16="http://schemas.microsoft.com/office/drawing/2014/main" id="{F99C676D-9BFD-134D-BD18-03DD39EA0F9A}"/>
              </a:ext>
            </a:extLst>
          </p:cNvPr>
          <p:cNvSpPr txBox="1">
            <a:spLocks/>
          </p:cNvSpPr>
          <p:nvPr/>
        </p:nvSpPr>
        <p:spPr>
          <a:xfrm>
            <a:off x="1968961" y="1690687"/>
            <a:ext cx="1645294" cy="3233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Fire mount in sea; 1/3 sea blood and died</a:t>
            </a:r>
          </a:p>
          <a:p>
            <a:endParaRPr lang="en-US" sz="3000" dirty="0"/>
          </a:p>
        </p:txBody>
      </p:sp>
      <p:sp>
        <p:nvSpPr>
          <p:cNvPr id="15" name="Content Placeholder 2">
            <a:extLst>
              <a:ext uri="{FF2B5EF4-FFF2-40B4-BE49-F238E27FC236}">
                <a16:creationId xmlns:a16="http://schemas.microsoft.com/office/drawing/2014/main" id="{B98F7C9A-95E2-924E-9632-586D4B0D1C2B}"/>
              </a:ext>
            </a:extLst>
          </p:cNvPr>
          <p:cNvSpPr txBox="1">
            <a:spLocks/>
          </p:cNvSpPr>
          <p:nvPr/>
        </p:nvSpPr>
        <p:spPr>
          <a:xfrm>
            <a:off x="3425122" y="1690688"/>
            <a:ext cx="2165661" cy="3659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Burning star from heaven; 1/3 fresh water spoiled </a:t>
            </a:r>
          </a:p>
          <a:p>
            <a:endParaRPr lang="en-US" dirty="0"/>
          </a:p>
        </p:txBody>
      </p:sp>
      <p:sp>
        <p:nvSpPr>
          <p:cNvPr id="16" name="Content Placeholder 2">
            <a:extLst>
              <a:ext uri="{FF2B5EF4-FFF2-40B4-BE49-F238E27FC236}">
                <a16:creationId xmlns:a16="http://schemas.microsoft.com/office/drawing/2014/main" id="{984CA9BB-D1A2-D04A-B4FD-BCDB4F1FDA7B}"/>
              </a:ext>
            </a:extLst>
          </p:cNvPr>
          <p:cNvSpPr txBox="1">
            <a:spLocks/>
          </p:cNvSpPr>
          <p:nvPr/>
        </p:nvSpPr>
        <p:spPr>
          <a:xfrm>
            <a:off x="5393643" y="1690687"/>
            <a:ext cx="1645294" cy="3233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1/3 sun moon and stars; eagle with 3 woes</a:t>
            </a:r>
          </a:p>
        </p:txBody>
      </p:sp>
      <p:sp>
        <p:nvSpPr>
          <p:cNvPr id="17" name="Content Placeholder 2">
            <a:extLst>
              <a:ext uri="{FF2B5EF4-FFF2-40B4-BE49-F238E27FC236}">
                <a16:creationId xmlns:a16="http://schemas.microsoft.com/office/drawing/2014/main" id="{9C56951E-56FC-8B47-86A6-9C8B5FE572A8}"/>
              </a:ext>
            </a:extLst>
          </p:cNvPr>
          <p:cNvSpPr txBox="1">
            <a:spLocks/>
          </p:cNvSpPr>
          <p:nvPr/>
        </p:nvSpPr>
        <p:spPr>
          <a:xfrm>
            <a:off x="7007189" y="1690687"/>
            <a:ext cx="1978397" cy="3233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Apollyon falls to earth, opens abyss/ releases demons</a:t>
            </a:r>
          </a:p>
        </p:txBody>
      </p:sp>
      <p:sp>
        <p:nvSpPr>
          <p:cNvPr id="18" name="Content Placeholder 2">
            <a:extLst>
              <a:ext uri="{FF2B5EF4-FFF2-40B4-BE49-F238E27FC236}">
                <a16:creationId xmlns:a16="http://schemas.microsoft.com/office/drawing/2014/main" id="{F4341C78-A925-FA44-B1FD-7F4235CEC71C}"/>
              </a:ext>
            </a:extLst>
          </p:cNvPr>
          <p:cNvSpPr txBox="1">
            <a:spLocks/>
          </p:cNvSpPr>
          <p:nvPr/>
        </p:nvSpPr>
        <p:spPr>
          <a:xfrm>
            <a:off x="8736168" y="1690687"/>
            <a:ext cx="2446444" cy="3420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4 angels with 200 mil horsemen; 1/3 men die; survivors don’t repent</a:t>
            </a:r>
          </a:p>
        </p:txBody>
      </p:sp>
    </p:spTree>
    <p:extLst>
      <p:ext uri="{BB962C8B-B14F-4D97-AF65-F5344CB8AC3E}">
        <p14:creationId xmlns:p14="http://schemas.microsoft.com/office/powerpoint/2010/main" val="71016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8192-FD57-A843-AEEC-ACB7220867E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A24BCC8-4D8E-3F4B-BC5B-FD854B923FE0}"/>
              </a:ext>
            </a:extLst>
          </p:cNvPr>
          <p:cNvSpPr>
            <a:spLocks noGrp="1"/>
          </p:cNvSpPr>
          <p:nvPr>
            <p:ph idx="1"/>
          </p:nvPr>
        </p:nvSpPr>
        <p:spPr/>
        <p:txBody>
          <a:bodyPr/>
          <a:lstStyle/>
          <a:p>
            <a:r>
              <a:rPr lang="en-US" dirty="0"/>
              <a:t>7 Thunders and Little Book</a:t>
            </a:r>
          </a:p>
          <a:p>
            <a:r>
              <a:rPr lang="en-US" dirty="0"/>
              <a:t>Two Witnesses</a:t>
            </a:r>
          </a:p>
          <a:p>
            <a:r>
              <a:rPr lang="en-US" dirty="0"/>
              <a:t>7</a:t>
            </a:r>
            <a:r>
              <a:rPr lang="en-US" baseline="30000" dirty="0"/>
              <a:t>th</a:t>
            </a:r>
            <a:r>
              <a:rPr lang="en-US" dirty="0"/>
              <a:t> Trumpet</a:t>
            </a:r>
          </a:p>
        </p:txBody>
      </p:sp>
      <p:pic>
        <p:nvPicPr>
          <p:cNvPr id="4" name="Picture 3">
            <a:extLst>
              <a:ext uri="{FF2B5EF4-FFF2-40B4-BE49-F238E27FC236}">
                <a16:creationId xmlns:a16="http://schemas.microsoft.com/office/drawing/2014/main" id="{DDECE7EC-73E4-D641-ADB6-DDF0CA0634B6}"/>
              </a:ext>
            </a:extLst>
          </p:cNvPr>
          <p:cNvPicPr>
            <a:picLocks noChangeAspect="1"/>
          </p:cNvPicPr>
          <p:nvPr/>
        </p:nvPicPr>
        <p:blipFill rotWithShape="1">
          <a:blip r:embed="rId2"/>
          <a:srcRect b="14260"/>
          <a:stretch/>
        </p:blipFill>
        <p:spPr>
          <a:xfrm>
            <a:off x="571652" y="3547978"/>
            <a:ext cx="11048696" cy="2986773"/>
          </a:xfrm>
          <a:prstGeom prst="rect">
            <a:avLst/>
          </a:prstGeom>
        </p:spPr>
      </p:pic>
      <p:cxnSp>
        <p:nvCxnSpPr>
          <p:cNvPr id="6" name="Straight Arrow Connector 5">
            <a:extLst>
              <a:ext uri="{FF2B5EF4-FFF2-40B4-BE49-F238E27FC236}">
                <a16:creationId xmlns:a16="http://schemas.microsoft.com/office/drawing/2014/main" id="{0E0552D1-B715-E142-81C9-59A87E3E35B9}"/>
              </a:ext>
            </a:extLst>
          </p:cNvPr>
          <p:cNvCxnSpPr>
            <a:cxnSpLocks/>
          </p:cNvCxnSpPr>
          <p:nvPr/>
        </p:nvCxnSpPr>
        <p:spPr>
          <a:xfrm>
            <a:off x="9742517" y="2477193"/>
            <a:ext cx="0" cy="2527069"/>
          </a:xfrm>
          <a:prstGeom prst="straightConnector1">
            <a:avLst/>
          </a:prstGeom>
          <a:ln w="130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560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5A38F-AED2-914A-9D27-752FBE73F419}"/>
              </a:ext>
            </a:extLst>
          </p:cNvPr>
          <p:cNvSpPr>
            <a:spLocks noGrp="1"/>
          </p:cNvSpPr>
          <p:nvPr>
            <p:ph type="title"/>
          </p:nvPr>
        </p:nvSpPr>
        <p:spPr/>
        <p:txBody>
          <a:bodyPr/>
          <a:lstStyle/>
          <a:p>
            <a:r>
              <a:rPr lang="en-US" dirty="0"/>
              <a:t>7 Thunders and Little Book</a:t>
            </a:r>
          </a:p>
        </p:txBody>
      </p:sp>
      <p:sp>
        <p:nvSpPr>
          <p:cNvPr id="3" name="Content Placeholder 2">
            <a:extLst>
              <a:ext uri="{FF2B5EF4-FFF2-40B4-BE49-F238E27FC236}">
                <a16:creationId xmlns:a16="http://schemas.microsoft.com/office/drawing/2014/main" id="{0A1A8607-439C-7142-B6FF-F39D955709AD}"/>
              </a:ext>
            </a:extLst>
          </p:cNvPr>
          <p:cNvSpPr>
            <a:spLocks noGrp="1"/>
          </p:cNvSpPr>
          <p:nvPr>
            <p:ph idx="1"/>
          </p:nvPr>
        </p:nvSpPr>
        <p:spPr>
          <a:xfrm>
            <a:off x="838200" y="1825625"/>
            <a:ext cx="5340178" cy="4351338"/>
          </a:xfrm>
        </p:spPr>
        <p:txBody>
          <a:bodyPr/>
          <a:lstStyle/>
          <a:p>
            <a:r>
              <a:rPr lang="en-US" dirty="0"/>
              <a:t>Strong angel stands on sea and land</a:t>
            </a:r>
          </a:p>
          <a:p>
            <a:r>
              <a:rPr lang="en-US" dirty="0"/>
              <a:t>Holds small book</a:t>
            </a:r>
          </a:p>
          <a:p>
            <a:r>
              <a:rPr lang="en-US" dirty="0"/>
              <a:t>Cries with loud voice</a:t>
            </a:r>
          </a:p>
          <a:p>
            <a:r>
              <a:rPr lang="en-US" dirty="0"/>
              <a:t>The seven thunders spoke their own voice</a:t>
            </a:r>
          </a:p>
          <a:p>
            <a:r>
              <a:rPr lang="en-US" dirty="0"/>
              <a:t>John instructed to seal up what the seven thunders said</a:t>
            </a:r>
          </a:p>
        </p:txBody>
      </p:sp>
      <p:pic>
        <p:nvPicPr>
          <p:cNvPr id="5" name="Picture 4">
            <a:extLst>
              <a:ext uri="{FF2B5EF4-FFF2-40B4-BE49-F238E27FC236}">
                <a16:creationId xmlns:a16="http://schemas.microsoft.com/office/drawing/2014/main" id="{684DB4DA-4B8F-0C49-AAEB-BBDDC6ACE2A1}"/>
              </a:ext>
            </a:extLst>
          </p:cNvPr>
          <p:cNvPicPr>
            <a:picLocks noChangeAspect="1"/>
          </p:cNvPicPr>
          <p:nvPr/>
        </p:nvPicPr>
        <p:blipFill>
          <a:blip r:embed="rId2"/>
          <a:stretch>
            <a:fillRect/>
          </a:stretch>
        </p:blipFill>
        <p:spPr>
          <a:xfrm>
            <a:off x="6845643" y="1390309"/>
            <a:ext cx="4508157" cy="4786654"/>
          </a:xfrm>
          <a:prstGeom prst="rect">
            <a:avLst/>
          </a:prstGeom>
        </p:spPr>
      </p:pic>
    </p:spTree>
    <p:extLst>
      <p:ext uri="{BB962C8B-B14F-4D97-AF65-F5344CB8AC3E}">
        <p14:creationId xmlns:p14="http://schemas.microsoft.com/office/powerpoint/2010/main" val="2427417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7712-4EF0-E24A-B675-9445CECAB852}"/>
              </a:ext>
            </a:extLst>
          </p:cNvPr>
          <p:cNvSpPr>
            <a:spLocks noGrp="1"/>
          </p:cNvSpPr>
          <p:nvPr>
            <p:ph type="title"/>
          </p:nvPr>
        </p:nvSpPr>
        <p:spPr/>
        <p:txBody>
          <a:bodyPr/>
          <a:lstStyle/>
          <a:p>
            <a:r>
              <a:rPr lang="en-US" dirty="0"/>
              <a:t>7 Thunders and Little Book</a:t>
            </a:r>
          </a:p>
        </p:txBody>
      </p:sp>
      <p:sp>
        <p:nvSpPr>
          <p:cNvPr id="3" name="Content Placeholder 2">
            <a:extLst>
              <a:ext uri="{FF2B5EF4-FFF2-40B4-BE49-F238E27FC236}">
                <a16:creationId xmlns:a16="http://schemas.microsoft.com/office/drawing/2014/main" id="{EA1EF696-F1CF-8E4F-B7CF-6189335498FB}"/>
              </a:ext>
            </a:extLst>
          </p:cNvPr>
          <p:cNvSpPr>
            <a:spLocks noGrp="1"/>
          </p:cNvSpPr>
          <p:nvPr>
            <p:ph idx="1"/>
          </p:nvPr>
        </p:nvSpPr>
        <p:spPr>
          <a:xfrm>
            <a:off x="838200" y="1825625"/>
            <a:ext cx="4321629" cy="4351338"/>
          </a:xfrm>
        </p:spPr>
        <p:txBody>
          <a:bodyPr/>
          <a:lstStyle/>
          <a:p>
            <a:r>
              <a:rPr lang="en-US" dirty="0"/>
              <a:t>“Seal up the things the seven thunders said, and do not write them.” (10:4)</a:t>
            </a:r>
          </a:p>
          <a:p>
            <a:r>
              <a:rPr lang="el-GR" dirty="0"/>
              <a:t>βροντή </a:t>
            </a:r>
            <a:r>
              <a:rPr lang="en-US" dirty="0"/>
              <a:t>“thunder” is more literally “roars” or “crowd noises,” think of a stadium chanting something</a:t>
            </a:r>
            <a:endParaRPr lang="el-GR" dirty="0"/>
          </a:p>
          <a:p>
            <a:endParaRPr lang="en-US" dirty="0"/>
          </a:p>
          <a:p>
            <a:endParaRPr lang="en-US" dirty="0"/>
          </a:p>
        </p:txBody>
      </p:sp>
      <p:pic>
        <p:nvPicPr>
          <p:cNvPr id="6" name="Picture 5">
            <a:extLst>
              <a:ext uri="{FF2B5EF4-FFF2-40B4-BE49-F238E27FC236}">
                <a16:creationId xmlns:a16="http://schemas.microsoft.com/office/drawing/2014/main" id="{746FE504-8FC8-E346-AC8C-A0B574166E89}"/>
              </a:ext>
            </a:extLst>
          </p:cNvPr>
          <p:cNvPicPr>
            <a:picLocks noChangeAspect="1"/>
          </p:cNvPicPr>
          <p:nvPr/>
        </p:nvPicPr>
        <p:blipFill rotWithShape="1">
          <a:blip r:embed="rId2"/>
          <a:srcRect t="20843"/>
          <a:stretch/>
        </p:blipFill>
        <p:spPr>
          <a:xfrm>
            <a:off x="5159828" y="1540246"/>
            <a:ext cx="6193971" cy="2693163"/>
          </a:xfrm>
          <a:prstGeom prst="rect">
            <a:avLst/>
          </a:prstGeom>
        </p:spPr>
      </p:pic>
      <p:pic>
        <p:nvPicPr>
          <p:cNvPr id="8" name="Picture 7">
            <a:extLst>
              <a:ext uri="{FF2B5EF4-FFF2-40B4-BE49-F238E27FC236}">
                <a16:creationId xmlns:a16="http://schemas.microsoft.com/office/drawing/2014/main" id="{EEB97ADF-50F4-EF41-8976-383BC8E541F0}"/>
              </a:ext>
            </a:extLst>
          </p:cNvPr>
          <p:cNvPicPr>
            <a:picLocks noChangeAspect="1"/>
          </p:cNvPicPr>
          <p:nvPr/>
        </p:nvPicPr>
        <p:blipFill rotWithShape="1">
          <a:blip r:embed="rId3"/>
          <a:srcRect t="26619" b="23176"/>
          <a:stretch/>
        </p:blipFill>
        <p:spPr>
          <a:xfrm>
            <a:off x="5159828" y="4245057"/>
            <a:ext cx="6193972" cy="1943554"/>
          </a:xfrm>
          <a:prstGeom prst="rect">
            <a:avLst/>
          </a:prstGeom>
        </p:spPr>
      </p:pic>
    </p:spTree>
    <p:extLst>
      <p:ext uri="{BB962C8B-B14F-4D97-AF65-F5344CB8AC3E}">
        <p14:creationId xmlns:p14="http://schemas.microsoft.com/office/powerpoint/2010/main" val="522182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7712-4EF0-E24A-B675-9445CECAB852}"/>
              </a:ext>
            </a:extLst>
          </p:cNvPr>
          <p:cNvSpPr>
            <a:spLocks noGrp="1"/>
          </p:cNvSpPr>
          <p:nvPr>
            <p:ph type="title"/>
          </p:nvPr>
        </p:nvSpPr>
        <p:spPr/>
        <p:txBody>
          <a:bodyPr/>
          <a:lstStyle/>
          <a:p>
            <a:r>
              <a:rPr lang="en-US" dirty="0"/>
              <a:t>7 Thunders and Little Book</a:t>
            </a:r>
          </a:p>
        </p:txBody>
      </p:sp>
      <p:sp>
        <p:nvSpPr>
          <p:cNvPr id="3" name="Content Placeholder 2">
            <a:extLst>
              <a:ext uri="{FF2B5EF4-FFF2-40B4-BE49-F238E27FC236}">
                <a16:creationId xmlns:a16="http://schemas.microsoft.com/office/drawing/2014/main" id="{EA1EF696-F1CF-8E4F-B7CF-6189335498FB}"/>
              </a:ext>
            </a:extLst>
          </p:cNvPr>
          <p:cNvSpPr>
            <a:spLocks noGrp="1"/>
          </p:cNvSpPr>
          <p:nvPr>
            <p:ph idx="1"/>
          </p:nvPr>
        </p:nvSpPr>
        <p:spPr>
          <a:xfrm>
            <a:off x="838200" y="1825625"/>
            <a:ext cx="10515600" cy="4351338"/>
          </a:xfrm>
        </p:spPr>
        <p:txBody>
          <a:bodyPr/>
          <a:lstStyle/>
          <a:p>
            <a:r>
              <a:rPr lang="en-US" dirty="0"/>
              <a:t>Angel quotes introduction to 10 commandments (Ex 20:11)</a:t>
            </a:r>
          </a:p>
          <a:p>
            <a:r>
              <a:rPr lang="en-US" dirty="0"/>
              <a:t>“There will be delay no longer” (10:6)</a:t>
            </a:r>
          </a:p>
          <a:p>
            <a:r>
              <a:rPr lang="en-US" dirty="0"/>
              <a:t>“…in the days of the sound of the seventh angel, when he is about to sound, then the mystery of God is finished as he preached to His own servants the prophets.”</a:t>
            </a:r>
          </a:p>
          <a:p>
            <a:pPr lvl="1"/>
            <a:r>
              <a:rPr lang="en-US" dirty="0"/>
              <a:t>Which angel is “the seventh?” </a:t>
            </a:r>
          </a:p>
          <a:p>
            <a:pPr lvl="1"/>
            <a:r>
              <a:rPr lang="en-US" dirty="0"/>
              <a:t>What mystery is being referenced? (cf. Rom 11 :25-27; 1 Cor 2:7; 4:1; </a:t>
            </a:r>
            <a:r>
              <a:rPr lang="en-US" dirty="0" err="1"/>
              <a:t>Eph</a:t>
            </a:r>
            <a:r>
              <a:rPr lang="en-US" dirty="0"/>
              <a:t> 1:9; 3:3-9; Col 1:26-27)</a:t>
            </a:r>
          </a:p>
          <a:p>
            <a:pPr lvl="1"/>
            <a:endParaRPr lang="en-US" dirty="0"/>
          </a:p>
        </p:txBody>
      </p:sp>
    </p:spTree>
    <p:extLst>
      <p:ext uri="{BB962C8B-B14F-4D97-AF65-F5344CB8AC3E}">
        <p14:creationId xmlns:p14="http://schemas.microsoft.com/office/powerpoint/2010/main" val="3457202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7712-4EF0-E24A-B675-9445CECAB852}"/>
              </a:ext>
            </a:extLst>
          </p:cNvPr>
          <p:cNvSpPr>
            <a:spLocks noGrp="1"/>
          </p:cNvSpPr>
          <p:nvPr>
            <p:ph type="title"/>
          </p:nvPr>
        </p:nvSpPr>
        <p:spPr/>
        <p:txBody>
          <a:bodyPr/>
          <a:lstStyle/>
          <a:p>
            <a:r>
              <a:rPr lang="en-US" dirty="0"/>
              <a:t>7 Thunders and Little Book</a:t>
            </a:r>
          </a:p>
        </p:txBody>
      </p:sp>
      <p:sp>
        <p:nvSpPr>
          <p:cNvPr id="3" name="Content Placeholder 2">
            <a:extLst>
              <a:ext uri="{FF2B5EF4-FFF2-40B4-BE49-F238E27FC236}">
                <a16:creationId xmlns:a16="http://schemas.microsoft.com/office/drawing/2014/main" id="{EA1EF696-F1CF-8E4F-B7CF-6189335498FB}"/>
              </a:ext>
            </a:extLst>
          </p:cNvPr>
          <p:cNvSpPr>
            <a:spLocks noGrp="1"/>
          </p:cNvSpPr>
          <p:nvPr>
            <p:ph idx="1"/>
          </p:nvPr>
        </p:nvSpPr>
        <p:spPr>
          <a:xfrm>
            <a:off x="838200" y="1825625"/>
            <a:ext cx="5859780" cy="4351338"/>
          </a:xfrm>
        </p:spPr>
        <p:txBody>
          <a:bodyPr/>
          <a:lstStyle/>
          <a:p>
            <a:r>
              <a:rPr lang="en-US" dirty="0"/>
              <a:t>John takes the little scroll (book) from the angel </a:t>
            </a:r>
          </a:p>
          <a:p>
            <a:r>
              <a:rPr lang="en-US" dirty="0"/>
              <a:t>“take it and eat it”</a:t>
            </a:r>
          </a:p>
          <a:p>
            <a:pPr lvl="1"/>
            <a:r>
              <a:rPr lang="en-US" dirty="0"/>
              <a:t>Did he really eat a book? (cf. </a:t>
            </a:r>
            <a:r>
              <a:rPr lang="en-US" dirty="0" err="1"/>
              <a:t>Ezk</a:t>
            </a:r>
            <a:r>
              <a:rPr lang="en-US" dirty="0"/>
              <a:t> 3:1-3)</a:t>
            </a:r>
          </a:p>
          <a:p>
            <a:r>
              <a:rPr lang="en-US" dirty="0"/>
              <a:t>Sweet to the mouth, bitter to the stomach</a:t>
            </a:r>
          </a:p>
          <a:p>
            <a:pPr lvl="1"/>
            <a:r>
              <a:rPr lang="en-US" dirty="0"/>
              <a:t>What is the meaning here?</a:t>
            </a:r>
          </a:p>
        </p:txBody>
      </p:sp>
      <p:pic>
        <p:nvPicPr>
          <p:cNvPr id="5" name="Picture 4">
            <a:extLst>
              <a:ext uri="{FF2B5EF4-FFF2-40B4-BE49-F238E27FC236}">
                <a16:creationId xmlns:a16="http://schemas.microsoft.com/office/drawing/2014/main" id="{A4145A38-062E-7C48-AF2F-0E842C56F040}"/>
              </a:ext>
            </a:extLst>
          </p:cNvPr>
          <p:cNvPicPr>
            <a:picLocks noChangeAspect="1"/>
          </p:cNvPicPr>
          <p:nvPr/>
        </p:nvPicPr>
        <p:blipFill>
          <a:blip r:embed="rId2"/>
          <a:stretch>
            <a:fillRect/>
          </a:stretch>
        </p:blipFill>
        <p:spPr>
          <a:xfrm>
            <a:off x="6926580" y="1457564"/>
            <a:ext cx="4799389" cy="4719399"/>
          </a:xfrm>
          <a:prstGeom prst="rect">
            <a:avLst/>
          </a:prstGeom>
        </p:spPr>
      </p:pic>
    </p:spTree>
    <p:extLst>
      <p:ext uri="{BB962C8B-B14F-4D97-AF65-F5344CB8AC3E}">
        <p14:creationId xmlns:p14="http://schemas.microsoft.com/office/powerpoint/2010/main" val="2281027072"/>
      </p:ext>
    </p:extLst>
  </p:cSld>
  <p:clrMapOvr>
    <a:masterClrMapping/>
  </p:clrMapOvr>
</p:sld>
</file>

<file path=ppt/theme/theme1.xml><?xml version="1.0" encoding="utf-8"?>
<a:theme xmlns:a="http://schemas.openxmlformats.org/drawingml/2006/main" name="Revelati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elation Theme" id="{269D4B7E-9872-4B4F-8B2E-CA1C221A6C61}" vid="{F5540D2C-B1E9-A747-943F-8860CEAB3CE8}"/>
    </a:ext>
  </a:extLst>
</a:theme>
</file>

<file path=docProps/app.xml><?xml version="1.0" encoding="utf-8"?>
<Properties xmlns="http://schemas.openxmlformats.org/officeDocument/2006/extended-properties" xmlns:vt="http://schemas.openxmlformats.org/officeDocument/2006/docPropsVTypes">
  <Template>Revelation Theme</Template>
  <TotalTime>12718</TotalTime>
  <Words>688</Words>
  <Application>Microsoft Macintosh PowerPoint</Application>
  <PresentationFormat>Widescreen</PresentationFormat>
  <Paragraphs>73</Paragraphs>
  <Slides>15</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Angsana New</vt:lpstr>
      <vt:lpstr>Arial</vt:lpstr>
      <vt:lpstr>Bell MT</vt:lpstr>
      <vt:lpstr>Calibri</vt:lpstr>
      <vt:lpstr>Revelation Theme</vt:lpstr>
      <vt:lpstr>Revelation Pt 6</vt:lpstr>
      <vt:lpstr>Our Outline</vt:lpstr>
      <vt:lpstr>Context </vt:lpstr>
      <vt:lpstr>Trumpets 1-6 (Ch 8-9)</vt:lpstr>
      <vt:lpstr>Outline</vt:lpstr>
      <vt:lpstr>7 Thunders and Little Book</vt:lpstr>
      <vt:lpstr>7 Thunders and Little Book</vt:lpstr>
      <vt:lpstr>7 Thunders and Little Book</vt:lpstr>
      <vt:lpstr>7 Thunders and Little Book</vt:lpstr>
      <vt:lpstr>Two Witnesses </vt:lpstr>
      <vt:lpstr>Two Witnesses </vt:lpstr>
      <vt:lpstr>Two Witnesses </vt:lpstr>
      <vt:lpstr>PowerPoint Presentation</vt:lpstr>
      <vt:lpstr>7th Trumpet</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 Pt 4</dc:title>
  <dc:creator>Microsoft Office User</dc:creator>
  <cp:lastModifiedBy>Stephen Curto</cp:lastModifiedBy>
  <cp:revision>76</cp:revision>
  <dcterms:created xsi:type="dcterms:W3CDTF">2019-03-25T22:19:59Z</dcterms:created>
  <dcterms:modified xsi:type="dcterms:W3CDTF">2019-04-14T18:37:13Z</dcterms:modified>
</cp:coreProperties>
</file>