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71" r:id="rId3"/>
    <p:sldId id="258" r:id="rId4"/>
    <p:sldId id="283" r:id="rId5"/>
    <p:sldId id="282" r:id="rId6"/>
    <p:sldId id="288" r:id="rId7"/>
    <p:sldId id="291" r:id="rId8"/>
    <p:sldId id="289" r:id="rId9"/>
    <p:sldId id="290" r:id="rId10"/>
    <p:sldId id="293" r:id="rId11"/>
    <p:sldId id="292" r:id="rId12"/>
    <p:sldId id="294" r:id="rId13"/>
    <p:sldId id="295" r:id="rId14"/>
    <p:sldId id="296" r:id="rId15"/>
    <p:sldId id="297" r:id="rId16"/>
    <p:sldId id="298" r:id="rId17"/>
    <p:sldId id="299" r:id="rId18"/>
    <p:sldId id="304" r:id="rId19"/>
    <p:sldId id="300" r:id="rId20"/>
    <p:sldId id="302" r:id="rId21"/>
    <p:sldId id="303" r:id="rId22"/>
    <p:sldId id="30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8"/>
    <p:restoredTop sz="94681"/>
  </p:normalViewPr>
  <p:slideViewPr>
    <p:cSldViewPr snapToGrid="0" snapToObjects="1">
      <p:cViewPr varScale="1">
        <p:scale>
          <a:sx n="87" d="100"/>
          <a:sy n="87" d="100"/>
        </p:scale>
        <p:origin x="216"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CC08-F957-844F-A349-06BCDA74C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4D4C8-4F16-4845-98E5-4DE0D24D7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6F4E0-95DA-9F49-989A-90FE2DB683F2}"/>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5" name="Footer Placeholder 4">
            <a:extLst>
              <a:ext uri="{FF2B5EF4-FFF2-40B4-BE49-F238E27FC236}">
                <a16:creationId xmlns:a16="http://schemas.microsoft.com/office/drawing/2014/main" id="{8681CD13-94AC-2E4C-920D-E54321E3F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5B927-B95B-5240-B9E0-B9BD74FEABB1}"/>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6400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560-DCEE-134C-8987-37440EE8F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15CC7-15E0-6F4B-A74C-49E0631B5F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E4D81-637E-624F-9011-E24A68BD3F22}"/>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5" name="Footer Placeholder 4">
            <a:extLst>
              <a:ext uri="{FF2B5EF4-FFF2-40B4-BE49-F238E27FC236}">
                <a16:creationId xmlns:a16="http://schemas.microsoft.com/office/drawing/2014/main" id="{737F21AC-2E44-D04B-9577-9CF64824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37483-C09B-F346-8913-2E1BAC11C6E3}"/>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47286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81056-9C1E-174E-BC90-C8126174B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638B5-A43C-3C4C-9BC4-A227BF1830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4BEA5-C81D-BB4B-AC6C-733B57B6B7A4}"/>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5" name="Footer Placeholder 4">
            <a:extLst>
              <a:ext uri="{FF2B5EF4-FFF2-40B4-BE49-F238E27FC236}">
                <a16:creationId xmlns:a16="http://schemas.microsoft.com/office/drawing/2014/main" id="{BBB47ACA-CD7A-D641-BBC2-7BAC1EBD5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E67E3-B328-004C-9E5C-D26979E28A7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143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0C89-57C5-4447-BA3F-C4606543C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A5F02-CA81-6140-9CB7-F7FB9DA683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BF747-5C01-6648-B7C7-12F6AF1E4105}"/>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5" name="Footer Placeholder 4">
            <a:extLst>
              <a:ext uri="{FF2B5EF4-FFF2-40B4-BE49-F238E27FC236}">
                <a16:creationId xmlns:a16="http://schemas.microsoft.com/office/drawing/2014/main" id="{ED927F2A-847D-6C4C-8123-D6B318A87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6F7E0-DDEA-2048-B624-72C268804245}"/>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617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3E51-51B1-1D49-8E10-58D0FFD4F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5EB6E3-20EC-F742-9B74-853FC11E6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99391B-23DD-CA43-A3C9-4ECE082FA4FA}"/>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5" name="Footer Placeholder 4">
            <a:extLst>
              <a:ext uri="{FF2B5EF4-FFF2-40B4-BE49-F238E27FC236}">
                <a16:creationId xmlns:a16="http://schemas.microsoft.com/office/drawing/2014/main" id="{00AC8927-0B2A-834B-9537-5AAD44EE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6050D-BA2A-EB45-A35E-DB7D196A61F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55500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492F-50B9-7F4E-AC2A-002B55241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083A5-E044-724E-B303-8360D45B3D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157DE-7FE8-7D4B-819E-F0C56233B1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E0155-C028-B54E-B87F-828E71028992}"/>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6" name="Footer Placeholder 5">
            <a:extLst>
              <a:ext uri="{FF2B5EF4-FFF2-40B4-BE49-F238E27FC236}">
                <a16:creationId xmlns:a16="http://schemas.microsoft.com/office/drawing/2014/main" id="{87D1A161-30E5-CB4C-83E8-22405F9EBE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F9C-FBDC-8046-9613-4358F7D02E4A}"/>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167146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4414-9850-684B-A1AB-9F60994FD8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F882D-5CA6-1745-ACB4-968BC3256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11A557-D82A-6A49-8D29-66B5E1621C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02047-64E3-EB47-AAB5-523A033B0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D7BB4-89AE-9045-A568-E3C4029DFF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08F9AC-A585-BD40-B51E-F49F95FC72EF}"/>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8" name="Footer Placeholder 7">
            <a:extLst>
              <a:ext uri="{FF2B5EF4-FFF2-40B4-BE49-F238E27FC236}">
                <a16:creationId xmlns:a16="http://schemas.microsoft.com/office/drawing/2014/main" id="{E3DFB00C-D3E1-7F4A-9931-DF07B0FDC5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07CCBB-5046-0545-A677-31C16486B2A2}"/>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288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FF33-2A35-4644-9A4E-A34E2F56F0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DA790-E07F-4641-B805-34BEF6A11BF3}"/>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4" name="Footer Placeholder 3">
            <a:extLst>
              <a:ext uri="{FF2B5EF4-FFF2-40B4-BE49-F238E27FC236}">
                <a16:creationId xmlns:a16="http://schemas.microsoft.com/office/drawing/2014/main" id="{92AE0306-73A1-0F40-AAAD-E61CD304C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BC9960-E244-5C4F-AD3B-AF2BCC3468B6}"/>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53241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E3672-47D1-484B-9E8F-54A349092C38}"/>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3" name="Footer Placeholder 2">
            <a:extLst>
              <a:ext uri="{FF2B5EF4-FFF2-40B4-BE49-F238E27FC236}">
                <a16:creationId xmlns:a16="http://schemas.microsoft.com/office/drawing/2014/main" id="{E2C6F71D-EC20-4F41-A58C-A90CDFDE3A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B9EE15-E670-B043-ABCF-ECAF1DA70937}"/>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2184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E776-0B25-5D47-8D83-E35530426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828A9B-89BE-C24C-92EE-A0AACEE45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9BE35B-A46D-8F4D-9BC6-212F206C6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45C79-38C4-8A44-8847-E73DB63D29F5}"/>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6" name="Footer Placeholder 5">
            <a:extLst>
              <a:ext uri="{FF2B5EF4-FFF2-40B4-BE49-F238E27FC236}">
                <a16:creationId xmlns:a16="http://schemas.microsoft.com/office/drawing/2014/main" id="{CE744012-F6A6-7E47-821C-1F0A4C4AB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9E436-38D4-A449-85EB-3F685DCA3C58}"/>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2493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D47D-A184-0746-B6BD-F58606511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B3DF5-2711-4743-9F51-1DBE5D38C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56630B-559C-5B4D-87D3-08DA5520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00E05-9A87-2F4C-9253-2AD5B1115916}"/>
              </a:ext>
            </a:extLst>
          </p:cNvPr>
          <p:cNvSpPr>
            <a:spLocks noGrp="1"/>
          </p:cNvSpPr>
          <p:nvPr>
            <p:ph type="dt" sz="half" idx="10"/>
          </p:nvPr>
        </p:nvSpPr>
        <p:spPr/>
        <p:txBody>
          <a:bodyPr/>
          <a:lstStyle/>
          <a:p>
            <a:fld id="{89BE605B-7D43-5E4E-BAB2-8DEFCCA2EFCF}" type="datetimeFigureOut">
              <a:rPr lang="en-US" smtClean="0"/>
              <a:t>4/28/19</a:t>
            </a:fld>
            <a:endParaRPr lang="en-US"/>
          </a:p>
        </p:txBody>
      </p:sp>
      <p:sp>
        <p:nvSpPr>
          <p:cNvPr id="6" name="Footer Placeholder 5">
            <a:extLst>
              <a:ext uri="{FF2B5EF4-FFF2-40B4-BE49-F238E27FC236}">
                <a16:creationId xmlns:a16="http://schemas.microsoft.com/office/drawing/2014/main" id="{969CAB69-F367-2F4F-99FA-3F5696B61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4F680-0915-6D47-BB26-94CFA4A1996C}"/>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08795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a14:imgEffect>
                      <a14:sharpenSoften amount="-34000"/>
                    </a14:imgEffect>
                    <a14:imgEffect>
                      <a14:brightnessContrast bright="-40000" contrast="2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F616C-0478-5641-9178-5D9A7AFAF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80A585-94F6-024E-BF63-DD1B449F0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F7A178-2CF8-1B4F-B50E-BC22F98C6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605B-7D43-5E4E-BAB2-8DEFCCA2EFCF}" type="datetimeFigureOut">
              <a:rPr lang="en-US" smtClean="0"/>
              <a:t>4/28/19</a:t>
            </a:fld>
            <a:endParaRPr lang="en-US"/>
          </a:p>
        </p:txBody>
      </p:sp>
      <p:sp>
        <p:nvSpPr>
          <p:cNvPr id="5" name="Footer Placeholder 4">
            <a:extLst>
              <a:ext uri="{FF2B5EF4-FFF2-40B4-BE49-F238E27FC236}">
                <a16:creationId xmlns:a16="http://schemas.microsoft.com/office/drawing/2014/main" id="{1ACC1E67-761D-BF43-8490-56031154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EA640-AC07-C745-A7B7-829264B228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15DCD-E9A4-C64E-89E2-7F957A527CE1}" type="slidenum">
              <a:rPr lang="en-US" smtClean="0"/>
              <a:t>‹#›</a:t>
            </a:fld>
            <a:endParaRPr lang="en-US"/>
          </a:p>
        </p:txBody>
      </p:sp>
    </p:spTree>
    <p:extLst>
      <p:ext uri="{BB962C8B-B14F-4D97-AF65-F5344CB8AC3E}">
        <p14:creationId xmlns:p14="http://schemas.microsoft.com/office/powerpoint/2010/main" val="253587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jNo321ZxFmY" TargetMode="External"/><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FFE-827B-844B-8DB9-FB717E529FFD}"/>
              </a:ext>
            </a:extLst>
          </p:cNvPr>
          <p:cNvSpPr>
            <a:spLocks noGrp="1"/>
          </p:cNvSpPr>
          <p:nvPr>
            <p:ph type="ctrTitle"/>
          </p:nvPr>
        </p:nvSpPr>
        <p:spPr/>
        <p:txBody>
          <a:bodyPr>
            <a:normAutofit/>
          </a:bodyPr>
          <a:lstStyle/>
          <a:p>
            <a:r>
              <a:rPr lang="en-US" sz="8000" dirty="0"/>
              <a:t>Revelation Pt 7</a:t>
            </a:r>
          </a:p>
        </p:txBody>
      </p:sp>
      <p:sp>
        <p:nvSpPr>
          <p:cNvPr id="3" name="Subtitle 2">
            <a:extLst>
              <a:ext uri="{FF2B5EF4-FFF2-40B4-BE49-F238E27FC236}">
                <a16:creationId xmlns:a16="http://schemas.microsoft.com/office/drawing/2014/main" id="{648DF583-9EF0-2846-8984-89EB8B7D1EA3}"/>
              </a:ext>
            </a:extLst>
          </p:cNvPr>
          <p:cNvSpPr>
            <a:spLocks noGrp="1"/>
          </p:cNvSpPr>
          <p:nvPr>
            <p:ph type="subTitle" idx="1"/>
          </p:nvPr>
        </p:nvSpPr>
        <p:spPr/>
        <p:txBody>
          <a:bodyPr>
            <a:normAutofit/>
          </a:bodyPr>
          <a:lstStyle/>
          <a:p>
            <a:r>
              <a:rPr lang="en-US" sz="3600" dirty="0"/>
              <a:t>Lunch Break #3 (Ch 12-14)</a:t>
            </a:r>
          </a:p>
        </p:txBody>
      </p:sp>
      <p:sp>
        <p:nvSpPr>
          <p:cNvPr id="4" name="Rectangle 3">
            <a:extLst>
              <a:ext uri="{FF2B5EF4-FFF2-40B4-BE49-F238E27FC236}">
                <a16:creationId xmlns:a16="http://schemas.microsoft.com/office/drawing/2014/main" id="{475D9ECC-B735-5B4D-A314-88770AC6A23E}"/>
              </a:ext>
            </a:extLst>
          </p:cNvPr>
          <p:cNvSpPr/>
          <p:nvPr/>
        </p:nvSpPr>
        <p:spPr>
          <a:xfrm>
            <a:off x="9509761" y="6112932"/>
            <a:ext cx="1937172" cy="7450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1400" dirty="0">
                <a:solidFill>
                  <a:schemeClr val="bg1"/>
                </a:solidFill>
              </a:rPr>
              <a:t>By Stephen </a:t>
            </a:r>
            <a:r>
              <a:rPr lang="en-US" sz="1400" dirty="0" err="1">
                <a:solidFill>
                  <a:schemeClr val="bg1"/>
                </a:solidFill>
              </a:rPr>
              <a:t>Curto</a:t>
            </a:r>
            <a:endParaRPr lang="en-US" sz="1400" dirty="0">
              <a:solidFill>
                <a:schemeClr val="bg1"/>
              </a:solidFill>
            </a:endParaRPr>
          </a:p>
          <a:p>
            <a:pPr algn="r"/>
            <a:r>
              <a:rPr lang="en-US" sz="1400" dirty="0">
                <a:solidFill>
                  <a:schemeClr val="bg1"/>
                </a:solidFill>
              </a:rPr>
              <a:t>For </a:t>
            </a:r>
            <a:r>
              <a:rPr lang="en-US" sz="1400" dirty="0" err="1">
                <a:solidFill>
                  <a:schemeClr val="bg1"/>
                </a:solidFill>
              </a:rPr>
              <a:t>Homegroup</a:t>
            </a:r>
            <a:endParaRPr lang="en-US" sz="1400" dirty="0">
              <a:solidFill>
                <a:schemeClr val="bg1"/>
              </a:solidFill>
            </a:endParaRPr>
          </a:p>
          <a:p>
            <a:pPr algn="r"/>
            <a:r>
              <a:rPr lang="en-US" sz="1400">
                <a:solidFill>
                  <a:schemeClr val="bg1"/>
                </a:solidFill>
              </a:rPr>
              <a:t>April 28, </a:t>
            </a:r>
            <a:r>
              <a:rPr lang="en-US" sz="1400" dirty="0">
                <a:solidFill>
                  <a:schemeClr val="bg1"/>
                </a:solidFill>
              </a:rPr>
              <a:t>2019</a:t>
            </a:r>
          </a:p>
        </p:txBody>
      </p:sp>
      <p:pic>
        <p:nvPicPr>
          <p:cNvPr id="5" name="Picture 4" descr="logo2.jpg">
            <a:extLst>
              <a:ext uri="{FF2B5EF4-FFF2-40B4-BE49-F238E27FC236}">
                <a16:creationId xmlns:a16="http://schemas.microsoft.com/office/drawing/2014/main" id="{9CE3BFEE-EBFF-2B4D-889B-E539AC23BF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6933" y="6112933"/>
            <a:ext cx="7450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A4167B5-F401-2C4A-BC97-8B421502E7E2}"/>
              </a:ext>
            </a:extLst>
          </p:cNvPr>
          <p:cNvSpPr txBox="1"/>
          <p:nvPr/>
        </p:nvSpPr>
        <p:spPr>
          <a:xfrm>
            <a:off x="9272337" y="61280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6666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Israel’s Flight (Ch 12)</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5"/>
            <a:ext cx="7899400" cy="4778376"/>
          </a:xfrm>
        </p:spPr>
        <p:txBody>
          <a:bodyPr>
            <a:normAutofit/>
          </a:bodyPr>
          <a:lstStyle/>
          <a:p>
            <a:r>
              <a:rPr lang="en-US" dirty="0"/>
              <a:t>Woman in Wilderness (v13-17)</a:t>
            </a:r>
          </a:p>
          <a:p>
            <a:pPr lvl="1"/>
            <a:r>
              <a:rPr lang="en-US" dirty="0"/>
              <a:t>Dragon persecutes woman</a:t>
            </a:r>
          </a:p>
          <a:p>
            <a:pPr lvl="1"/>
            <a:r>
              <a:rPr lang="en-US" dirty="0"/>
              <a:t>Woman escapes to wilderness for ”a time, times, and half a time” (v14) (cf. Dan 7:25; 12:7)</a:t>
            </a:r>
          </a:p>
          <a:p>
            <a:pPr lvl="1"/>
            <a:r>
              <a:rPr lang="en-US" dirty="0"/>
              <a:t>Poured river from his mouth, but earth drank it up</a:t>
            </a:r>
          </a:p>
          <a:p>
            <a:pPr lvl="1"/>
            <a:r>
              <a:rPr lang="en-US" dirty="0"/>
              <a:t>“So the dragon was enraged with the woman, and went off to make war with the rest of her children, who keep the commandments of God and hold to the testimony of Jesus.” (12:7) (cf. Dan 7:25-27; 12:7)</a:t>
            </a:r>
          </a:p>
          <a:p>
            <a:pPr lvl="1"/>
            <a:endParaRPr lang="en-US" dirty="0"/>
          </a:p>
          <a:p>
            <a:pPr lvl="1"/>
            <a:endParaRPr lang="en-US" dirty="0"/>
          </a:p>
        </p:txBody>
      </p:sp>
      <p:pic>
        <p:nvPicPr>
          <p:cNvPr id="5" name="Picture 4">
            <a:extLst>
              <a:ext uri="{FF2B5EF4-FFF2-40B4-BE49-F238E27FC236}">
                <a16:creationId xmlns:a16="http://schemas.microsoft.com/office/drawing/2014/main" id="{42AF32AD-7522-254B-857E-D5ED362E8F83}"/>
              </a:ext>
            </a:extLst>
          </p:cNvPr>
          <p:cNvPicPr>
            <a:picLocks noChangeAspect="1"/>
          </p:cNvPicPr>
          <p:nvPr/>
        </p:nvPicPr>
        <p:blipFill>
          <a:blip r:embed="rId2"/>
          <a:stretch>
            <a:fillRect/>
          </a:stretch>
        </p:blipFill>
        <p:spPr>
          <a:xfrm>
            <a:off x="8737600" y="0"/>
            <a:ext cx="3454400" cy="3454400"/>
          </a:xfrm>
          <a:prstGeom prst="rect">
            <a:avLst/>
          </a:prstGeom>
        </p:spPr>
      </p:pic>
      <p:pic>
        <p:nvPicPr>
          <p:cNvPr id="6" name="Content Placeholder 4">
            <a:extLst>
              <a:ext uri="{FF2B5EF4-FFF2-40B4-BE49-F238E27FC236}">
                <a16:creationId xmlns:a16="http://schemas.microsoft.com/office/drawing/2014/main" id="{BFCA0269-8107-CB4F-9721-236073779975}"/>
              </a:ext>
            </a:extLst>
          </p:cNvPr>
          <p:cNvPicPr>
            <a:picLocks noChangeAspect="1"/>
          </p:cNvPicPr>
          <p:nvPr/>
        </p:nvPicPr>
        <p:blipFill rotWithShape="1">
          <a:blip r:embed="rId3"/>
          <a:srcRect l="2750"/>
          <a:stretch/>
        </p:blipFill>
        <p:spPr>
          <a:xfrm>
            <a:off x="8737600" y="3493597"/>
            <a:ext cx="6543764" cy="3364403"/>
          </a:xfrm>
          <a:prstGeom prst="rect">
            <a:avLst/>
          </a:prstGeom>
        </p:spPr>
      </p:pic>
    </p:spTree>
    <p:extLst>
      <p:ext uri="{BB962C8B-B14F-4D97-AF65-F5344CB8AC3E}">
        <p14:creationId xmlns:p14="http://schemas.microsoft.com/office/powerpoint/2010/main" val="1264713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Two Beasts (Ch 13)</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5"/>
            <a:ext cx="6654800" cy="4642082"/>
          </a:xfrm>
        </p:spPr>
        <p:txBody>
          <a:bodyPr>
            <a:normAutofit/>
          </a:bodyPr>
          <a:lstStyle/>
          <a:p>
            <a:r>
              <a:rPr lang="en-US" dirty="0"/>
              <a:t>“The Beast” 1</a:t>
            </a:r>
            <a:r>
              <a:rPr lang="en-US" baseline="30000" dirty="0"/>
              <a:t>st</a:t>
            </a:r>
            <a:r>
              <a:rPr lang="en-US" dirty="0"/>
              <a:t> Beast (v1-10)</a:t>
            </a:r>
          </a:p>
          <a:p>
            <a:pPr lvl="1"/>
            <a:r>
              <a:rPr lang="en-US" dirty="0"/>
              <a:t>From the sea (v1)</a:t>
            </a:r>
          </a:p>
          <a:p>
            <a:pPr lvl="1"/>
            <a:r>
              <a:rPr lang="en-US" dirty="0"/>
              <a:t>7 heads w/crowns and blasphemous names 10 horns (v1)</a:t>
            </a:r>
          </a:p>
          <a:p>
            <a:pPr lvl="1"/>
            <a:r>
              <a:rPr lang="en-US" dirty="0"/>
              <a:t>Leopard, bear, lion (v2)</a:t>
            </a:r>
          </a:p>
          <a:p>
            <a:pPr lvl="1"/>
            <a:r>
              <a:rPr lang="en-US" dirty="0"/>
              <a:t>One head appears slain then healed (v3)</a:t>
            </a:r>
          </a:p>
          <a:p>
            <a:pPr lvl="1"/>
            <a:r>
              <a:rPr lang="en-US" dirty="0"/>
              <a:t>Worshipped (v4)</a:t>
            </a:r>
          </a:p>
          <a:p>
            <a:pPr lvl="1"/>
            <a:r>
              <a:rPr lang="en-US" dirty="0"/>
              <a:t>Authority to act 42 months (v5-6)</a:t>
            </a:r>
          </a:p>
          <a:p>
            <a:pPr lvl="1"/>
            <a:r>
              <a:rPr lang="en-US" dirty="0"/>
              <a:t>Make war with the saints (v7-10)</a:t>
            </a:r>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7319C73E-115D-0243-A4EE-B354FB1FF0B5}"/>
              </a:ext>
            </a:extLst>
          </p:cNvPr>
          <p:cNvPicPr>
            <a:picLocks noChangeAspect="1"/>
          </p:cNvPicPr>
          <p:nvPr/>
        </p:nvPicPr>
        <p:blipFill rotWithShape="1">
          <a:blip r:embed="rId2"/>
          <a:srcRect l="27662"/>
          <a:stretch/>
        </p:blipFill>
        <p:spPr>
          <a:xfrm>
            <a:off x="7493000" y="1027906"/>
            <a:ext cx="4450336" cy="4816475"/>
          </a:xfrm>
          <a:prstGeom prst="rect">
            <a:avLst/>
          </a:prstGeom>
        </p:spPr>
      </p:pic>
    </p:spTree>
    <p:extLst>
      <p:ext uri="{BB962C8B-B14F-4D97-AF65-F5344CB8AC3E}">
        <p14:creationId xmlns:p14="http://schemas.microsoft.com/office/powerpoint/2010/main" val="218415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Two Beasts (Ch 13)</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5"/>
            <a:ext cx="6400800" cy="4642082"/>
          </a:xfrm>
        </p:spPr>
        <p:txBody>
          <a:bodyPr>
            <a:normAutofit/>
          </a:bodyPr>
          <a:lstStyle/>
          <a:p>
            <a:r>
              <a:rPr lang="en-US" dirty="0"/>
              <a:t>“The Prophet” 2</a:t>
            </a:r>
            <a:r>
              <a:rPr lang="en-US" baseline="30000" dirty="0"/>
              <a:t>nd</a:t>
            </a:r>
            <a:r>
              <a:rPr lang="en-US" dirty="0"/>
              <a:t> Beast (v11-18)</a:t>
            </a:r>
          </a:p>
          <a:p>
            <a:pPr lvl="1"/>
            <a:r>
              <a:rPr lang="en-US" dirty="0"/>
              <a:t>From the earth (land) (v11)</a:t>
            </a:r>
          </a:p>
          <a:p>
            <a:pPr lvl="1"/>
            <a:r>
              <a:rPr lang="en-US" dirty="0"/>
              <a:t>2 horns like the lamb spoke like the dragon (v11)</a:t>
            </a:r>
          </a:p>
          <a:p>
            <a:pPr lvl="1"/>
            <a:r>
              <a:rPr lang="en-US" dirty="0"/>
              <a:t>Makes the earth worship 1</a:t>
            </a:r>
            <a:r>
              <a:rPr lang="en-US" baseline="30000" dirty="0"/>
              <a:t>st</a:t>
            </a:r>
            <a:r>
              <a:rPr lang="en-US" dirty="0"/>
              <a:t> beast</a:t>
            </a:r>
          </a:p>
          <a:p>
            <a:pPr lvl="1"/>
            <a:r>
              <a:rPr lang="en-US" dirty="0"/>
              <a:t>Performs miracles (v13)</a:t>
            </a:r>
          </a:p>
          <a:p>
            <a:pPr lvl="1"/>
            <a:r>
              <a:rPr lang="en-US" dirty="0"/>
              <a:t>Gets men to make image of 1</a:t>
            </a:r>
            <a:r>
              <a:rPr lang="en-US" baseline="30000" dirty="0"/>
              <a:t>st</a:t>
            </a:r>
            <a:r>
              <a:rPr lang="en-US" dirty="0"/>
              <a:t> beast and gives breath to it  (v14-15)</a:t>
            </a:r>
          </a:p>
          <a:p>
            <a:pPr lvl="1"/>
            <a:r>
              <a:rPr lang="en-US" dirty="0"/>
              <a:t>Causes shutdown of all trade without mark of 1</a:t>
            </a:r>
            <a:r>
              <a:rPr lang="en-US" baseline="30000" dirty="0"/>
              <a:t>st</a:t>
            </a:r>
            <a:r>
              <a:rPr lang="en-US" dirty="0"/>
              <a:t> beast he gives (v16-17)</a:t>
            </a:r>
          </a:p>
          <a:p>
            <a:pPr lvl="1"/>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5090A9E1-AB0A-8D4D-977F-283F622D2928}"/>
              </a:ext>
            </a:extLst>
          </p:cNvPr>
          <p:cNvPicPr>
            <a:picLocks noChangeAspect="1"/>
          </p:cNvPicPr>
          <p:nvPr/>
        </p:nvPicPr>
        <p:blipFill rotWithShape="1">
          <a:blip r:embed="rId2"/>
          <a:srcRect l="7709" t="6045" r="37709" b="11016"/>
          <a:stretch/>
        </p:blipFill>
        <p:spPr>
          <a:xfrm>
            <a:off x="7239000" y="796423"/>
            <a:ext cx="6070600" cy="5188683"/>
          </a:xfrm>
          <a:prstGeom prst="rect">
            <a:avLst/>
          </a:prstGeom>
        </p:spPr>
      </p:pic>
    </p:spTree>
    <p:extLst>
      <p:ext uri="{BB962C8B-B14F-4D97-AF65-F5344CB8AC3E}">
        <p14:creationId xmlns:p14="http://schemas.microsoft.com/office/powerpoint/2010/main" val="282363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Two Beasts (Ch 13)</a:t>
            </a:r>
          </a:p>
        </p:txBody>
      </p:sp>
      <p:pic>
        <p:nvPicPr>
          <p:cNvPr id="5" name="Picture 4">
            <a:extLst>
              <a:ext uri="{FF2B5EF4-FFF2-40B4-BE49-F238E27FC236}">
                <a16:creationId xmlns:a16="http://schemas.microsoft.com/office/drawing/2014/main" id="{D406A5B4-9912-F24F-8079-DD2ED7780A38}"/>
              </a:ext>
            </a:extLst>
          </p:cNvPr>
          <p:cNvPicPr>
            <a:picLocks noChangeAspect="1"/>
          </p:cNvPicPr>
          <p:nvPr/>
        </p:nvPicPr>
        <p:blipFill>
          <a:blip r:embed="rId2"/>
          <a:stretch>
            <a:fillRect/>
          </a:stretch>
        </p:blipFill>
        <p:spPr>
          <a:xfrm>
            <a:off x="1265758" y="42069"/>
            <a:ext cx="9660483" cy="6815931"/>
          </a:xfrm>
          <a:prstGeom prst="rect">
            <a:avLst/>
          </a:prstGeom>
        </p:spPr>
      </p:pic>
    </p:spTree>
    <p:extLst>
      <p:ext uri="{BB962C8B-B14F-4D97-AF65-F5344CB8AC3E}">
        <p14:creationId xmlns:p14="http://schemas.microsoft.com/office/powerpoint/2010/main" val="2533875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Two Beasts (Ch 13)</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567541"/>
            <a:ext cx="6585857" cy="5290459"/>
          </a:xfrm>
        </p:spPr>
        <p:txBody>
          <a:bodyPr>
            <a:normAutofit/>
          </a:bodyPr>
          <a:lstStyle/>
          <a:p>
            <a:r>
              <a:rPr lang="en-US" dirty="0"/>
              <a:t>“The Beast” 1</a:t>
            </a:r>
            <a:r>
              <a:rPr lang="en-US" baseline="30000" dirty="0"/>
              <a:t>st</a:t>
            </a:r>
            <a:r>
              <a:rPr lang="en-US" dirty="0"/>
              <a:t> Beast (v1-10)</a:t>
            </a:r>
          </a:p>
          <a:p>
            <a:pPr lvl="1"/>
            <a:r>
              <a:rPr lang="en-US" dirty="0"/>
              <a:t>From the sea (v1) – Gentile Nations (Dan 7; </a:t>
            </a:r>
            <a:r>
              <a:rPr lang="en-US" dirty="0" err="1"/>
              <a:t>Jer</a:t>
            </a:r>
            <a:r>
              <a:rPr lang="en-US" dirty="0"/>
              <a:t> 47:1-2) </a:t>
            </a:r>
          </a:p>
          <a:p>
            <a:pPr lvl="1"/>
            <a:r>
              <a:rPr lang="en-US" dirty="0"/>
              <a:t>7 heads w/crowns and blasphemous names; 10 horns (v1) – identification with the Dragon; specific kings? </a:t>
            </a:r>
          </a:p>
          <a:p>
            <a:pPr lvl="1"/>
            <a:r>
              <a:rPr lang="en-US" dirty="0"/>
              <a:t>Leopard, bear, lion (v2) - Daniel 7:1-10</a:t>
            </a:r>
          </a:p>
          <a:p>
            <a:pPr lvl="1"/>
            <a:r>
              <a:rPr lang="en-US" dirty="0"/>
              <a:t>One head appears slain then healed (v3) – meaning? </a:t>
            </a:r>
          </a:p>
          <a:p>
            <a:pPr lvl="1"/>
            <a:r>
              <a:rPr lang="en-US" dirty="0"/>
              <a:t>Worshipped (v4) </a:t>
            </a:r>
          </a:p>
          <a:p>
            <a:pPr lvl="1"/>
            <a:r>
              <a:rPr lang="en-US" dirty="0"/>
              <a:t>Authority to act 42 months (v5-6) </a:t>
            </a:r>
          </a:p>
          <a:p>
            <a:pPr lvl="1"/>
            <a:r>
              <a:rPr lang="en-US" dirty="0"/>
              <a:t>Make war with the saints (v7-10)</a:t>
            </a:r>
          </a:p>
          <a:p>
            <a:pPr lvl="1"/>
            <a:endParaRPr lang="en-US" dirty="0"/>
          </a:p>
          <a:p>
            <a:pPr lvl="1"/>
            <a:endParaRPr lang="en-US" dirty="0"/>
          </a:p>
          <a:p>
            <a:pPr lvl="1"/>
            <a:endParaRPr lang="en-US" dirty="0"/>
          </a:p>
        </p:txBody>
      </p:sp>
      <p:pic>
        <p:nvPicPr>
          <p:cNvPr id="4" name="Content Placeholder 4">
            <a:extLst>
              <a:ext uri="{FF2B5EF4-FFF2-40B4-BE49-F238E27FC236}">
                <a16:creationId xmlns:a16="http://schemas.microsoft.com/office/drawing/2014/main" id="{7BE89068-6897-4746-8169-B0A762831D0D}"/>
              </a:ext>
            </a:extLst>
          </p:cNvPr>
          <p:cNvPicPr>
            <a:picLocks noChangeAspect="1"/>
          </p:cNvPicPr>
          <p:nvPr/>
        </p:nvPicPr>
        <p:blipFill rotWithShape="1">
          <a:blip r:embed="rId2"/>
          <a:srcRect l="36901"/>
          <a:stretch/>
        </p:blipFill>
        <p:spPr>
          <a:xfrm>
            <a:off x="7576456" y="1962970"/>
            <a:ext cx="4460057" cy="3534172"/>
          </a:xfrm>
          <a:prstGeom prst="rect">
            <a:avLst/>
          </a:prstGeom>
        </p:spPr>
      </p:pic>
    </p:spTree>
    <p:extLst>
      <p:ext uri="{BB962C8B-B14F-4D97-AF65-F5344CB8AC3E}">
        <p14:creationId xmlns:p14="http://schemas.microsoft.com/office/powerpoint/2010/main" val="4069778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Two Beasts (Ch 13)</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359229" y="2152196"/>
            <a:ext cx="8001000" cy="5032375"/>
          </a:xfrm>
        </p:spPr>
        <p:txBody>
          <a:bodyPr>
            <a:normAutofit/>
          </a:bodyPr>
          <a:lstStyle/>
          <a:p>
            <a:r>
              <a:rPr lang="en-US" dirty="0"/>
              <a:t>“The Prophet” 2</a:t>
            </a:r>
            <a:r>
              <a:rPr lang="en-US" baseline="30000" dirty="0"/>
              <a:t>nd</a:t>
            </a:r>
            <a:r>
              <a:rPr lang="en-US" dirty="0"/>
              <a:t> Beast (v11-18)</a:t>
            </a:r>
          </a:p>
          <a:p>
            <a:pPr lvl="1"/>
            <a:r>
              <a:rPr lang="en-US" dirty="0"/>
              <a:t>From the earth (land) (v11) – Jewish?</a:t>
            </a:r>
          </a:p>
          <a:p>
            <a:pPr lvl="1"/>
            <a:r>
              <a:rPr lang="en-US" dirty="0"/>
              <a:t>2 horns like the lamb spoke like the dragon (v11) – Deceiving appearance, know him by his words</a:t>
            </a:r>
          </a:p>
          <a:p>
            <a:pPr lvl="1"/>
            <a:r>
              <a:rPr lang="en-US" dirty="0"/>
              <a:t>Makes the earth worship 1</a:t>
            </a:r>
            <a:r>
              <a:rPr lang="en-US" baseline="30000" dirty="0"/>
              <a:t>st</a:t>
            </a:r>
            <a:r>
              <a:rPr lang="en-US" dirty="0"/>
              <a:t> beast</a:t>
            </a:r>
          </a:p>
          <a:p>
            <a:pPr lvl="1"/>
            <a:r>
              <a:rPr lang="en-US" dirty="0"/>
              <a:t>Performs miracles (v13)</a:t>
            </a:r>
          </a:p>
          <a:p>
            <a:pPr lvl="1"/>
            <a:r>
              <a:rPr lang="en-US" dirty="0"/>
              <a:t>Gets men to make image of 1</a:t>
            </a:r>
            <a:r>
              <a:rPr lang="en-US" baseline="30000" dirty="0"/>
              <a:t>st</a:t>
            </a:r>
            <a:r>
              <a:rPr lang="en-US" dirty="0"/>
              <a:t> beast and gives breath to it  (v14-15) (cf. Gen 1:27; 2:7)</a:t>
            </a:r>
          </a:p>
          <a:p>
            <a:pPr lvl="1"/>
            <a:r>
              <a:rPr lang="en-US" dirty="0"/>
              <a:t>Causes shutdown of all trade without mark of 1</a:t>
            </a:r>
            <a:r>
              <a:rPr lang="en-US" baseline="30000" dirty="0"/>
              <a:t>st</a:t>
            </a:r>
            <a:r>
              <a:rPr lang="en-US" dirty="0"/>
              <a:t> beast he gives (v16-17) </a:t>
            </a:r>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E1E76EB8-D473-FF48-92E8-4369E64C8B3F}"/>
              </a:ext>
            </a:extLst>
          </p:cNvPr>
          <p:cNvPicPr>
            <a:picLocks noChangeAspect="1"/>
          </p:cNvPicPr>
          <p:nvPr/>
        </p:nvPicPr>
        <p:blipFill rotWithShape="1">
          <a:blip r:embed="rId2"/>
          <a:srcRect l="49549" b="49510"/>
          <a:stretch/>
        </p:blipFill>
        <p:spPr>
          <a:xfrm>
            <a:off x="7881257" y="0"/>
            <a:ext cx="4310743" cy="3043799"/>
          </a:xfrm>
          <a:prstGeom prst="rect">
            <a:avLst/>
          </a:prstGeom>
        </p:spPr>
      </p:pic>
    </p:spTree>
    <p:extLst>
      <p:ext uri="{BB962C8B-B14F-4D97-AF65-F5344CB8AC3E}">
        <p14:creationId xmlns:p14="http://schemas.microsoft.com/office/powerpoint/2010/main" val="1893485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Two Beasts (Ch 13)</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5"/>
            <a:ext cx="3668486" cy="4642082"/>
          </a:xfrm>
        </p:spPr>
        <p:txBody>
          <a:bodyPr>
            <a:normAutofit/>
          </a:bodyPr>
          <a:lstStyle/>
          <a:p>
            <a:r>
              <a:rPr lang="en-US" dirty="0"/>
              <a:t>“Let him who has understanding calculate the number of the beast; for the number is of a man, and his number is 666.”</a:t>
            </a:r>
          </a:p>
          <a:p>
            <a:r>
              <a:rPr lang="en-US" dirty="0"/>
              <a:t>Some manuscripts </a:t>
            </a:r>
            <a:r>
              <a:rPr lang="el-GR" dirty="0" err="1"/>
              <a:t>χξς</a:t>
            </a:r>
            <a:r>
              <a:rPr lang="el-GR" dirty="0"/>
              <a:t> </a:t>
            </a:r>
            <a:r>
              <a:rPr lang="en-US" dirty="0"/>
              <a:t>or</a:t>
            </a:r>
            <a:r>
              <a:rPr lang="el-GR" dirty="0"/>
              <a:t> </a:t>
            </a:r>
            <a:r>
              <a:rPr lang="el-GR" dirty="0" err="1"/>
              <a:t>χξϝ</a:t>
            </a:r>
            <a:endParaRPr lang="en-US" dirty="0"/>
          </a:p>
        </p:txBody>
      </p:sp>
      <p:pic>
        <p:nvPicPr>
          <p:cNvPr id="7" name="Picture 6">
            <a:extLst>
              <a:ext uri="{FF2B5EF4-FFF2-40B4-BE49-F238E27FC236}">
                <a16:creationId xmlns:a16="http://schemas.microsoft.com/office/drawing/2014/main" id="{B0473E5B-D17B-354B-B415-15C4B5B1950B}"/>
              </a:ext>
            </a:extLst>
          </p:cNvPr>
          <p:cNvPicPr>
            <a:picLocks noChangeAspect="1"/>
          </p:cNvPicPr>
          <p:nvPr/>
        </p:nvPicPr>
        <p:blipFill>
          <a:blip r:embed="rId2"/>
          <a:stretch>
            <a:fillRect/>
          </a:stretch>
        </p:blipFill>
        <p:spPr>
          <a:xfrm>
            <a:off x="4427942" y="1690688"/>
            <a:ext cx="7546344" cy="3912127"/>
          </a:xfrm>
          <a:prstGeom prst="rect">
            <a:avLst/>
          </a:prstGeom>
        </p:spPr>
      </p:pic>
      <p:sp>
        <p:nvSpPr>
          <p:cNvPr id="8" name="Rectangle 7">
            <a:extLst>
              <a:ext uri="{FF2B5EF4-FFF2-40B4-BE49-F238E27FC236}">
                <a16:creationId xmlns:a16="http://schemas.microsoft.com/office/drawing/2014/main" id="{299EFF43-F1B5-794C-8081-73EA39B70540}"/>
              </a:ext>
            </a:extLst>
          </p:cNvPr>
          <p:cNvSpPr/>
          <p:nvPr/>
        </p:nvSpPr>
        <p:spPr>
          <a:xfrm>
            <a:off x="7027291" y="6283041"/>
            <a:ext cx="4946995" cy="369332"/>
          </a:xfrm>
          <a:prstGeom prst="rect">
            <a:avLst/>
          </a:prstGeom>
        </p:spPr>
        <p:txBody>
          <a:bodyPr wrap="none">
            <a:spAutoFit/>
          </a:bodyPr>
          <a:lstStyle/>
          <a:p>
            <a:r>
              <a:rPr lang="en-US" dirty="0">
                <a:hlinkClick r:id="rId3"/>
              </a:rPr>
              <a:t>https://www.youtube.com/watch?v=jNo321ZxFmY</a:t>
            </a:r>
            <a:endParaRPr lang="en-US" dirty="0"/>
          </a:p>
        </p:txBody>
      </p:sp>
    </p:spTree>
    <p:extLst>
      <p:ext uri="{BB962C8B-B14F-4D97-AF65-F5344CB8AC3E}">
        <p14:creationId xmlns:p14="http://schemas.microsoft.com/office/powerpoint/2010/main" val="2814624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3477-ADA6-564F-83CE-3CCA06B6ACA2}"/>
              </a:ext>
            </a:extLst>
          </p:cNvPr>
          <p:cNvSpPr>
            <a:spLocks noGrp="1"/>
          </p:cNvSpPr>
          <p:nvPr>
            <p:ph type="title"/>
          </p:nvPr>
        </p:nvSpPr>
        <p:spPr/>
        <p:txBody>
          <a:bodyPr/>
          <a:lstStyle/>
          <a:p>
            <a:r>
              <a:rPr lang="en-US" dirty="0"/>
              <a:t>5 Scenes of Hope (Ch 14)</a:t>
            </a:r>
          </a:p>
        </p:txBody>
      </p:sp>
      <p:sp>
        <p:nvSpPr>
          <p:cNvPr id="3" name="Content Placeholder 2">
            <a:extLst>
              <a:ext uri="{FF2B5EF4-FFF2-40B4-BE49-F238E27FC236}">
                <a16:creationId xmlns:a16="http://schemas.microsoft.com/office/drawing/2014/main" id="{783DA4CD-17FD-9144-885A-E511ADED4D05}"/>
              </a:ext>
            </a:extLst>
          </p:cNvPr>
          <p:cNvSpPr>
            <a:spLocks noGrp="1"/>
          </p:cNvSpPr>
          <p:nvPr>
            <p:ph idx="1"/>
          </p:nvPr>
        </p:nvSpPr>
        <p:spPr>
          <a:xfrm>
            <a:off x="838200" y="1825625"/>
            <a:ext cx="10515600" cy="4763434"/>
          </a:xfrm>
        </p:spPr>
        <p:txBody>
          <a:bodyPr/>
          <a:lstStyle/>
          <a:p>
            <a:r>
              <a:rPr lang="en-US" dirty="0"/>
              <a:t>Preservation of the 144,000 (v1-5)</a:t>
            </a:r>
          </a:p>
          <a:p>
            <a:r>
              <a:rPr lang="en-US" dirty="0"/>
              <a:t>Eternal Gospel (v6-7)</a:t>
            </a:r>
          </a:p>
          <a:p>
            <a:r>
              <a:rPr lang="en-US" dirty="0"/>
              <a:t>Fall of Babylon Predicted (v8)</a:t>
            </a:r>
          </a:p>
          <a:p>
            <a:r>
              <a:rPr lang="en-US" dirty="0"/>
              <a:t>Curses and Blessings (v9-13)</a:t>
            </a:r>
          </a:p>
          <a:p>
            <a:r>
              <a:rPr lang="en-US" dirty="0"/>
              <a:t>Heavenly Harvesters (v14-20)</a:t>
            </a:r>
          </a:p>
        </p:txBody>
      </p:sp>
    </p:spTree>
    <p:extLst>
      <p:ext uri="{BB962C8B-B14F-4D97-AF65-F5344CB8AC3E}">
        <p14:creationId xmlns:p14="http://schemas.microsoft.com/office/powerpoint/2010/main" val="3829901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3477-ADA6-564F-83CE-3CCA06B6ACA2}"/>
              </a:ext>
            </a:extLst>
          </p:cNvPr>
          <p:cNvSpPr>
            <a:spLocks noGrp="1"/>
          </p:cNvSpPr>
          <p:nvPr>
            <p:ph type="title"/>
          </p:nvPr>
        </p:nvSpPr>
        <p:spPr/>
        <p:txBody>
          <a:bodyPr/>
          <a:lstStyle/>
          <a:p>
            <a:r>
              <a:rPr lang="en-US" dirty="0"/>
              <a:t>5 Scenes of Hope (Ch 14)</a:t>
            </a:r>
          </a:p>
        </p:txBody>
      </p:sp>
      <p:sp>
        <p:nvSpPr>
          <p:cNvPr id="3" name="Content Placeholder 2">
            <a:extLst>
              <a:ext uri="{FF2B5EF4-FFF2-40B4-BE49-F238E27FC236}">
                <a16:creationId xmlns:a16="http://schemas.microsoft.com/office/drawing/2014/main" id="{783DA4CD-17FD-9144-885A-E511ADED4D05}"/>
              </a:ext>
            </a:extLst>
          </p:cNvPr>
          <p:cNvSpPr>
            <a:spLocks noGrp="1"/>
          </p:cNvSpPr>
          <p:nvPr>
            <p:ph idx="1"/>
          </p:nvPr>
        </p:nvSpPr>
        <p:spPr>
          <a:xfrm>
            <a:off x="838200" y="1825625"/>
            <a:ext cx="10515600" cy="4763434"/>
          </a:xfrm>
        </p:spPr>
        <p:txBody>
          <a:bodyPr/>
          <a:lstStyle/>
          <a:p>
            <a:r>
              <a:rPr lang="en-US" dirty="0"/>
              <a:t>Preservation of the 144,000 (v1-5)</a:t>
            </a:r>
          </a:p>
          <a:p>
            <a:pPr lvl="1"/>
            <a:r>
              <a:rPr lang="en-US" dirty="0"/>
              <a:t>Standing on Zion, mark of the king, learn a new song, ”virgins”, purchased as first fruits to God and to the lamb, blameless </a:t>
            </a:r>
          </a:p>
          <a:p>
            <a:pPr lvl="1"/>
            <a:r>
              <a:rPr lang="en-US" dirty="0"/>
              <a:t>First fruits of what? </a:t>
            </a:r>
          </a:p>
          <a:p>
            <a:r>
              <a:rPr lang="en-US" dirty="0"/>
              <a:t>Eternal Gospel (v6-7)</a:t>
            </a:r>
          </a:p>
          <a:p>
            <a:r>
              <a:rPr lang="en-US" dirty="0"/>
              <a:t>Fall of Babylon Predicted (v8)</a:t>
            </a:r>
          </a:p>
          <a:p>
            <a:r>
              <a:rPr lang="en-US" dirty="0"/>
              <a:t>Curses and Blessings (v9-13)</a:t>
            </a:r>
          </a:p>
          <a:p>
            <a:r>
              <a:rPr lang="en-US" dirty="0"/>
              <a:t>Heavenly Harvesters (v14-20)</a:t>
            </a:r>
          </a:p>
        </p:txBody>
      </p:sp>
      <p:pic>
        <p:nvPicPr>
          <p:cNvPr id="6" name="Picture 5">
            <a:extLst>
              <a:ext uri="{FF2B5EF4-FFF2-40B4-BE49-F238E27FC236}">
                <a16:creationId xmlns:a16="http://schemas.microsoft.com/office/drawing/2014/main" id="{1D5682A5-79CB-7347-B82A-1DF80F7F7CE9}"/>
              </a:ext>
            </a:extLst>
          </p:cNvPr>
          <p:cNvPicPr>
            <a:picLocks noChangeAspect="1"/>
          </p:cNvPicPr>
          <p:nvPr/>
        </p:nvPicPr>
        <p:blipFill rotWithShape="1">
          <a:blip r:embed="rId2"/>
          <a:srcRect t="5386" b="2930"/>
          <a:stretch/>
        </p:blipFill>
        <p:spPr>
          <a:xfrm>
            <a:off x="6911533" y="3405431"/>
            <a:ext cx="4629835" cy="3183628"/>
          </a:xfrm>
          <a:prstGeom prst="rect">
            <a:avLst/>
          </a:prstGeom>
        </p:spPr>
      </p:pic>
    </p:spTree>
    <p:extLst>
      <p:ext uri="{BB962C8B-B14F-4D97-AF65-F5344CB8AC3E}">
        <p14:creationId xmlns:p14="http://schemas.microsoft.com/office/powerpoint/2010/main" val="275873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3477-ADA6-564F-83CE-3CCA06B6ACA2}"/>
              </a:ext>
            </a:extLst>
          </p:cNvPr>
          <p:cNvSpPr>
            <a:spLocks noGrp="1"/>
          </p:cNvSpPr>
          <p:nvPr>
            <p:ph type="title"/>
          </p:nvPr>
        </p:nvSpPr>
        <p:spPr/>
        <p:txBody>
          <a:bodyPr/>
          <a:lstStyle/>
          <a:p>
            <a:r>
              <a:rPr lang="en-US" dirty="0"/>
              <a:t>5 Scenes of Hope (Ch 14)</a:t>
            </a:r>
          </a:p>
        </p:txBody>
      </p:sp>
      <p:sp>
        <p:nvSpPr>
          <p:cNvPr id="3" name="Content Placeholder 2">
            <a:extLst>
              <a:ext uri="{FF2B5EF4-FFF2-40B4-BE49-F238E27FC236}">
                <a16:creationId xmlns:a16="http://schemas.microsoft.com/office/drawing/2014/main" id="{783DA4CD-17FD-9144-885A-E511ADED4D05}"/>
              </a:ext>
            </a:extLst>
          </p:cNvPr>
          <p:cNvSpPr>
            <a:spLocks noGrp="1"/>
          </p:cNvSpPr>
          <p:nvPr>
            <p:ph idx="1"/>
          </p:nvPr>
        </p:nvSpPr>
        <p:spPr>
          <a:xfrm>
            <a:off x="838200" y="1825625"/>
            <a:ext cx="10515600" cy="4763434"/>
          </a:xfrm>
        </p:spPr>
        <p:txBody>
          <a:bodyPr/>
          <a:lstStyle/>
          <a:p>
            <a:r>
              <a:rPr lang="en-US" dirty="0"/>
              <a:t>Preservation of the 144,000 (v1-5)</a:t>
            </a:r>
          </a:p>
          <a:p>
            <a:r>
              <a:rPr lang="en-US" dirty="0"/>
              <a:t>Eternal Gospel (v6-7)</a:t>
            </a:r>
          </a:p>
          <a:p>
            <a:pPr lvl="1"/>
            <a:r>
              <a:rPr lang="en-US" dirty="0"/>
              <a:t>“Fear God and give him glory, because the hour of his judgment has come; worship him who made heaven, and earth, and sea, and fresh water.” </a:t>
            </a:r>
          </a:p>
          <a:p>
            <a:pPr lvl="1"/>
            <a:r>
              <a:rPr lang="en-US" dirty="0"/>
              <a:t>(</a:t>
            </a:r>
            <a:r>
              <a:rPr lang="en-US" dirty="0" err="1"/>
              <a:t>Cf</a:t>
            </a:r>
            <a:r>
              <a:rPr lang="en-US" dirty="0"/>
              <a:t> </a:t>
            </a:r>
            <a:r>
              <a:rPr lang="en-US" dirty="0" err="1"/>
              <a:t>Deut</a:t>
            </a:r>
            <a:r>
              <a:rPr lang="en-US" dirty="0"/>
              <a:t> 10:12; </a:t>
            </a:r>
            <a:r>
              <a:rPr lang="en-US" dirty="0" err="1"/>
              <a:t>Ecc</a:t>
            </a:r>
            <a:r>
              <a:rPr lang="en-US" dirty="0"/>
              <a:t> 12:13)</a:t>
            </a:r>
          </a:p>
          <a:p>
            <a:r>
              <a:rPr lang="en-US" dirty="0"/>
              <a:t>Fall of Babylon Predicted (v8)</a:t>
            </a:r>
          </a:p>
          <a:p>
            <a:r>
              <a:rPr lang="en-US" dirty="0"/>
              <a:t>Curses and Blessings (v9-13)</a:t>
            </a:r>
          </a:p>
          <a:p>
            <a:r>
              <a:rPr lang="en-US" dirty="0"/>
              <a:t>Heavenly Harvesters (v14-20)</a:t>
            </a:r>
          </a:p>
        </p:txBody>
      </p:sp>
    </p:spTree>
    <p:extLst>
      <p:ext uri="{BB962C8B-B14F-4D97-AF65-F5344CB8AC3E}">
        <p14:creationId xmlns:p14="http://schemas.microsoft.com/office/powerpoint/2010/main" val="308401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8858-F773-4E4B-B848-BBA3D065A69C}"/>
              </a:ext>
            </a:extLst>
          </p:cNvPr>
          <p:cNvSpPr>
            <a:spLocks noGrp="1"/>
          </p:cNvSpPr>
          <p:nvPr>
            <p:ph type="title"/>
          </p:nvPr>
        </p:nvSpPr>
        <p:spPr/>
        <p:txBody>
          <a:bodyPr/>
          <a:lstStyle/>
          <a:p>
            <a:r>
              <a:rPr lang="en-US" dirty="0"/>
              <a:t>Our Outline</a:t>
            </a:r>
          </a:p>
        </p:txBody>
      </p:sp>
      <p:sp>
        <p:nvSpPr>
          <p:cNvPr id="3" name="Content Placeholder 2">
            <a:extLst>
              <a:ext uri="{FF2B5EF4-FFF2-40B4-BE49-F238E27FC236}">
                <a16:creationId xmlns:a16="http://schemas.microsoft.com/office/drawing/2014/main" id="{C94F5B0B-70A1-374A-8E84-8FECDBC1C017}"/>
              </a:ext>
            </a:extLst>
          </p:cNvPr>
          <p:cNvSpPr>
            <a:spLocks noGrp="1"/>
          </p:cNvSpPr>
          <p:nvPr>
            <p:ph idx="1"/>
          </p:nvPr>
        </p:nvSpPr>
        <p:spPr>
          <a:xfrm>
            <a:off x="838200" y="1690688"/>
            <a:ext cx="10753578" cy="4743979"/>
          </a:xfrm>
        </p:spPr>
        <p:txBody>
          <a:bodyPr>
            <a:normAutofit fontScale="85000" lnSpcReduction="20000"/>
          </a:bodyPr>
          <a:lstStyle/>
          <a:p>
            <a:pPr marL="514350" indent="-514350">
              <a:buFont typeface="+mj-lt"/>
              <a:buAutoNum type="arabicPeriod"/>
            </a:pPr>
            <a:r>
              <a:rPr lang="en-US" dirty="0"/>
              <a:t>Overview/Outline of Book/"Things That are Seen" (Ch. 1)</a:t>
            </a:r>
          </a:p>
          <a:p>
            <a:pPr marL="514350" indent="-514350">
              <a:buFont typeface="+mj-lt"/>
              <a:buAutoNum type="arabicPeriod"/>
            </a:pPr>
            <a:r>
              <a:rPr lang="en-US" dirty="0"/>
              <a:t>"Things that Are" (Ch. 2-3)</a:t>
            </a:r>
          </a:p>
          <a:p>
            <a:pPr marL="514350" indent="-514350">
              <a:buFont typeface="+mj-lt"/>
              <a:buAutoNum type="arabicPeriod"/>
            </a:pPr>
            <a:r>
              <a:rPr lang="en-US" dirty="0"/>
              <a:t>After these Things: Heavenly Scene (Ch 4-5)</a:t>
            </a:r>
          </a:p>
          <a:p>
            <a:pPr marL="514350" indent="-514350">
              <a:buFont typeface="+mj-lt"/>
              <a:buAutoNum type="arabicPeriod"/>
            </a:pPr>
            <a:r>
              <a:rPr lang="en-US" dirty="0"/>
              <a:t>The Seal Judgments, 1st (((The 144,000 and The Multitude))) (6:1-8:5)</a:t>
            </a:r>
          </a:p>
          <a:p>
            <a:pPr marL="514350" indent="-514350">
              <a:buFont typeface="+mj-lt"/>
              <a:buAutoNum type="arabicPeriod"/>
            </a:pPr>
            <a:r>
              <a:rPr lang="en-US" dirty="0"/>
              <a:t>Trumpet Judgments 1-6 (Ch8-9) </a:t>
            </a:r>
          </a:p>
          <a:p>
            <a:pPr marL="514350" indent="-514350">
              <a:buFont typeface="+mj-lt"/>
              <a:buAutoNum type="arabicPeriod"/>
            </a:pPr>
            <a:r>
              <a:rPr lang="en-US" dirty="0"/>
              <a:t>2nd (((7 Thunders and Little Book; Two Witnesses))) 7th Trumpet Judgment (10:1-11:14)</a:t>
            </a:r>
          </a:p>
          <a:p>
            <a:pPr marL="514350" indent="-514350">
              <a:buFont typeface="+mj-lt"/>
              <a:buAutoNum type="arabicPeriod"/>
            </a:pPr>
            <a:r>
              <a:rPr lang="en-US" dirty="0"/>
              <a:t>3rd (((Israel’s Flight; Two Beasts; 5 scenes of hope))) (Ch. 12-14)</a:t>
            </a:r>
          </a:p>
          <a:p>
            <a:pPr marL="514350" indent="-514350">
              <a:buFont typeface="+mj-lt"/>
              <a:buAutoNum type="arabicPeriod"/>
            </a:pPr>
            <a:r>
              <a:rPr lang="en-US" dirty="0"/>
              <a:t>Bowl Judgments; 4th (((Babylon’s Fall))) (15:1-19:5)</a:t>
            </a:r>
          </a:p>
          <a:p>
            <a:pPr marL="514350" indent="-514350">
              <a:buFont typeface="+mj-lt"/>
              <a:buAutoNum type="arabicPeriod"/>
            </a:pPr>
            <a:r>
              <a:rPr lang="en-US" dirty="0"/>
              <a:t>Marriage Supper; 2nd Coming, Millennial Kingdom (Ch 19-20)</a:t>
            </a:r>
          </a:p>
          <a:p>
            <a:pPr marL="514350" indent="-514350">
              <a:buFont typeface="+mj-lt"/>
              <a:buAutoNum type="arabicPeriod"/>
            </a:pPr>
            <a:r>
              <a:rPr lang="en-US" dirty="0"/>
              <a:t>Millennial Kingdom (2nd pass) Eternal State (Ch. 21-22) </a:t>
            </a:r>
          </a:p>
          <a:p>
            <a:pPr marL="514350" indent="-514350">
              <a:buFont typeface="+mj-lt"/>
              <a:buAutoNum type="arabicPeriod"/>
            </a:pPr>
            <a:endParaRPr lang="en-US" dirty="0"/>
          </a:p>
        </p:txBody>
      </p:sp>
    </p:spTree>
    <p:extLst>
      <p:ext uri="{BB962C8B-B14F-4D97-AF65-F5344CB8AC3E}">
        <p14:creationId xmlns:p14="http://schemas.microsoft.com/office/powerpoint/2010/main" val="4207526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3477-ADA6-564F-83CE-3CCA06B6ACA2}"/>
              </a:ext>
            </a:extLst>
          </p:cNvPr>
          <p:cNvSpPr>
            <a:spLocks noGrp="1"/>
          </p:cNvSpPr>
          <p:nvPr>
            <p:ph type="title"/>
          </p:nvPr>
        </p:nvSpPr>
        <p:spPr/>
        <p:txBody>
          <a:bodyPr/>
          <a:lstStyle/>
          <a:p>
            <a:r>
              <a:rPr lang="en-US" dirty="0"/>
              <a:t>5 Scenes of Hope (Ch 14)</a:t>
            </a:r>
          </a:p>
        </p:txBody>
      </p:sp>
      <p:sp>
        <p:nvSpPr>
          <p:cNvPr id="3" name="Content Placeholder 2">
            <a:extLst>
              <a:ext uri="{FF2B5EF4-FFF2-40B4-BE49-F238E27FC236}">
                <a16:creationId xmlns:a16="http://schemas.microsoft.com/office/drawing/2014/main" id="{783DA4CD-17FD-9144-885A-E511ADED4D05}"/>
              </a:ext>
            </a:extLst>
          </p:cNvPr>
          <p:cNvSpPr>
            <a:spLocks noGrp="1"/>
          </p:cNvSpPr>
          <p:nvPr>
            <p:ph idx="1"/>
          </p:nvPr>
        </p:nvSpPr>
        <p:spPr>
          <a:xfrm>
            <a:off x="838200" y="1825625"/>
            <a:ext cx="10515600" cy="4763434"/>
          </a:xfrm>
        </p:spPr>
        <p:txBody>
          <a:bodyPr>
            <a:normAutofit/>
          </a:bodyPr>
          <a:lstStyle/>
          <a:p>
            <a:r>
              <a:rPr lang="en-US" dirty="0"/>
              <a:t>Preservation of the 144,000 (v1-5)</a:t>
            </a:r>
          </a:p>
          <a:p>
            <a:r>
              <a:rPr lang="en-US" dirty="0"/>
              <a:t>Eternal Gospel (v6-7)</a:t>
            </a:r>
          </a:p>
          <a:p>
            <a:r>
              <a:rPr lang="en-US" dirty="0"/>
              <a:t>Fall of Babylon Predicted (v8)</a:t>
            </a:r>
          </a:p>
          <a:p>
            <a:pPr lvl="1"/>
            <a:r>
              <a:rPr lang="en-US" dirty="0"/>
              <a:t>“Fallen is Babylon the great, she who has made all the nations drink of the wine of her immorality.” </a:t>
            </a:r>
          </a:p>
          <a:p>
            <a:pPr lvl="1"/>
            <a:r>
              <a:rPr lang="en-US" dirty="0"/>
              <a:t>To which Babylon is he referring? </a:t>
            </a:r>
          </a:p>
          <a:p>
            <a:pPr lvl="1"/>
            <a:r>
              <a:rPr lang="en-US" dirty="0"/>
              <a:t>(cf. Dan 4:30)</a:t>
            </a:r>
          </a:p>
          <a:p>
            <a:r>
              <a:rPr lang="en-US" dirty="0"/>
              <a:t>Curses and Blessings (v9-13)</a:t>
            </a:r>
          </a:p>
          <a:p>
            <a:r>
              <a:rPr lang="en-US" dirty="0"/>
              <a:t>Heavenly Harvesters (v14-20)</a:t>
            </a:r>
          </a:p>
        </p:txBody>
      </p:sp>
    </p:spTree>
    <p:extLst>
      <p:ext uri="{BB962C8B-B14F-4D97-AF65-F5344CB8AC3E}">
        <p14:creationId xmlns:p14="http://schemas.microsoft.com/office/powerpoint/2010/main" val="740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3477-ADA6-564F-83CE-3CCA06B6ACA2}"/>
              </a:ext>
            </a:extLst>
          </p:cNvPr>
          <p:cNvSpPr>
            <a:spLocks noGrp="1"/>
          </p:cNvSpPr>
          <p:nvPr>
            <p:ph type="title"/>
          </p:nvPr>
        </p:nvSpPr>
        <p:spPr/>
        <p:txBody>
          <a:bodyPr/>
          <a:lstStyle/>
          <a:p>
            <a:r>
              <a:rPr lang="en-US" dirty="0"/>
              <a:t>5 Scenes of Hope (Ch 14)</a:t>
            </a:r>
          </a:p>
        </p:txBody>
      </p:sp>
      <p:sp>
        <p:nvSpPr>
          <p:cNvPr id="3" name="Content Placeholder 2">
            <a:extLst>
              <a:ext uri="{FF2B5EF4-FFF2-40B4-BE49-F238E27FC236}">
                <a16:creationId xmlns:a16="http://schemas.microsoft.com/office/drawing/2014/main" id="{783DA4CD-17FD-9144-885A-E511ADED4D05}"/>
              </a:ext>
            </a:extLst>
          </p:cNvPr>
          <p:cNvSpPr>
            <a:spLocks noGrp="1"/>
          </p:cNvSpPr>
          <p:nvPr>
            <p:ph idx="1"/>
          </p:nvPr>
        </p:nvSpPr>
        <p:spPr>
          <a:xfrm>
            <a:off x="838200" y="1825625"/>
            <a:ext cx="10515600" cy="4763434"/>
          </a:xfrm>
        </p:spPr>
        <p:txBody>
          <a:bodyPr/>
          <a:lstStyle/>
          <a:p>
            <a:r>
              <a:rPr lang="en-US" dirty="0"/>
              <a:t>Preservation of the 144,000 (v1-5)</a:t>
            </a:r>
          </a:p>
          <a:p>
            <a:r>
              <a:rPr lang="en-US" dirty="0"/>
              <a:t>Eternal Gospel (v6-7)</a:t>
            </a:r>
          </a:p>
          <a:p>
            <a:r>
              <a:rPr lang="en-US" dirty="0"/>
              <a:t>Fall of Babylon Predicted (v8)</a:t>
            </a:r>
          </a:p>
          <a:p>
            <a:r>
              <a:rPr lang="en-US" dirty="0"/>
              <a:t>Curses and Blessings (v9-13)</a:t>
            </a:r>
          </a:p>
          <a:p>
            <a:pPr lvl="1"/>
            <a:r>
              <a:rPr lang="en-US" dirty="0"/>
              <a:t>Curses on Beast Worshippers (9-11)</a:t>
            </a:r>
          </a:p>
          <a:p>
            <a:pPr lvl="1"/>
            <a:r>
              <a:rPr lang="en-US" dirty="0"/>
              <a:t>Blessing for the Martyrs (v12-13)</a:t>
            </a:r>
          </a:p>
          <a:p>
            <a:pPr lvl="1"/>
            <a:r>
              <a:rPr lang="en-US" dirty="0"/>
              <a:t>Rest (v11, 13)</a:t>
            </a:r>
          </a:p>
          <a:p>
            <a:pPr lvl="1"/>
            <a:r>
              <a:rPr lang="en-US" dirty="0"/>
              <a:t>Cf. </a:t>
            </a:r>
            <a:r>
              <a:rPr lang="en-US" dirty="0" err="1"/>
              <a:t>Deut</a:t>
            </a:r>
            <a:r>
              <a:rPr lang="en-US" dirty="0"/>
              <a:t> 28</a:t>
            </a:r>
          </a:p>
          <a:p>
            <a:r>
              <a:rPr lang="en-US" dirty="0"/>
              <a:t>Heavenly Harvesters (v14-20)</a:t>
            </a:r>
          </a:p>
        </p:txBody>
      </p:sp>
    </p:spTree>
    <p:extLst>
      <p:ext uri="{BB962C8B-B14F-4D97-AF65-F5344CB8AC3E}">
        <p14:creationId xmlns:p14="http://schemas.microsoft.com/office/powerpoint/2010/main" val="344602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3477-ADA6-564F-83CE-3CCA06B6ACA2}"/>
              </a:ext>
            </a:extLst>
          </p:cNvPr>
          <p:cNvSpPr>
            <a:spLocks noGrp="1"/>
          </p:cNvSpPr>
          <p:nvPr>
            <p:ph type="title"/>
          </p:nvPr>
        </p:nvSpPr>
        <p:spPr/>
        <p:txBody>
          <a:bodyPr/>
          <a:lstStyle/>
          <a:p>
            <a:r>
              <a:rPr lang="en-US" dirty="0"/>
              <a:t>5 Scenes of Hope (Ch 14)</a:t>
            </a:r>
          </a:p>
        </p:txBody>
      </p:sp>
      <p:sp>
        <p:nvSpPr>
          <p:cNvPr id="3" name="Content Placeholder 2">
            <a:extLst>
              <a:ext uri="{FF2B5EF4-FFF2-40B4-BE49-F238E27FC236}">
                <a16:creationId xmlns:a16="http://schemas.microsoft.com/office/drawing/2014/main" id="{783DA4CD-17FD-9144-885A-E511ADED4D05}"/>
              </a:ext>
            </a:extLst>
          </p:cNvPr>
          <p:cNvSpPr>
            <a:spLocks noGrp="1"/>
          </p:cNvSpPr>
          <p:nvPr>
            <p:ph idx="1"/>
          </p:nvPr>
        </p:nvSpPr>
        <p:spPr>
          <a:xfrm>
            <a:off x="838200" y="1825624"/>
            <a:ext cx="10515600" cy="5032375"/>
          </a:xfrm>
        </p:spPr>
        <p:txBody>
          <a:bodyPr>
            <a:normAutofit/>
          </a:bodyPr>
          <a:lstStyle/>
          <a:p>
            <a:r>
              <a:rPr lang="en-US" dirty="0"/>
              <a:t>Preservation of the 144,000 (v1-5)</a:t>
            </a:r>
          </a:p>
          <a:p>
            <a:r>
              <a:rPr lang="en-US" dirty="0"/>
              <a:t>Eternal Gospel (v6-7)</a:t>
            </a:r>
          </a:p>
          <a:p>
            <a:r>
              <a:rPr lang="en-US" dirty="0"/>
              <a:t>Fall of Babylon Predicted (v8)</a:t>
            </a:r>
          </a:p>
          <a:p>
            <a:r>
              <a:rPr lang="en-US" dirty="0"/>
              <a:t>Curses and Blessings (v9-13)</a:t>
            </a:r>
          </a:p>
          <a:p>
            <a:r>
              <a:rPr lang="en-US" dirty="0"/>
              <a:t>Heavenly Harvesters (v14-20)</a:t>
            </a:r>
          </a:p>
          <a:p>
            <a:pPr lvl="1"/>
            <a:r>
              <a:rPr lang="en-US" dirty="0"/>
              <a:t>Son of Man with gold crown, angel informs him ”The hour has come” (cf. Matt 24:36ff), He reaps the earth </a:t>
            </a:r>
          </a:p>
          <a:p>
            <a:pPr lvl="1"/>
            <a:r>
              <a:rPr lang="en-US" dirty="0"/>
              <a:t>Angel from 8:1-5 (Seal 7) reaps “the vine of the earth” and throws them in the “winepress of the wrath of God”; river of blood </a:t>
            </a:r>
          </a:p>
          <a:p>
            <a:pPr lvl="1"/>
            <a:r>
              <a:rPr lang="en-US" dirty="0"/>
              <a:t>Cf. Joel 3:13</a:t>
            </a:r>
          </a:p>
          <a:p>
            <a:pPr lvl="1"/>
            <a:endParaRPr lang="en-US" dirty="0"/>
          </a:p>
        </p:txBody>
      </p:sp>
      <p:pic>
        <p:nvPicPr>
          <p:cNvPr id="4" name="Picture 3">
            <a:extLst>
              <a:ext uri="{FF2B5EF4-FFF2-40B4-BE49-F238E27FC236}">
                <a16:creationId xmlns:a16="http://schemas.microsoft.com/office/drawing/2014/main" id="{E6FCA2CF-C163-EB4C-B386-C7BB589B1A1D}"/>
              </a:ext>
            </a:extLst>
          </p:cNvPr>
          <p:cNvPicPr>
            <a:picLocks noChangeAspect="1"/>
          </p:cNvPicPr>
          <p:nvPr/>
        </p:nvPicPr>
        <p:blipFill>
          <a:blip r:embed="rId2"/>
          <a:stretch>
            <a:fillRect/>
          </a:stretch>
        </p:blipFill>
        <p:spPr>
          <a:xfrm>
            <a:off x="7673804" y="3642"/>
            <a:ext cx="4127500" cy="4203700"/>
          </a:xfrm>
          <a:prstGeom prst="rect">
            <a:avLst/>
          </a:prstGeom>
        </p:spPr>
      </p:pic>
    </p:spTree>
    <p:extLst>
      <p:ext uri="{BB962C8B-B14F-4D97-AF65-F5344CB8AC3E}">
        <p14:creationId xmlns:p14="http://schemas.microsoft.com/office/powerpoint/2010/main" val="112920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1ECB-1242-084D-8C1E-37B7264450BD}"/>
              </a:ext>
            </a:extLst>
          </p:cNvPr>
          <p:cNvSpPr>
            <a:spLocks noGrp="1"/>
          </p:cNvSpPr>
          <p:nvPr>
            <p:ph type="title"/>
          </p:nvPr>
        </p:nvSpPr>
        <p:spPr/>
        <p:txBody>
          <a:bodyPr/>
          <a:lstStyle/>
          <a:p>
            <a:r>
              <a:rPr lang="en-US" dirty="0"/>
              <a:t>Context </a:t>
            </a:r>
          </a:p>
        </p:txBody>
      </p:sp>
      <p:pic>
        <p:nvPicPr>
          <p:cNvPr id="5" name="Picture 4">
            <a:extLst>
              <a:ext uri="{FF2B5EF4-FFF2-40B4-BE49-F238E27FC236}">
                <a16:creationId xmlns:a16="http://schemas.microsoft.com/office/drawing/2014/main" id="{0D848A3B-E55A-4543-A14B-D778DE855B96}"/>
              </a:ext>
            </a:extLst>
          </p:cNvPr>
          <p:cNvPicPr>
            <a:picLocks noChangeAspect="1"/>
          </p:cNvPicPr>
          <p:nvPr/>
        </p:nvPicPr>
        <p:blipFill>
          <a:blip r:embed="rId2"/>
          <a:stretch>
            <a:fillRect/>
          </a:stretch>
        </p:blipFill>
        <p:spPr>
          <a:xfrm>
            <a:off x="0" y="1806915"/>
            <a:ext cx="12192000" cy="3244169"/>
          </a:xfrm>
          <a:prstGeom prst="rect">
            <a:avLst/>
          </a:prstGeom>
        </p:spPr>
      </p:pic>
    </p:spTree>
    <p:extLst>
      <p:ext uri="{BB962C8B-B14F-4D97-AF65-F5344CB8AC3E}">
        <p14:creationId xmlns:p14="http://schemas.microsoft.com/office/powerpoint/2010/main" val="298733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9CDD08-03B4-3144-8DA5-031B2249D954}"/>
              </a:ext>
            </a:extLst>
          </p:cNvPr>
          <p:cNvPicPr>
            <a:picLocks noChangeAspect="1"/>
          </p:cNvPicPr>
          <p:nvPr/>
        </p:nvPicPr>
        <p:blipFill rotWithShape="1">
          <a:blip r:embed="rId2"/>
          <a:srcRect t="20843"/>
          <a:stretch/>
        </p:blipFill>
        <p:spPr>
          <a:xfrm>
            <a:off x="2864522" y="280689"/>
            <a:ext cx="5007114" cy="2177113"/>
          </a:xfrm>
          <a:prstGeom prst="rect">
            <a:avLst/>
          </a:prstGeom>
        </p:spPr>
      </p:pic>
      <p:sp>
        <p:nvSpPr>
          <p:cNvPr id="2" name="Title 1">
            <a:extLst>
              <a:ext uri="{FF2B5EF4-FFF2-40B4-BE49-F238E27FC236}">
                <a16:creationId xmlns:a16="http://schemas.microsoft.com/office/drawing/2014/main" id="{3165A38F-AED2-914A-9D27-752FBE73F419}"/>
              </a:ext>
            </a:extLst>
          </p:cNvPr>
          <p:cNvSpPr>
            <a:spLocks noGrp="1"/>
          </p:cNvSpPr>
          <p:nvPr>
            <p:ph type="title"/>
          </p:nvPr>
        </p:nvSpPr>
        <p:spPr/>
        <p:txBody>
          <a:bodyPr/>
          <a:lstStyle/>
          <a:p>
            <a:r>
              <a:rPr lang="en-US" dirty="0"/>
              <a:t>Review</a:t>
            </a:r>
          </a:p>
        </p:txBody>
      </p:sp>
      <p:pic>
        <p:nvPicPr>
          <p:cNvPr id="5" name="Picture 4">
            <a:extLst>
              <a:ext uri="{FF2B5EF4-FFF2-40B4-BE49-F238E27FC236}">
                <a16:creationId xmlns:a16="http://schemas.microsoft.com/office/drawing/2014/main" id="{684DB4DA-4B8F-0C49-AAEB-BBDDC6ACE2A1}"/>
              </a:ext>
            </a:extLst>
          </p:cNvPr>
          <p:cNvPicPr>
            <a:picLocks noChangeAspect="1"/>
          </p:cNvPicPr>
          <p:nvPr/>
        </p:nvPicPr>
        <p:blipFill>
          <a:blip r:embed="rId3"/>
          <a:stretch>
            <a:fillRect/>
          </a:stretch>
        </p:blipFill>
        <p:spPr>
          <a:xfrm>
            <a:off x="8516335" y="3221035"/>
            <a:ext cx="3675665" cy="3902734"/>
          </a:xfrm>
          <a:prstGeom prst="rect">
            <a:avLst/>
          </a:prstGeom>
        </p:spPr>
      </p:pic>
      <p:pic>
        <p:nvPicPr>
          <p:cNvPr id="8" name="Picture 7" descr="Meeeeeeewith7es:private:var:folders:c0:lsmxplcd3510x8r659_mbx800000gn:T:TemporaryItems:two-witnesses.jpg">
            <a:extLst>
              <a:ext uri="{FF2B5EF4-FFF2-40B4-BE49-F238E27FC236}">
                <a16:creationId xmlns:a16="http://schemas.microsoft.com/office/drawing/2014/main" id="{0E113B81-C916-084C-A03A-769D85AD34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03820" y="0"/>
            <a:ext cx="4488180" cy="3221035"/>
          </a:xfrm>
          <a:prstGeom prst="rect">
            <a:avLst/>
          </a:prstGeom>
          <a:noFill/>
          <a:ln>
            <a:noFill/>
          </a:ln>
        </p:spPr>
      </p:pic>
      <p:pic>
        <p:nvPicPr>
          <p:cNvPr id="9" name="Content Placeholder 4">
            <a:extLst>
              <a:ext uri="{FF2B5EF4-FFF2-40B4-BE49-F238E27FC236}">
                <a16:creationId xmlns:a16="http://schemas.microsoft.com/office/drawing/2014/main" id="{AAB3C647-8F96-D649-83E6-6DC20116C270}"/>
              </a:ext>
            </a:extLst>
          </p:cNvPr>
          <p:cNvPicPr>
            <a:picLocks noGrp="1" noChangeAspect="1"/>
          </p:cNvPicPr>
          <p:nvPr>
            <p:ph idx="1"/>
          </p:nvPr>
        </p:nvPicPr>
        <p:blipFill rotWithShape="1">
          <a:blip r:embed="rId5"/>
          <a:srcRect l="2750"/>
          <a:stretch/>
        </p:blipFill>
        <p:spPr>
          <a:xfrm>
            <a:off x="0" y="2457802"/>
            <a:ext cx="8558385" cy="4400198"/>
          </a:xfrm>
        </p:spPr>
      </p:pic>
    </p:spTree>
    <p:extLst>
      <p:ext uri="{BB962C8B-B14F-4D97-AF65-F5344CB8AC3E}">
        <p14:creationId xmlns:p14="http://schemas.microsoft.com/office/powerpoint/2010/main" val="242741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8192-FD57-A843-AEEC-ACB7220867E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A24BCC8-4D8E-3F4B-BC5B-FD854B923FE0}"/>
              </a:ext>
            </a:extLst>
          </p:cNvPr>
          <p:cNvSpPr>
            <a:spLocks noGrp="1"/>
          </p:cNvSpPr>
          <p:nvPr>
            <p:ph idx="1"/>
          </p:nvPr>
        </p:nvSpPr>
        <p:spPr/>
        <p:txBody>
          <a:bodyPr/>
          <a:lstStyle/>
          <a:p>
            <a:r>
              <a:rPr lang="en-US" dirty="0"/>
              <a:t>Israel’s Flight (Ch 12)</a:t>
            </a:r>
          </a:p>
          <a:p>
            <a:r>
              <a:rPr lang="en-US" dirty="0"/>
              <a:t>Two Beasts (Ch 13)</a:t>
            </a:r>
          </a:p>
          <a:p>
            <a:r>
              <a:rPr lang="en-US" dirty="0"/>
              <a:t>5 Scenes of Hope (Ch 14)</a:t>
            </a:r>
          </a:p>
        </p:txBody>
      </p:sp>
      <p:pic>
        <p:nvPicPr>
          <p:cNvPr id="4" name="Picture 3">
            <a:extLst>
              <a:ext uri="{FF2B5EF4-FFF2-40B4-BE49-F238E27FC236}">
                <a16:creationId xmlns:a16="http://schemas.microsoft.com/office/drawing/2014/main" id="{DDECE7EC-73E4-D641-ADB6-DDF0CA0634B6}"/>
              </a:ext>
            </a:extLst>
          </p:cNvPr>
          <p:cNvPicPr>
            <a:picLocks noChangeAspect="1"/>
          </p:cNvPicPr>
          <p:nvPr/>
        </p:nvPicPr>
        <p:blipFill rotWithShape="1">
          <a:blip r:embed="rId2"/>
          <a:srcRect b="14260"/>
          <a:stretch/>
        </p:blipFill>
        <p:spPr>
          <a:xfrm>
            <a:off x="571652" y="3547978"/>
            <a:ext cx="11048696" cy="2986773"/>
          </a:xfrm>
          <a:prstGeom prst="rect">
            <a:avLst/>
          </a:prstGeom>
        </p:spPr>
      </p:pic>
      <p:cxnSp>
        <p:nvCxnSpPr>
          <p:cNvPr id="6" name="Straight Arrow Connector 5">
            <a:extLst>
              <a:ext uri="{FF2B5EF4-FFF2-40B4-BE49-F238E27FC236}">
                <a16:creationId xmlns:a16="http://schemas.microsoft.com/office/drawing/2014/main" id="{0E0552D1-B715-E142-81C9-59A87E3E35B9}"/>
              </a:ext>
            </a:extLst>
          </p:cNvPr>
          <p:cNvCxnSpPr>
            <a:cxnSpLocks/>
          </p:cNvCxnSpPr>
          <p:nvPr/>
        </p:nvCxnSpPr>
        <p:spPr>
          <a:xfrm>
            <a:off x="6720840" y="5354782"/>
            <a:ext cx="3036917" cy="0"/>
          </a:xfrm>
          <a:prstGeom prst="straightConnector1">
            <a:avLst/>
          </a:prstGeom>
          <a:ln w="130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60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Israel’s Flight (Ch 12)</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5"/>
            <a:ext cx="10515600" cy="4642082"/>
          </a:xfrm>
        </p:spPr>
        <p:txBody>
          <a:bodyPr>
            <a:normAutofit/>
          </a:bodyPr>
          <a:lstStyle/>
          <a:p>
            <a:r>
              <a:rPr lang="en-US" dirty="0"/>
              <a:t>“A Great sign appeared in heaven” (v1)</a:t>
            </a:r>
          </a:p>
          <a:p>
            <a:r>
              <a:rPr lang="en-US" dirty="0"/>
              <a:t>A Woman (v1-2)</a:t>
            </a:r>
          </a:p>
          <a:p>
            <a:pPr lvl="1"/>
            <a:r>
              <a:rPr lang="en-US" dirty="0"/>
              <a:t>Clothed with sun, moon under her feet</a:t>
            </a:r>
          </a:p>
          <a:p>
            <a:pPr lvl="1"/>
            <a:r>
              <a:rPr lang="en-US" dirty="0"/>
              <a:t>Crown of 12 stars</a:t>
            </a:r>
          </a:p>
          <a:p>
            <a:pPr lvl="1"/>
            <a:r>
              <a:rPr lang="en-US" dirty="0"/>
              <a:t>Labor </a:t>
            </a:r>
          </a:p>
          <a:p>
            <a:r>
              <a:rPr lang="en-US" dirty="0"/>
              <a:t>A Dragon (v3-4)</a:t>
            </a:r>
          </a:p>
          <a:p>
            <a:pPr lvl="1"/>
            <a:r>
              <a:rPr lang="en-US" dirty="0"/>
              <a:t>7 heads with crowns and 10 horns</a:t>
            </a:r>
          </a:p>
          <a:p>
            <a:pPr lvl="1"/>
            <a:r>
              <a:rPr lang="en-US" dirty="0"/>
              <a:t>Tail swept 1/3 of stars </a:t>
            </a:r>
          </a:p>
          <a:p>
            <a:pPr lvl="1"/>
            <a:r>
              <a:rPr lang="en-US" dirty="0"/>
              <a:t>Stood before woman to devour her child at birth </a:t>
            </a:r>
          </a:p>
        </p:txBody>
      </p:sp>
      <p:pic>
        <p:nvPicPr>
          <p:cNvPr id="7" name="Picture 6">
            <a:extLst>
              <a:ext uri="{FF2B5EF4-FFF2-40B4-BE49-F238E27FC236}">
                <a16:creationId xmlns:a16="http://schemas.microsoft.com/office/drawing/2014/main" id="{4D85F6E2-D6E7-804A-87DE-67286F63803E}"/>
              </a:ext>
            </a:extLst>
          </p:cNvPr>
          <p:cNvPicPr>
            <a:picLocks noChangeAspect="1"/>
          </p:cNvPicPr>
          <p:nvPr/>
        </p:nvPicPr>
        <p:blipFill>
          <a:blip r:embed="rId2"/>
          <a:stretch>
            <a:fillRect/>
          </a:stretch>
        </p:blipFill>
        <p:spPr>
          <a:xfrm>
            <a:off x="9450101" y="3233854"/>
            <a:ext cx="2780855" cy="3624146"/>
          </a:xfrm>
          <a:prstGeom prst="rect">
            <a:avLst/>
          </a:prstGeom>
        </p:spPr>
      </p:pic>
      <p:pic>
        <p:nvPicPr>
          <p:cNvPr id="5" name="Picture 4">
            <a:extLst>
              <a:ext uri="{FF2B5EF4-FFF2-40B4-BE49-F238E27FC236}">
                <a16:creationId xmlns:a16="http://schemas.microsoft.com/office/drawing/2014/main" id="{4751720D-4F55-B044-A115-AEE0D548F168}"/>
              </a:ext>
            </a:extLst>
          </p:cNvPr>
          <p:cNvPicPr>
            <a:picLocks noChangeAspect="1"/>
          </p:cNvPicPr>
          <p:nvPr/>
        </p:nvPicPr>
        <p:blipFill rotWithShape="1">
          <a:blip r:embed="rId3"/>
          <a:srcRect l="30366" t="3356" r="24817" b="3416"/>
          <a:stretch/>
        </p:blipFill>
        <p:spPr>
          <a:xfrm>
            <a:off x="7623571" y="179747"/>
            <a:ext cx="2972225" cy="3477853"/>
          </a:xfrm>
          <a:prstGeom prst="rect">
            <a:avLst/>
          </a:prstGeom>
        </p:spPr>
      </p:pic>
    </p:spTree>
    <p:extLst>
      <p:ext uri="{BB962C8B-B14F-4D97-AF65-F5344CB8AC3E}">
        <p14:creationId xmlns:p14="http://schemas.microsoft.com/office/powerpoint/2010/main" val="406002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Israel’s Flight (Ch 12)</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5"/>
            <a:ext cx="6989956" cy="4642082"/>
          </a:xfrm>
        </p:spPr>
        <p:txBody>
          <a:bodyPr>
            <a:normAutofit/>
          </a:bodyPr>
          <a:lstStyle/>
          <a:p>
            <a:r>
              <a:rPr lang="en-US" dirty="0"/>
              <a:t>The Woman (cf. Gen 37:9ff)</a:t>
            </a:r>
          </a:p>
          <a:p>
            <a:pPr lvl="1"/>
            <a:r>
              <a:rPr lang="en-US" dirty="0"/>
              <a:t>Israel, Mary? Church? Mother Earth?</a:t>
            </a:r>
          </a:p>
          <a:p>
            <a:r>
              <a:rPr lang="en-US" dirty="0"/>
              <a:t>The Dragon = Satan (Rev 12:9)</a:t>
            </a:r>
          </a:p>
          <a:p>
            <a:pPr lvl="1"/>
            <a:r>
              <a:rPr lang="en-US" dirty="0"/>
              <a:t>7 heads with crowns and 10 horns (cf. Dan 7:1-8) </a:t>
            </a:r>
          </a:p>
          <a:p>
            <a:pPr lvl="1"/>
            <a:r>
              <a:rPr lang="en-US" dirty="0"/>
              <a:t>Tail swept 1/3 of stars = Fall of Demons? (v7-9) </a:t>
            </a:r>
          </a:p>
          <a:p>
            <a:pPr lvl="1"/>
            <a:r>
              <a:rPr lang="en-US" dirty="0"/>
              <a:t>Stood before woman to devour her child at birth = Attempt to prevent Messiah from work (cf. Matt 4:1-11; 16:23; etc.)</a:t>
            </a:r>
          </a:p>
          <a:p>
            <a:pPr lvl="1"/>
            <a:endParaRPr lang="en-US" dirty="0"/>
          </a:p>
        </p:txBody>
      </p:sp>
      <p:pic>
        <p:nvPicPr>
          <p:cNvPr id="6" name="Picture 5">
            <a:extLst>
              <a:ext uri="{FF2B5EF4-FFF2-40B4-BE49-F238E27FC236}">
                <a16:creationId xmlns:a16="http://schemas.microsoft.com/office/drawing/2014/main" id="{012234D2-7A1E-C442-B1D8-0C1BF5E1F2D0}"/>
              </a:ext>
            </a:extLst>
          </p:cNvPr>
          <p:cNvPicPr>
            <a:picLocks noChangeAspect="1"/>
          </p:cNvPicPr>
          <p:nvPr/>
        </p:nvPicPr>
        <p:blipFill>
          <a:blip r:embed="rId2"/>
          <a:stretch>
            <a:fillRect/>
          </a:stretch>
        </p:blipFill>
        <p:spPr>
          <a:xfrm>
            <a:off x="7828156" y="747131"/>
            <a:ext cx="4171253" cy="5720576"/>
          </a:xfrm>
          <a:prstGeom prst="rect">
            <a:avLst/>
          </a:prstGeom>
        </p:spPr>
      </p:pic>
    </p:spTree>
    <p:extLst>
      <p:ext uri="{BB962C8B-B14F-4D97-AF65-F5344CB8AC3E}">
        <p14:creationId xmlns:p14="http://schemas.microsoft.com/office/powerpoint/2010/main" val="3588245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Israel’s Flight (Ch 12)</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5"/>
            <a:ext cx="7219950" cy="4642082"/>
          </a:xfrm>
        </p:spPr>
        <p:txBody>
          <a:bodyPr>
            <a:normAutofit/>
          </a:bodyPr>
          <a:lstStyle/>
          <a:p>
            <a:r>
              <a:rPr lang="en-US" dirty="0"/>
              <a:t>Woman gives birth to son</a:t>
            </a:r>
          </a:p>
          <a:p>
            <a:r>
              <a:rPr lang="en-US" dirty="0"/>
              <a:t>“And her child was </a:t>
            </a:r>
            <a:r>
              <a:rPr lang="en-US" i="1" dirty="0"/>
              <a:t>caught up </a:t>
            </a:r>
            <a:r>
              <a:rPr lang="en-US" dirty="0"/>
              <a:t>(</a:t>
            </a:r>
            <a:r>
              <a:rPr lang="en-US" dirty="0" err="1"/>
              <a:t>ἁ</a:t>
            </a:r>
            <a:r>
              <a:rPr lang="el-GR" dirty="0" err="1"/>
              <a:t>ρπαζω</a:t>
            </a:r>
            <a:r>
              <a:rPr lang="en-US" dirty="0"/>
              <a:t>, </a:t>
            </a:r>
            <a:r>
              <a:rPr lang="en-US" i="1" dirty="0" err="1"/>
              <a:t>harpazo</a:t>
            </a:r>
            <a:r>
              <a:rPr lang="en-US" dirty="0"/>
              <a:t>)</a:t>
            </a:r>
            <a:r>
              <a:rPr lang="en-US" i="1" dirty="0"/>
              <a:t> </a:t>
            </a:r>
            <a:r>
              <a:rPr lang="en-US" dirty="0"/>
              <a:t>to God and to His throne.” (v5)</a:t>
            </a:r>
          </a:p>
          <a:p>
            <a:pPr lvl="1"/>
            <a:r>
              <a:rPr lang="en-US" dirty="0"/>
              <a:t>Pre-</a:t>
            </a:r>
            <a:r>
              <a:rPr lang="en-US" dirty="0" err="1"/>
              <a:t>trib</a:t>
            </a:r>
            <a:r>
              <a:rPr lang="en-US" dirty="0"/>
              <a:t> Rapture? </a:t>
            </a:r>
          </a:p>
          <a:p>
            <a:r>
              <a:rPr lang="en-US" dirty="0"/>
              <a:t>Then the woman fled into the wilderness where she had a place prepared by God, so that there she would be nourished for 1260 days” (v6)</a:t>
            </a:r>
          </a:p>
        </p:txBody>
      </p:sp>
      <p:pic>
        <p:nvPicPr>
          <p:cNvPr id="8" name="Content Placeholder 4">
            <a:extLst>
              <a:ext uri="{FF2B5EF4-FFF2-40B4-BE49-F238E27FC236}">
                <a16:creationId xmlns:a16="http://schemas.microsoft.com/office/drawing/2014/main" id="{9032455B-A32C-9B47-8F3B-F1B81EBFC4CA}"/>
              </a:ext>
            </a:extLst>
          </p:cNvPr>
          <p:cNvPicPr>
            <a:picLocks noChangeAspect="1"/>
          </p:cNvPicPr>
          <p:nvPr/>
        </p:nvPicPr>
        <p:blipFill rotWithShape="1">
          <a:blip r:embed="rId2"/>
          <a:srcRect l="2750"/>
          <a:stretch/>
        </p:blipFill>
        <p:spPr>
          <a:xfrm>
            <a:off x="8058150" y="1825625"/>
            <a:ext cx="6873964" cy="3534172"/>
          </a:xfrm>
          <a:prstGeom prst="rect">
            <a:avLst/>
          </a:prstGeom>
        </p:spPr>
      </p:pic>
    </p:spTree>
    <p:extLst>
      <p:ext uri="{BB962C8B-B14F-4D97-AF65-F5344CB8AC3E}">
        <p14:creationId xmlns:p14="http://schemas.microsoft.com/office/powerpoint/2010/main" val="3632701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Israel’s Flight (Ch 12)</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4"/>
            <a:ext cx="10515600" cy="5032375"/>
          </a:xfrm>
        </p:spPr>
        <p:txBody>
          <a:bodyPr>
            <a:normAutofit/>
          </a:bodyPr>
          <a:lstStyle/>
          <a:p>
            <a:r>
              <a:rPr lang="en-US" dirty="0"/>
              <a:t>War in heaven (v7-9)</a:t>
            </a:r>
          </a:p>
          <a:p>
            <a:pPr lvl="1"/>
            <a:r>
              <a:rPr lang="en-US" dirty="0"/>
              <a:t>Michael (cf. Dan 10:13; 12:1-3)</a:t>
            </a:r>
          </a:p>
          <a:p>
            <a:pPr lvl="1"/>
            <a:r>
              <a:rPr lang="en-US" dirty="0"/>
              <a:t>“And there was no longer a place                                                   found for them in heaven” (v8)</a:t>
            </a:r>
          </a:p>
          <a:p>
            <a:r>
              <a:rPr lang="en-US" dirty="0"/>
              <a:t> Rejoicing in heaven (v10-12)</a:t>
            </a:r>
          </a:p>
          <a:p>
            <a:pPr lvl="1"/>
            <a:r>
              <a:rPr lang="en-US" dirty="0"/>
              <a:t>”salvation and power and kingdom of our God and the authority of His Christ have come…” (v10)</a:t>
            </a:r>
          </a:p>
          <a:p>
            <a:pPr lvl="1"/>
            <a:r>
              <a:rPr lang="en-US" dirty="0"/>
              <a:t>“they overcame him because of the blood of the Lamb and the word of their testimony, and they did not love their life even unto death.” (v11)</a:t>
            </a:r>
          </a:p>
          <a:p>
            <a:pPr lvl="2"/>
            <a:r>
              <a:rPr lang="en-US" dirty="0"/>
              <a:t>Who are these people? </a:t>
            </a:r>
          </a:p>
        </p:txBody>
      </p:sp>
      <p:pic>
        <p:nvPicPr>
          <p:cNvPr id="4" name="Picture 3">
            <a:extLst>
              <a:ext uri="{FF2B5EF4-FFF2-40B4-BE49-F238E27FC236}">
                <a16:creationId xmlns:a16="http://schemas.microsoft.com/office/drawing/2014/main" id="{00D87924-88C6-5E4C-A13B-C2C19DB9F9F3}"/>
              </a:ext>
            </a:extLst>
          </p:cNvPr>
          <p:cNvPicPr>
            <a:picLocks noChangeAspect="1"/>
          </p:cNvPicPr>
          <p:nvPr/>
        </p:nvPicPr>
        <p:blipFill>
          <a:blip r:embed="rId2"/>
          <a:stretch>
            <a:fillRect/>
          </a:stretch>
        </p:blipFill>
        <p:spPr>
          <a:xfrm>
            <a:off x="8195752" y="0"/>
            <a:ext cx="3158048" cy="3951507"/>
          </a:xfrm>
          <a:prstGeom prst="rect">
            <a:avLst/>
          </a:prstGeom>
        </p:spPr>
      </p:pic>
    </p:spTree>
    <p:extLst>
      <p:ext uri="{BB962C8B-B14F-4D97-AF65-F5344CB8AC3E}">
        <p14:creationId xmlns:p14="http://schemas.microsoft.com/office/powerpoint/2010/main" val="542220880"/>
      </p:ext>
    </p:extLst>
  </p:cSld>
  <p:clrMapOvr>
    <a:masterClrMapping/>
  </p:clrMapOvr>
</p:sld>
</file>

<file path=ppt/theme/theme1.xml><?xml version="1.0" encoding="utf-8"?>
<a:theme xmlns:a="http://schemas.openxmlformats.org/drawingml/2006/main" name="Revelati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Theme" id="{269D4B7E-9872-4B4F-8B2E-CA1C221A6C61}" vid="{F5540D2C-B1E9-A747-943F-8860CEAB3CE8}"/>
    </a:ext>
  </a:extLst>
</a:theme>
</file>

<file path=docProps/app.xml><?xml version="1.0" encoding="utf-8"?>
<Properties xmlns="http://schemas.openxmlformats.org/officeDocument/2006/extended-properties" xmlns:vt="http://schemas.openxmlformats.org/officeDocument/2006/docPropsVTypes">
  <Template>Revelation Theme</Template>
  <TotalTime>14469</TotalTime>
  <Words>1412</Words>
  <Application>Microsoft Macintosh PowerPoint</Application>
  <PresentationFormat>Widescreen</PresentationFormat>
  <Paragraphs>151</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Angsana New</vt:lpstr>
      <vt:lpstr>Arial</vt:lpstr>
      <vt:lpstr>Bell MT</vt:lpstr>
      <vt:lpstr>Calibri</vt:lpstr>
      <vt:lpstr>Revelation Theme</vt:lpstr>
      <vt:lpstr>Revelation Pt 7</vt:lpstr>
      <vt:lpstr>Our Outline</vt:lpstr>
      <vt:lpstr>Context </vt:lpstr>
      <vt:lpstr>Review</vt:lpstr>
      <vt:lpstr>Outline</vt:lpstr>
      <vt:lpstr>Israel’s Flight (Ch 12)</vt:lpstr>
      <vt:lpstr>Israel’s Flight (Ch 12)</vt:lpstr>
      <vt:lpstr>Israel’s Flight (Ch 12)</vt:lpstr>
      <vt:lpstr>Israel’s Flight (Ch 12)</vt:lpstr>
      <vt:lpstr>Israel’s Flight (Ch 12)</vt:lpstr>
      <vt:lpstr>Two Beasts (Ch 13)</vt:lpstr>
      <vt:lpstr>Two Beasts (Ch 13)</vt:lpstr>
      <vt:lpstr>Two Beasts (Ch 13)</vt:lpstr>
      <vt:lpstr>Two Beasts (Ch 13)</vt:lpstr>
      <vt:lpstr>Two Beasts (Ch 13)</vt:lpstr>
      <vt:lpstr>Two Beasts (Ch 13)</vt:lpstr>
      <vt:lpstr>5 Scenes of Hope (Ch 14)</vt:lpstr>
      <vt:lpstr>5 Scenes of Hope (Ch 14)</vt:lpstr>
      <vt:lpstr>5 Scenes of Hope (Ch 14)</vt:lpstr>
      <vt:lpstr>5 Scenes of Hope (Ch 14)</vt:lpstr>
      <vt:lpstr>5 Scenes of Hope (Ch 14)</vt:lpstr>
      <vt:lpstr>5 Scenes of Hope (Ch 14)</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 Pt 4</dc:title>
  <dc:creator>Microsoft Office User</dc:creator>
  <cp:lastModifiedBy>Microsoft Office User</cp:lastModifiedBy>
  <cp:revision>107</cp:revision>
  <dcterms:created xsi:type="dcterms:W3CDTF">2019-03-25T22:19:59Z</dcterms:created>
  <dcterms:modified xsi:type="dcterms:W3CDTF">2019-04-28T21:19:55Z</dcterms:modified>
</cp:coreProperties>
</file>