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65" r:id="rId4"/>
    <p:sldId id="266" r:id="rId5"/>
    <p:sldId id="267"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p:restoredTop sz="94737"/>
  </p:normalViewPr>
  <p:slideViewPr>
    <p:cSldViewPr snapToGrid="0" snapToObjects="1">
      <p:cViewPr varScale="1">
        <p:scale>
          <a:sx n="85" d="100"/>
          <a:sy n="85" d="100"/>
        </p:scale>
        <p:origin x="5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7B7B3-FC1F-9841-BD3B-29EAF9FFB767}" type="datetimeFigureOut">
              <a:rPr lang="en-US" smtClean="0"/>
              <a:t>6/8/19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830AE-FC5F-854A-BFF1-9253DF4E790E}" type="slidenum">
              <a:rPr lang="en-US" smtClean="0"/>
              <a:t>‹#›</a:t>
            </a:fld>
            <a:endParaRPr lang="en-US"/>
          </a:p>
        </p:txBody>
      </p:sp>
    </p:spTree>
    <p:extLst>
      <p:ext uri="{BB962C8B-B14F-4D97-AF65-F5344CB8AC3E}">
        <p14:creationId xmlns:p14="http://schemas.microsoft.com/office/powerpoint/2010/main" val="325911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cannot be all powerful or all knowing, the idea of infinity is incoherent. </a:t>
            </a:r>
          </a:p>
          <a:p>
            <a:r>
              <a:rPr lang="en-US" dirty="0"/>
              <a:t>reliability of the bible.</a:t>
            </a:r>
          </a:p>
          <a:p>
            <a:r>
              <a:rPr lang="en-US" dirty="0"/>
              <a:t>Why should I believe it? </a:t>
            </a:r>
          </a:p>
          <a:p>
            <a:r>
              <a:rPr lang="en-US" dirty="0"/>
              <a:t>Dealing with past hurts in the church. </a:t>
            </a:r>
          </a:p>
          <a:p>
            <a:endParaRPr lang="en-US" dirty="0"/>
          </a:p>
        </p:txBody>
      </p:sp>
      <p:sp>
        <p:nvSpPr>
          <p:cNvPr id="4" name="Slide Number Placeholder 3"/>
          <p:cNvSpPr>
            <a:spLocks noGrp="1"/>
          </p:cNvSpPr>
          <p:nvPr>
            <p:ph type="sldNum" sz="quarter" idx="5"/>
          </p:nvPr>
        </p:nvSpPr>
        <p:spPr/>
        <p:txBody>
          <a:bodyPr/>
          <a:lstStyle/>
          <a:p>
            <a:fld id="{D6D830AE-FC5F-854A-BFF1-9253DF4E790E}" type="slidenum">
              <a:rPr lang="en-US" smtClean="0"/>
              <a:t>2</a:t>
            </a:fld>
            <a:endParaRPr lang="en-US"/>
          </a:p>
        </p:txBody>
      </p:sp>
    </p:spTree>
    <p:extLst>
      <p:ext uri="{BB962C8B-B14F-4D97-AF65-F5344CB8AC3E}">
        <p14:creationId xmlns:p14="http://schemas.microsoft.com/office/powerpoint/2010/main" val="234789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7A50-2199-D847-9F00-1168B90271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A89C52-0F79-864A-9325-43CFEFF7D1B4}"/>
              </a:ext>
            </a:extLst>
          </p:cNvPr>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8A06B9A-41C3-1345-A1A4-2281ED943C14}"/>
              </a:ext>
            </a:extLst>
          </p:cNvPr>
          <p:cNvSpPr>
            <a:spLocks noGrp="1"/>
          </p:cNvSpPr>
          <p:nvPr>
            <p:ph type="dt" sz="half" idx="10"/>
          </p:nvPr>
        </p:nvSpPr>
        <p:spPr/>
        <p:txBody>
          <a:bodyPr/>
          <a:lstStyle/>
          <a:p>
            <a:fld id="{0EEFECBB-C827-C148-B54D-3F011C82870F}" type="datetimeFigureOut">
              <a:rPr lang="en-US" smtClean="0"/>
              <a:t>6/8/19</a:t>
            </a:fld>
            <a:endParaRPr lang="en-US"/>
          </a:p>
        </p:txBody>
      </p:sp>
      <p:sp>
        <p:nvSpPr>
          <p:cNvPr id="5" name="Footer Placeholder 4">
            <a:extLst>
              <a:ext uri="{FF2B5EF4-FFF2-40B4-BE49-F238E27FC236}">
                <a16:creationId xmlns:a16="http://schemas.microsoft.com/office/drawing/2014/main" id="{AC1734A3-B907-8F42-B4BE-6A4F76E97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52832-B659-6443-BA1C-EA5008A916CD}"/>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213921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B2F4-F874-2D43-B71D-292F5BB553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6D5F93-8C1E-6E4D-A6D4-6FD07088BF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A625E-DC1A-7E48-B772-862F972BE828}"/>
              </a:ext>
            </a:extLst>
          </p:cNvPr>
          <p:cNvSpPr>
            <a:spLocks noGrp="1"/>
          </p:cNvSpPr>
          <p:nvPr>
            <p:ph type="dt" sz="half" idx="10"/>
          </p:nvPr>
        </p:nvSpPr>
        <p:spPr/>
        <p:txBody>
          <a:bodyPr/>
          <a:lstStyle/>
          <a:p>
            <a:fld id="{0EEFECBB-C827-C148-B54D-3F011C82870F}" type="datetimeFigureOut">
              <a:rPr lang="en-US" smtClean="0"/>
              <a:t>6/8/19</a:t>
            </a:fld>
            <a:endParaRPr lang="en-US"/>
          </a:p>
        </p:txBody>
      </p:sp>
      <p:sp>
        <p:nvSpPr>
          <p:cNvPr id="5" name="Footer Placeholder 4">
            <a:extLst>
              <a:ext uri="{FF2B5EF4-FFF2-40B4-BE49-F238E27FC236}">
                <a16:creationId xmlns:a16="http://schemas.microsoft.com/office/drawing/2014/main" id="{5325BCC8-A4FD-5F42-8E56-CCE91BC54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B3D58-CDA3-2344-B2C1-19CDDBD6DFB2}"/>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308930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11B0AA-1220-5D4B-B2C8-C6B94ACEA5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4FED77-5053-2249-A4F4-7525ACC134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A2061-11A0-8847-B3D9-4054D7F2F69F}"/>
              </a:ext>
            </a:extLst>
          </p:cNvPr>
          <p:cNvSpPr>
            <a:spLocks noGrp="1"/>
          </p:cNvSpPr>
          <p:nvPr>
            <p:ph type="dt" sz="half" idx="10"/>
          </p:nvPr>
        </p:nvSpPr>
        <p:spPr/>
        <p:txBody>
          <a:bodyPr/>
          <a:lstStyle/>
          <a:p>
            <a:fld id="{0EEFECBB-C827-C148-B54D-3F011C82870F}" type="datetimeFigureOut">
              <a:rPr lang="en-US" smtClean="0"/>
              <a:t>6/8/19</a:t>
            </a:fld>
            <a:endParaRPr lang="en-US"/>
          </a:p>
        </p:txBody>
      </p:sp>
      <p:sp>
        <p:nvSpPr>
          <p:cNvPr id="5" name="Footer Placeholder 4">
            <a:extLst>
              <a:ext uri="{FF2B5EF4-FFF2-40B4-BE49-F238E27FC236}">
                <a16:creationId xmlns:a16="http://schemas.microsoft.com/office/drawing/2014/main" id="{FAD3DB50-49E2-D740-9423-F417AA1E7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346C3-7F55-7E42-82FA-8BF62A4B954E}"/>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301898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ED58-F7AD-E641-A827-7F72B10917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87177B-BC1F-9F43-AA82-60110E92E3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E371F-AB1A-BB45-B041-804BACDFC47C}"/>
              </a:ext>
            </a:extLst>
          </p:cNvPr>
          <p:cNvSpPr>
            <a:spLocks noGrp="1"/>
          </p:cNvSpPr>
          <p:nvPr>
            <p:ph type="dt" sz="half" idx="10"/>
          </p:nvPr>
        </p:nvSpPr>
        <p:spPr/>
        <p:txBody>
          <a:bodyPr/>
          <a:lstStyle/>
          <a:p>
            <a:fld id="{0EEFECBB-C827-C148-B54D-3F011C82870F}" type="datetimeFigureOut">
              <a:rPr lang="en-US" smtClean="0"/>
              <a:t>6/8/19</a:t>
            </a:fld>
            <a:endParaRPr lang="en-US"/>
          </a:p>
        </p:txBody>
      </p:sp>
      <p:sp>
        <p:nvSpPr>
          <p:cNvPr id="5" name="Footer Placeholder 4">
            <a:extLst>
              <a:ext uri="{FF2B5EF4-FFF2-40B4-BE49-F238E27FC236}">
                <a16:creationId xmlns:a16="http://schemas.microsoft.com/office/drawing/2014/main" id="{10C1E391-97A7-8F4D-82BA-0B65E43D9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48D23-63A8-AB46-BD1C-C2CAC59618EF}"/>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327784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59A5-28E3-3A4F-B9D4-67BDDB72CA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FEB320-BCE9-0243-AE70-A1BC70EF8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C8DEEC-EC02-084F-B246-10B33BE5CA86}"/>
              </a:ext>
            </a:extLst>
          </p:cNvPr>
          <p:cNvSpPr>
            <a:spLocks noGrp="1"/>
          </p:cNvSpPr>
          <p:nvPr>
            <p:ph type="dt" sz="half" idx="10"/>
          </p:nvPr>
        </p:nvSpPr>
        <p:spPr/>
        <p:txBody>
          <a:bodyPr/>
          <a:lstStyle/>
          <a:p>
            <a:fld id="{0EEFECBB-C827-C148-B54D-3F011C82870F}" type="datetimeFigureOut">
              <a:rPr lang="en-US" smtClean="0"/>
              <a:t>6/8/19</a:t>
            </a:fld>
            <a:endParaRPr lang="en-US"/>
          </a:p>
        </p:txBody>
      </p:sp>
      <p:sp>
        <p:nvSpPr>
          <p:cNvPr id="5" name="Footer Placeholder 4">
            <a:extLst>
              <a:ext uri="{FF2B5EF4-FFF2-40B4-BE49-F238E27FC236}">
                <a16:creationId xmlns:a16="http://schemas.microsoft.com/office/drawing/2014/main" id="{FA3EEC6E-319B-9F4D-8622-1282DDB2D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2DE67-E4FE-7148-8090-DC8950043FF0}"/>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127248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FCD1-FDD1-334D-B0DE-171D97821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D2256-DA95-7749-9856-C10BA02E2D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76F058-BEEA-4F48-8303-1B62C58E26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280E97-8998-C94F-9E7C-2EF38902C444}"/>
              </a:ext>
            </a:extLst>
          </p:cNvPr>
          <p:cNvSpPr>
            <a:spLocks noGrp="1"/>
          </p:cNvSpPr>
          <p:nvPr>
            <p:ph type="dt" sz="half" idx="10"/>
          </p:nvPr>
        </p:nvSpPr>
        <p:spPr/>
        <p:txBody>
          <a:bodyPr/>
          <a:lstStyle/>
          <a:p>
            <a:fld id="{0EEFECBB-C827-C148-B54D-3F011C82870F}" type="datetimeFigureOut">
              <a:rPr lang="en-US" smtClean="0"/>
              <a:t>6/8/19</a:t>
            </a:fld>
            <a:endParaRPr lang="en-US"/>
          </a:p>
        </p:txBody>
      </p:sp>
      <p:sp>
        <p:nvSpPr>
          <p:cNvPr id="6" name="Footer Placeholder 5">
            <a:extLst>
              <a:ext uri="{FF2B5EF4-FFF2-40B4-BE49-F238E27FC236}">
                <a16:creationId xmlns:a16="http://schemas.microsoft.com/office/drawing/2014/main" id="{003CC968-B00A-3644-A466-D672B67CD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253A2-10AE-934F-AB63-88D0D1478A71}"/>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237454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63DC-072B-6F4C-93CE-5AA635CFCF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6EDEF8-F51A-7D44-A102-8ADE4BE2BA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3BEC6D-8AE2-2142-B2E9-93603058CF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BF7A41-C738-E94A-9154-2B4540E5D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A554EF-779D-6A4C-B582-A7E0953229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48D76B-77A6-BD4B-B22D-21510BED480F}"/>
              </a:ext>
            </a:extLst>
          </p:cNvPr>
          <p:cNvSpPr>
            <a:spLocks noGrp="1"/>
          </p:cNvSpPr>
          <p:nvPr>
            <p:ph type="dt" sz="half" idx="10"/>
          </p:nvPr>
        </p:nvSpPr>
        <p:spPr/>
        <p:txBody>
          <a:bodyPr/>
          <a:lstStyle/>
          <a:p>
            <a:fld id="{0EEFECBB-C827-C148-B54D-3F011C82870F}" type="datetimeFigureOut">
              <a:rPr lang="en-US" smtClean="0"/>
              <a:t>6/8/19</a:t>
            </a:fld>
            <a:endParaRPr lang="en-US"/>
          </a:p>
        </p:txBody>
      </p:sp>
      <p:sp>
        <p:nvSpPr>
          <p:cNvPr id="8" name="Footer Placeholder 7">
            <a:extLst>
              <a:ext uri="{FF2B5EF4-FFF2-40B4-BE49-F238E27FC236}">
                <a16:creationId xmlns:a16="http://schemas.microsoft.com/office/drawing/2014/main" id="{01A4C167-1C90-6A48-9B3A-9CE051E65A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0F5887-2C64-6842-87D7-BA580401BC1E}"/>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215027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BB17-7414-CA45-BC42-2664FDC166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3571DA-312D-D940-A425-36707119F20F}"/>
              </a:ext>
            </a:extLst>
          </p:cNvPr>
          <p:cNvSpPr>
            <a:spLocks noGrp="1"/>
          </p:cNvSpPr>
          <p:nvPr>
            <p:ph type="dt" sz="half" idx="10"/>
          </p:nvPr>
        </p:nvSpPr>
        <p:spPr/>
        <p:txBody>
          <a:bodyPr/>
          <a:lstStyle/>
          <a:p>
            <a:fld id="{0EEFECBB-C827-C148-B54D-3F011C82870F}" type="datetimeFigureOut">
              <a:rPr lang="en-US" smtClean="0"/>
              <a:t>6/8/19</a:t>
            </a:fld>
            <a:endParaRPr lang="en-US"/>
          </a:p>
        </p:txBody>
      </p:sp>
      <p:sp>
        <p:nvSpPr>
          <p:cNvPr id="4" name="Footer Placeholder 3">
            <a:extLst>
              <a:ext uri="{FF2B5EF4-FFF2-40B4-BE49-F238E27FC236}">
                <a16:creationId xmlns:a16="http://schemas.microsoft.com/office/drawing/2014/main" id="{713356D3-D55A-784C-AF93-C0E3DBA836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57238E-7B24-E044-8109-1F375936AB42}"/>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264748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2D4E5-8E90-D344-9236-9308C0E4A508}"/>
              </a:ext>
            </a:extLst>
          </p:cNvPr>
          <p:cNvSpPr>
            <a:spLocks noGrp="1"/>
          </p:cNvSpPr>
          <p:nvPr>
            <p:ph type="dt" sz="half" idx="10"/>
          </p:nvPr>
        </p:nvSpPr>
        <p:spPr/>
        <p:txBody>
          <a:bodyPr/>
          <a:lstStyle/>
          <a:p>
            <a:fld id="{0EEFECBB-C827-C148-B54D-3F011C82870F}" type="datetimeFigureOut">
              <a:rPr lang="en-US" smtClean="0"/>
              <a:t>6/8/19</a:t>
            </a:fld>
            <a:endParaRPr lang="en-US"/>
          </a:p>
        </p:txBody>
      </p:sp>
      <p:sp>
        <p:nvSpPr>
          <p:cNvPr id="3" name="Footer Placeholder 2">
            <a:extLst>
              <a:ext uri="{FF2B5EF4-FFF2-40B4-BE49-F238E27FC236}">
                <a16:creationId xmlns:a16="http://schemas.microsoft.com/office/drawing/2014/main" id="{9119B2ED-74D5-8B49-9CE3-7EA197DA70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413D43-B239-D54D-8D06-E26315B8D7A9}"/>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217703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8650-F2B1-C945-B171-2B57303A9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FBF633-FA69-424C-936F-12799EBBC0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8BCD60-35CD-3248-A19D-73B3A2B19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9F81AE-5209-5C4C-B4B6-9DFEC0892EA4}"/>
              </a:ext>
            </a:extLst>
          </p:cNvPr>
          <p:cNvSpPr>
            <a:spLocks noGrp="1"/>
          </p:cNvSpPr>
          <p:nvPr>
            <p:ph type="dt" sz="half" idx="10"/>
          </p:nvPr>
        </p:nvSpPr>
        <p:spPr/>
        <p:txBody>
          <a:bodyPr/>
          <a:lstStyle/>
          <a:p>
            <a:fld id="{0EEFECBB-C827-C148-B54D-3F011C82870F}" type="datetimeFigureOut">
              <a:rPr lang="en-US" smtClean="0"/>
              <a:t>6/8/19</a:t>
            </a:fld>
            <a:endParaRPr lang="en-US"/>
          </a:p>
        </p:txBody>
      </p:sp>
      <p:sp>
        <p:nvSpPr>
          <p:cNvPr id="6" name="Footer Placeholder 5">
            <a:extLst>
              <a:ext uri="{FF2B5EF4-FFF2-40B4-BE49-F238E27FC236}">
                <a16:creationId xmlns:a16="http://schemas.microsoft.com/office/drawing/2014/main" id="{5648B65C-0985-3141-BCAF-5FC69535BB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42C089-D312-8542-A114-AC529CFCEDFE}"/>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305375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9276-CCC1-0647-8F9C-A532D1973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3CC5B7-ED45-0943-89D1-A73F0B3CC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0EF114-B41C-2A43-A8B3-362E7A6EE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A6ABEB-F734-C547-BA37-DBCA9D3A6F60}"/>
              </a:ext>
            </a:extLst>
          </p:cNvPr>
          <p:cNvSpPr>
            <a:spLocks noGrp="1"/>
          </p:cNvSpPr>
          <p:nvPr>
            <p:ph type="dt" sz="half" idx="10"/>
          </p:nvPr>
        </p:nvSpPr>
        <p:spPr/>
        <p:txBody>
          <a:bodyPr/>
          <a:lstStyle/>
          <a:p>
            <a:fld id="{0EEFECBB-C827-C148-B54D-3F011C82870F}" type="datetimeFigureOut">
              <a:rPr lang="en-US" smtClean="0"/>
              <a:t>6/8/19</a:t>
            </a:fld>
            <a:endParaRPr lang="en-US"/>
          </a:p>
        </p:txBody>
      </p:sp>
      <p:sp>
        <p:nvSpPr>
          <p:cNvPr id="6" name="Footer Placeholder 5">
            <a:extLst>
              <a:ext uri="{FF2B5EF4-FFF2-40B4-BE49-F238E27FC236}">
                <a16:creationId xmlns:a16="http://schemas.microsoft.com/office/drawing/2014/main" id="{AB3A2187-E960-6E44-9080-9FFBEAADD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778EF-3E0A-7843-A265-5AA7CBABDFDA}"/>
              </a:ext>
            </a:extLst>
          </p:cNvPr>
          <p:cNvSpPr>
            <a:spLocks noGrp="1"/>
          </p:cNvSpPr>
          <p:nvPr>
            <p:ph type="sldNum" sz="quarter" idx="12"/>
          </p:nvPr>
        </p:nvSpPr>
        <p:spPr/>
        <p:txBody>
          <a:bodyPr/>
          <a:lstStyle/>
          <a:p>
            <a:fld id="{7DFAD960-72DD-B344-8389-D0A9C87AB1EB}" type="slidenum">
              <a:rPr lang="en-US" smtClean="0"/>
              <a:t>‹#›</a:t>
            </a:fld>
            <a:endParaRPr lang="en-US"/>
          </a:p>
        </p:txBody>
      </p:sp>
    </p:spTree>
    <p:extLst>
      <p:ext uri="{BB962C8B-B14F-4D97-AF65-F5344CB8AC3E}">
        <p14:creationId xmlns:p14="http://schemas.microsoft.com/office/powerpoint/2010/main" val="90610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B36D8-A8A4-F244-9FCD-797501CF0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9BB681-C4EB-C54F-95CE-864036B14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02F0E-F70B-3D46-A61C-B1EB99069B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FECBB-C827-C148-B54D-3F011C82870F}" type="datetimeFigureOut">
              <a:rPr lang="en-US" smtClean="0"/>
              <a:t>6/8/19</a:t>
            </a:fld>
            <a:endParaRPr lang="en-US"/>
          </a:p>
        </p:txBody>
      </p:sp>
      <p:sp>
        <p:nvSpPr>
          <p:cNvPr id="5" name="Footer Placeholder 4">
            <a:extLst>
              <a:ext uri="{FF2B5EF4-FFF2-40B4-BE49-F238E27FC236}">
                <a16:creationId xmlns:a16="http://schemas.microsoft.com/office/drawing/2014/main" id="{6CD42323-D3BA-C249-99BF-59E11EB7E0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8217D2-CA23-7241-BD2D-64C5291EC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AD960-72DD-B344-8389-D0A9C87AB1EB}" type="slidenum">
              <a:rPr lang="en-US" smtClean="0"/>
              <a:t>‹#›</a:t>
            </a:fld>
            <a:endParaRPr lang="en-US"/>
          </a:p>
        </p:txBody>
      </p:sp>
    </p:spTree>
    <p:extLst>
      <p:ext uri="{BB962C8B-B14F-4D97-AF65-F5344CB8AC3E}">
        <p14:creationId xmlns:p14="http://schemas.microsoft.com/office/powerpoint/2010/main" val="363275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arna.com/research/six-reasons-young-christians-leave-churc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2FAE-4F75-9B4D-AC0B-37C98F24281A}"/>
              </a:ext>
            </a:extLst>
          </p:cNvPr>
          <p:cNvSpPr>
            <a:spLocks noGrp="1"/>
          </p:cNvSpPr>
          <p:nvPr>
            <p:ph type="ctrTitle"/>
          </p:nvPr>
        </p:nvSpPr>
        <p:spPr/>
        <p:txBody>
          <a:bodyPr/>
          <a:lstStyle/>
          <a:p>
            <a:r>
              <a:rPr lang="en-US" dirty="0"/>
              <a:t>Questions Non Christians Ask</a:t>
            </a:r>
          </a:p>
        </p:txBody>
      </p:sp>
      <p:sp>
        <p:nvSpPr>
          <p:cNvPr id="3" name="Subtitle 2">
            <a:extLst>
              <a:ext uri="{FF2B5EF4-FFF2-40B4-BE49-F238E27FC236}">
                <a16:creationId xmlns:a16="http://schemas.microsoft.com/office/drawing/2014/main" id="{16406008-FB47-C246-A26D-FB874C7076E8}"/>
              </a:ext>
            </a:extLst>
          </p:cNvPr>
          <p:cNvSpPr>
            <a:spLocks noGrp="1"/>
          </p:cNvSpPr>
          <p:nvPr>
            <p:ph type="subTitle" idx="1"/>
          </p:nvPr>
        </p:nvSpPr>
        <p:spPr/>
        <p:txBody>
          <a:bodyPr/>
          <a:lstStyle/>
          <a:p>
            <a:r>
              <a:rPr lang="en-US" dirty="0"/>
              <a:t>Part 2</a:t>
            </a:r>
          </a:p>
        </p:txBody>
      </p:sp>
      <p:sp>
        <p:nvSpPr>
          <p:cNvPr id="4" name="Subtitle 2">
            <a:extLst>
              <a:ext uri="{FF2B5EF4-FFF2-40B4-BE49-F238E27FC236}">
                <a16:creationId xmlns:a16="http://schemas.microsoft.com/office/drawing/2014/main" id="{03690AC1-86F1-654D-9A0C-1039F30A519E}"/>
              </a:ext>
            </a:extLst>
          </p:cNvPr>
          <p:cNvSpPr txBox="1">
            <a:spLocks/>
          </p:cNvSpPr>
          <p:nvPr/>
        </p:nvSpPr>
        <p:spPr>
          <a:xfrm>
            <a:off x="9713913" y="6056312"/>
            <a:ext cx="1676400" cy="876299"/>
          </a:xfrm>
          <a:prstGeom prst="rect">
            <a:avLst/>
          </a:prstGeom>
        </p:spPr>
        <p:txBody>
          <a:bodyPr>
            <a:normAutofit/>
          </a:bodyPr>
          <a:lstStyle>
            <a:lvl1pPr marL="0" indent="0" algn="ctr" defTabSz="342900" rtl="0" eaLnBrk="1" latinLnBrk="0" hangingPunct="1">
              <a:spcBef>
                <a:spcPct val="20000"/>
              </a:spcBef>
              <a:buFont typeface="Arial"/>
              <a:buNone/>
              <a:defRPr sz="32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1pPr>
            <a:lvl2pPr marL="342900" indent="0" algn="ctr" defTabSz="342900" rtl="0" eaLnBrk="1" latinLnBrk="0" hangingPunct="1">
              <a:spcBef>
                <a:spcPct val="20000"/>
              </a:spcBef>
              <a:buFont typeface="Arial"/>
              <a:buNone/>
              <a:defRPr sz="28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2pPr>
            <a:lvl3pPr marL="685800" indent="0" algn="ctr" defTabSz="342900" rtl="0" eaLnBrk="1" latinLnBrk="0" hangingPunct="1">
              <a:spcBef>
                <a:spcPct val="20000"/>
              </a:spcBef>
              <a:buFont typeface="Arial"/>
              <a:buNone/>
              <a:defRPr sz="26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3pPr>
            <a:lvl4pPr marL="10287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4pPr>
            <a:lvl5pPr marL="13716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r" fontAlgn="auto">
              <a:spcAft>
                <a:spcPts val="0"/>
              </a:spcAft>
              <a:defRPr/>
            </a:pPr>
            <a:r>
              <a:rPr lang="en-US" sz="1400" dirty="0">
                <a:ln w="3175">
                  <a:noFill/>
                </a:ln>
                <a:solidFill>
                  <a:schemeClr val="tx1"/>
                </a:solidFill>
                <a:effectLst/>
              </a:rPr>
              <a:t>By Stephen </a:t>
            </a:r>
            <a:r>
              <a:rPr lang="en-US" sz="1400" dirty="0" err="1">
                <a:ln w="3175">
                  <a:noFill/>
                </a:ln>
                <a:solidFill>
                  <a:schemeClr val="tx1"/>
                </a:solidFill>
                <a:effectLst/>
              </a:rPr>
              <a:t>Curto</a:t>
            </a:r>
            <a:endParaRPr lang="en-US" sz="1400" dirty="0">
              <a:ln w="3175">
                <a:noFill/>
              </a:ln>
              <a:solidFill>
                <a:schemeClr val="tx1"/>
              </a:solidFill>
              <a:effectLst/>
            </a:endParaRPr>
          </a:p>
          <a:p>
            <a:pPr algn="r" fontAlgn="auto">
              <a:spcAft>
                <a:spcPts val="0"/>
              </a:spcAft>
              <a:defRPr/>
            </a:pPr>
            <a:r>
              <a:rPr lang="en-US" sz="1400" dirty="0">
                <a:ln w="3175">
                  <a:noFill/>
                </a:ln>
                <a:solidFill>
                  <a:schemeClr val="tx1"/>
                </a:solidFill>
                <a:effectLst/>
              </a:rPr>
              <a:t>For </a:t>
            </a:r>
            <a:r>
              <a:rPr lang="en-US" sz="1400" dirty="0" err="1">
                <a:ln w="3175">
                  <a:noFill/>
                </a:ln>
                <a:solidFill>
                  <a:schemeClr val="tx1"/>
                </a:solidFill>
                <a:effectLst/>
              </a:rPr>
              <a:t>Homegroup</a:t>
            </a:r>
            <a:endParaRPr lang="en-US" sz="1400" dirty="0">
              <a:ln w="3175">
                <a:noFill/>
              </a:ln>
              <a:solidFill>
                <a:schemeClr val="tx1"/>
              </a:solidFill>
              <a:effectLst/>
            </a:endParaRPr>
          </a:p>
          <a:p>
            <a:pPr algn="r" fontAlgn="auto">
              <a:spcAft>
                <a:spcPts val="0"/>
              </a:spcAft>
              <a:defRPr/>
            </a:pPr>
            <a:r>
              <a:rPr lang="en-US" sz="1400" dirty="0">
                <a:ln w="3175">
                  <a:noFill/>
                </a:ln>
                <a:solidFill>
                  <a:schemeClr val="tx1"/>
                </a:solidFill>
                <a:effectLst/>
              </a:rPr>
              <a:t>June 9, 2019</a:t>
            </a:r>
          </a:p>
        </p:txBody>
      </p:sp>
      <p:pic>
        <p:nvPicPr>
          <p:cNvPr id="5" name="Picture 4" descr="logo2.jpg">
            <a:extLst>
              <a:ext uri="{FF2B5EF4-FFF2-40B4-BE49-F238E27FC236}">
                <a16:creationId xmlns:a16="http://schemas.microsoft.com/office/drawing/2014/main" id="{C5449825-B265-FA47-89B1-3FA2A9C9E4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90312" y="6056312"/>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61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FD382-160C-F549-975A-A4B99E0A338A}"/>
              </a:ext>
            </a:extLst>
          </p:cNvPr>
          <p:cNvSpPr>
            <a:spLocks noGrp="1"/>
          </p:cNvSpPr>
          <p:nvPr>
            <p:ph type="title"/>
          </p:nvPr>
        </p:nvSpPr>
        <p:spPr/>
        <p:txBody>
          <a:bodyPr/>
          <a:lstStyle/>
          <a:p>
            <a:r>
              <a:rPr lang="en-US" dirty="0"/>
              <a:t>Questions of Christianity</a:t>
            </a:r>
          </a:p>
        </p:txBody>
      </p:sp>
      <p:sp>
        <p:nvSpPr>
          <p:cNvPr id="3" name="Content Placeholder 2">
            <a:extLst>
              <a:ext uri="{FF2B5EF4-FFF2-40B4-BE49-F238E27FC236}">
                <a16:creationId xmlns:a16="http://schemas.microsoft.com/office/drawing/2014/main" id="{FAA6D5A9-7F94-754C-91DA-9E98E7FC4AD5}"/>
              </a:ext>
            </a:extLst>
          </p:cNvPr>
          <p:cNvSpPr>
            <a:spLocks noGrp="1"/>
          </p:cNvSpPr>
          <p:nvPr>
            <p:ph idx="1"/>
          </p:nvPr>
        </p:nvSpPr>
        <p:spPr/>
        <p:txBody>
          <a:bodyPr/>
          <a:lstStyle/>
          <a:p>
            <a:r>
              <a:rPr lang="en-US" dirty="0"/>
              <a:t>How can you trust the Bible, if it’s changed through time? </a:t>
            </a:r>
          </a:p>
          <a:p>
            <a:r>
              <a:rPr lang="en-US" dirty="0"/>
              <a:t>Why should I believe the gospel? </a:t>
            </a:r>
          </a:p>
          <a:p>
            <a:r>
              <a:rPr lang="en-US" dirty="0"/>
              <a:t>Dealing with past hurts in the church.</a:t>
            </a:r>
          </a:p>
          <a:p>
            <a:r>
              <a:rPr lang="en-US" dirty="0"/>
              <a:t>Top 6 reasons people leave the Church. </a:t>
            </a:r>
          </a:p>
          <a:p>
            <a:pPr marL="0" indent="0">
              <a:buNone/>
            </a:pPr>
            <a:endParaRPr lang="en-US" dirty="0"/>
          </a:p>
        </p:txBody>
      </p:sp>
    </p:spTree>
    <p:extLst>
      <p:ext uri="{BB962C8B-B14F-4D97-AF65-F5344CB8AC3E}">
        <p14:creationId xmlns:p14="http://schemas.microsoft.com/office/powerpoint/2010/main" val="178481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5897C-E9B5-5F48-87EF-7BBFD4714214}"/>
              </a:ext>
            </a:extLst>
          </p:cNvPr>
          <p:cNvSpPr>
            <a:spLocks noGrp="1"/>
          </p:cNvSpPr>
          <p:nvPr>
            <p:ph type="title"/>
          </p:nvPr>
        </p:nvSpPr>
        <p:spPr/>
        <p:txBody>
          <a:bodyPr>
            <a:normAutofit/>
          </a:bodyPr>
          <a:lstStyle/>
          <a:p>
            <a:r>
              <a:rPr lang="en-US" dirty="0"/>
              <a:t>How can you trust the Bible, if it’s changed through time? </a:t>
            </a:r>
          </a:p>
        </p:txBody>
      </p:sp>
      <p:sp>
        <p:nvSpPr>
          <p:cNvPr id="3" name="Content Placeholder 2">
            <a:extLst>
              <a:ext uri="{FF2B5EF4-FFF2-40B4-BE49-F238E27FC236}">
                <a16:creationId xmlns:a16="http://schemas.microsoft.com/office/drawing/2014/main" id="{3749080E-26D5-0648-ABDD-2939A5354E5C}"/>
              </a:ext>
            </a:extLst>
          </p:cNvPr>
          <p:cNvSpPr>
            <a:spLocks noGrp="1"/>
          </p:cNvSpPr>
          <p:nvPr>
            <p:ph idx="1"/>
          </p:nvPr>
        </p:nvSpPr>
        <p:spPr/>
        <p:txBody>
          <a:bodyPr/>
          <a:lstStyle/>
          <a:p>
            <a:r>
              <a:rPr lang="en-US" dirty="0"/>
              <a:t>Define the Bible</a:t>
            </a:r>
          </a:p>
          <a:p>
            <a:pPr lvl="1"/>
            <a:r>
              <a:rPr lang="en-US" dirty="0"/>
              <a:t>One continuous story making two points: (1) the story of man’s fall and the plan of redemption (2) information about the God making point 1 happen.</a:t>
            </a:r>
          </a:p>
          <a:p>
            <a:r>
              <a:rPr lang="en-US" dirty="0"/>
              <a:t>Has it changed?</a:t>
            </a:r>
          </a:p>
          <a:p>
            <a:pPr lvl="1"/>
            <a:r>
              <a:rPr lang="en-US" dirty="0"/>
              <a:t>Old Testament preservation through Dead Sea Scrolls</a:t>
            </a:r>
          </a:p>
          <a:p>
            <a:pPr lvl="1"/>
            <a:r>
              <a:rPr lang="en-US" dirty="0"/>
              <a:t>New Testament manuscript evidence</a:t>
            </a:r>
          </a:p>
          <a:p>
            <a:pPr lvl="1"/>
            <a:r>
              <a:rPr lang="en-US" dirty="0"/>
              <a:t>The changes made are all very minor, all well-documented, and their abundance actually increase our understanding of the original.</a:t>
            </a:r>
          </a:p>
          <a:p>
            <a:r>
              <a:rPr lang="en-US" dirty="0"/>
              <a:t>Is it divine? </a:t>
            </a:r>
          </a:p>
          <a:p>
            <a:pPr lvl="1"/>
            <a:r>
              <a:rPr lang="en-US" dirty="0"/>
              <a:t>It claims divine inspiration of itself (1 Tim 3:16-17) but it is not itself divine.</a:t>
            </a:r>
          </a:p>
          <a:p>
            <a:endParaRPr lang="en-US" dirty="0"/>
          </a:p>
        </p:txBody>
      </p:sp>
    </p:spTree>
    <p:extLst>
      <p:ext uri="{BB962C8B-B14F-4D97-AF65-F5344CB8AC3E}">
        <p14:creationId xmlns:p14="http://schemas.microsoft.com/office/powerpoint/2010/main" val="22855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5089-CEC8-9A4D-AD3C-E9D22E12DB1C}"/>
              </a:ext>
            </a:extLst>
          </p:cNvPr>
          <p:cNvSpPr>
            <a:spLocks noGrp="1"/>
          </p:cNvSpPr>
          <p:nvPr>
            <p:ph type="title"/>
          </p:nvPr>
        </p:nvSpPr>
        <p:spPr/>
        <p:txBody>
          <a:bodyPr/>
          <a:lstStyle/>
          <a:p>
            <a:r>
              <a:rPr lang="en-US" dirty="0"/>
              <a:t>Why should I believe the gospel? </a:t>
            </a:r>
          </a:p>
        </p:txBody>
      </p:sp>
      <p:sp>
        <p:nvSpPr>
          <p:cNvPr id="3" name="Content Placeholder 2">
            <a:extLst>
              <a:ext uri="{FF2B5EF4-FFF2-40B4-BE49-F238E27FC236}">
                <a16:creationId xmlns:a16="http://schemas.microsoft.com/office/drawing/2014/main" id="{CEED9A89-10EB-9B4F-B0D1-852170DCC354}"/>
              </a:ext>
            </a:extLst>
          </p:cNvPr>
          <p:cNvSpPr>
            <a:spLocks noGrp="1"/>
          </p:cNvSpPr>
          <p:nvPr>
            <p:ph idx="1"/>
          </p:nvPr>
        </p:nvSpPr>
        <p:spPr>
          <a:xfrm>
            <a:off x="838200" y="1825624"/>
            <a:ext cx="10515600" cy="4740067"/>
          </a:xfrm>
        </p:spPr>
        <p:txBody>
          <a:bodyPr>
            <a:normAutofit fontScale="92500" lnSpcReduction="10000"/>
          </a:bodyPr>
          <a:lstStyle/>
          <a:p>
            <a:r>
              <a:rPr lang="en-US" dirty="0"/>
              <a:t>Is it true?</a:t>
            </a:r>
          </a:p>
          <a:p>
            <a:pPr lvl="1"/>
            <a:r>
              <a:rPr lang="en-US" dirty="0"/>
              <a:t>If it is, you should believe it, because it is always morally better to believe what is true than what is false. </a:t>
            </a:r>
          </a:p>
          <a:p>
            <a:r>
              <a:rPr lang="en-US" dirty="0"/>
              <a:t>Is it good? </a:t>
            </a:r>
          </a:p>
          <a:p>
            <a:pPr lvl="1"/>
            <a:r>
              <a:rPr lang="en-US" dirty="0"/>
              <a:t>If it is good, you should believe it because it is better to believe what is good than what is evil. </a:t>
            </a:r>
          </a:p>
          <a:p>
            <a:r>
              <a:rPr lang="en-US" dirty="0"/>
              <a:t>Pascal’s Wager</a:t>
            </a:r>
          </a:p>
          <a:p>
            <a:r>
              <a:rPr lang="en-US" dirty="0"/>
              <a:t>How can you know it’s true? </a:t>
            </a:r>
          </a:p>
          <a:p>
            <a:pPr lvl="1"/>
            <a:r>
              <a:rPr lang="en-US" dirty="0"/>
              <a:t>Coherence, Correspondence, Hope </a:t>
            </a:r>
          </a:p>
          <a:p>
            <a:pPr lvl="1"/>
            <a:r>
              <a:rPr lang="en-US" dirty="0"/>
              <a:t>“Truth is that which corresponds with reality, identifies things as they actually are, can never fail diminish change or be extinguished, must be able to be expressed in logical propositions, sourced in the God of the Bible, the author of all truth.” – Dr. Paul Shockley</a:t>
            </a:r>
          </a:p>
          <a:p>
            <a:pPr lvl="1"/>
            <a:endParaRPr lang="en-US" dirty="0"/>
          </a:p>
        </p:txBody>
      </p:sp>
    </p:spTree>
    <p:extLst>
      <p:ext uri="{BB962C8B-B14F-4D97-AF65-F5344CB8AC3E}">
        <p14:creationId xmlns:p14="http://schemas.microsoft.com/office/powerpoint/2010/main" val="243679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2643-E31B-5745-83A2-2423063951E5}"/>
              </a:ext>
            </a:extLst>
          </p:cNvPr>
          <p:cNvSpPr>
            <a:spLocks noGrp="1"/>
          </p:cNvSpPr>
          <p:nvPr>
            <p:ph type="title"/>
          </p:nvPr>
        </p:nvSpPr>
        <p:spPr/>
        <p:txBody>
          <a:bodyPr/>
          <a:lstStyle/>
          <a:p>
            <a:r>
              <a:rPr lang="en-US" dirty="0"/>
              <a:t>Dealing with past hurts in the church.</a:t>
            </a:r>
          </a:p>
        </p:txBody>
      </p:sp>
      <p:sp>
        <p:nvSpPr>
          <p:cNvPr id="3" name="Content Placeholder 2">
            <a:extLst>
              <a:ext uri="{FF2B5EF4-FFF2-40B4-BE49-F238E27FC236}">
                <a16:creationId xmlns:a16="http://schemas.microsoft.com/office/drawing/2014/main" id="{85ACBF6A-C910-284F-B5AD-7789219F6A13}"/>
              </a:ext>
            </a:extLst>
          </p:cNvPr>
          <p:cNvSpPr>
            <a:spLocks noGrp="1"/>
          </p:cNvSpPr>
          <p:nvPr>
            <p:ph idx="1"/>
          </p:nvPr>
        </p:nvSpPr>
        <p:spPr/>
        <p:txBody>
          <a:bodyPr/>
          <a:lstStyle/>
          <a:p>
            <a:r>
              <a:rPr lang="en-US" dirty="0"/>
              <a:t>Hypocrisy</a:t>
            </a:r>
          </a:p>
          <a:p>
            <a:r>
              <a:rPr lang="en-US" dirty="0"/>
              <a:t>Politics</a:t>
            </a:r>
          </a:p>
          <a:p>
            <a:r>
              <a:rPr lang="en-US" dirty="0"/>
              <a:t>Sexual Sin</a:t>
            </a:r>
          </a:p>
          <a:p>
            <a:r>
              <a:rPr lang="en-US" dirty="0"/>
              <a:t>Judgmental</a:t>
            </a:r>
          </a:p>
          <a:p>
            <a:r>
              <a:rPr lang="en-US" dirty="0"/>
              <a:t>Close-minded/Science Deniers</a:t>
            </a:r>
          </a:p>
          <a:p>
            <a:r>
              <a:rPr lang="en-US" dirty="0"/>
              <a:t>Legitimate vs. Illegitimate Experiences</a:t>
            </a:r>
          </a:p>
          <a:p>
            <a:r>
              <a:rPr lang="en-US" dirty="0"/>
              <a:t>Historical Truth Claim vs. Feelings-Based Experiences</a:t>
            </a:r>
          </a:p>
          <a:p>
            <a:endParaRPr lang="en-US" dirty="0"/>
          </a:p>
        </p:txBody>
      </p:sp>
    </p:spTree>
    <p:extLst>
      <p:ext uri="{BB962C8B-B14F-4D97-AF65-F5344CB8AC3E}">
        <p14:creationId xmlns:p14="http://schemas.microsoft.com/office/powerpoint/2010/main" val="416190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C30B-9E1F-C046-B56E-ABD62EB68A7E}"/>
              </a:ext>
            </a:extLst>
          </p:cNvPr>
          <p:cNvSpPr>
            <a:spLocks noGrp="1"/>
          </p:cNvSpPr>
          <p:nvPr>
            <p:ph type="title"/>
          </p:nvPr>
        </p:nvSpPr>
        <p:spPr/>
        <p:txBody>
          <a:bodyPr/>
          <a:lstStyle/>
          <a:p>
            <a:r>
              <a:rPr lang="en-US" dirty="0"/>
              <a:t>Top 6 reasons people leave the Church.</a:t>
            </a:r>
          </a:p>
        </p:txBody>
      </p:sp>
      <p:sp>
        <p:nvSpPr>
          <p:cNvPr id="3" name="Content Placeholder 2">
            <a:extLst>
              <a:ext uri="{FF2B5EF4-FFF2-40B4-BE49-F238E27FC236}">
                <a16:creationId xmlns:a16="http://schemas.microsoft.com/office/drawing/2014/main" id="{57C9EAA7-22F7-A14D-988C-69057F716336}"/>
              </a:ext>
            </a:extLst>
          </p:cNvPr>
          <p:cNvSpPr>
            <a:spLocks noGrp="1"/>
          </p:cNvSpPr>
          <p:nvPr>
            <p:ph idx="1"/>
          </p:nvPr>
        </p:nvSpPr>
        <p:spPr/>
        <p:txBody>
          <a:bodyPr/>
          <a:lstStyle/>
          <a:p>
            <a:pPr marL="0" indent="0">
              <a:buNone/>
            </a:pPr>
            <a:r>
              <a:rPr lang="en-US" dirty="0">
                <a:hlinkClick r:id="rId2"/>
              </a:rPr>
              <a:t>https://www.barna.com/research/six-reasons-young-christians-leave-church/</a:t>
            </a:r>
            <a:endParaRPr lang="en-US" dirty="0"/>
          </a:p>
        </p:txBody>
      </p:sp>
    </p:spTree>
    <p:extLst>
      <p:ext uri="{BB962C8B-B14F-4D97-AF65-F5344CB8AC3E}">
        <p14:creationId xmlns:p14="http://schemas.microsoft.com/office/powerpoint/2010/main" val="3808586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4302</TotalTime>
  <Words>377</Words>
  <Application>Microsoft Macintosh PowerPoint</Application>
  <PresentationFormat>Widescreen</PresentationFormat>
  <Paragraphs>43</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Helvetica</vt:lpstr>
      <vt:lpstr>Office Theme</vt:lpstr>
      <vt:lpstr>Questions Non Christians Ask</vt:lpstr>
      <vt:lpstr>Questions of Christianity</vt:lpstr>
      <vt:lpstr>How can you trust the Bible, if it’s changed through time? </vt:lpstr>
      <vt:lpstr>Why should I believe the gospel? </vt:lpstr>
      <vt:lpstr>Dealing with past hurts in the church.</vt:lpstr>
      <vt:lpstr>Top 6 reasons people leave the Church.</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16</cp:revision>
  <cp:lastPrinted>2019-06-09T18:02:57Z</cp:lastPrinted>
  <dcterms:created xsi:type="dcterms:W3CDTF">2019-05-30T18:16:16Z</dcterms:created>
  <dcterms:modified xsi:type="dcterms:W3CDTF">2019-06-09T18:03:05Z</dcterms:modified>
</cp:coreProperties>
</file>