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2" r:id="rId4"/>
    <p:sldId id="270" r:id="rId5"/>
    <p:sldId id="272" r:id="rId6"/>
    <p:sldId id="271" r:id="rId7"/>
    <p:sldId id="264" r:id="rId8"/>
    <p:sldId id="263" r:id="rId9"/>
    <p:sldId id="258" r:id="rId10"/>
    <p:sldId id="265" r:id="rId11"/>
    <p:sldId id="273" r:id="rId12"/>
    <p:sldId id="260" r:id="rId13"/>
    <p:sldId id="274" r:id="rId14"/>
    <p:sldId id="266" r:id="rId15"/>
    <p:sldId id="275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77AD-0612-CE49-8871-FD17D1728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9F2EB-1AB9-B942-830B-78D85E868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921B-41B6-CA47-994C-BE15061F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2EE2A-176D-6D46-8F8D-262BD28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720F-9D3B-5F46-9C84-0DFF2B61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4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850C-6BAF-BF4C-B035-815A9A89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60DF3-5E6E-1745-A37F-535ABD90C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13DC8-114A-B14C-958D-CDFED2DB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F3CE5-D744-A84B-97D9-FE20F4AC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86F86-1CB4-6340-8E17-6E4DBD3A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7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F690C-1CAC-5D4D-B05E-03F84A9C3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33C85-16FA-2148-8F65-CA79CAF8B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96EDE-7449-7F45-A05C-25640636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8F116-535B-6645-B8B6-B931C2078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69E20-6CCF-9E45-B712-F18B3208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1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00E6-2655-1840-91D8-E5A68BBD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39D98-BB31-0A46-8AA2-AD6D384D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7DA39-BD95-FC42-BF85-5F76D7D3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FC5C7-4C4F-C342-9B69-7D056A7E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D97CE-8640-254E-AE78-7C963F2D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4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13D0-665C-544A-AC67-C010A714A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678D8-5F3E-8740-B750-C29E77629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F2738-B498-3846-A450-8115344B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FE8F1-48C6-7C46-BAFF-0F1DA4E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1617C-BE6B-2244-8A3E-66C74E5B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4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6A80-8688-D649-BD47-6D3E0B95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5371B-23CF-DA47-8FB9-6F1946D8F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576F2-8C4D-E743-A484-1E7E9F75C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7A7C8-FD7B-0645-BB15-09D64CF2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661F5-518B-004E-9257-060B6D42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206A6-3B23-044D-892B-928FEDE2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9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E418C-7597-834B-82AD-614CE2BF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1FEF5-9B48-DF4E-BD20-1ED5D740A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DDFFB-2C01-7E44-8F35-249DA9218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EE75-5F30-664F-84AB-DD530B89D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0532C-8567-174F-9AE9-067083C97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B1458-6AEB-AA4A-B049-ACA79777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2E46E-2302-3B49-AEC1-BDC65881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1FA4-A2E5-B249-B7D9-5FC855DF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8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2C46-2DE7-FA40-825F-BB043EDD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8373C8-07B6-7D47-A714-F2D407E7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98FE1-5891-DB4C-A173-B4DB09FB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66821-5235-BB47-BFE8-4D593E83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3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0095CB-9E00-864D-86A6-F515562C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29100-25DF-E44A-B693-731F90FF0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AE696-EA1F-F244-9F42-972F62E4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9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3257-975E-3F47-A994-32565590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C9558-0303-1246-BE6C-1F9450E4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9EC54-87EF-8440-9587-69D822050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F8DF8-A96B-2D48-BDA3-93524266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2FFEF-5419-394E-8D31-01DBB95E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499B-6E38-4943-99C6-CD191DC5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4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0639-B40E-F14C-A55B-D6FADCA6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2A599-C56A-2641-975E-BD06EE7D6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C2AE-26F8-604D-B269-2FECE9BFC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42932-BA23-F54B-8ECB-BF69FF91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81038-9E6E-7B4C-A538-3F485CAA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670FD-9E23-5841-BBBA-6A406D93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4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  <a14:imgEffect>
                      <a14:colorTemperature colorTemp="6671"/>
                    </a14:imgEffect>
                    <a14:imgEffect>
                      <a14:saturation sat="328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423099-9D5F-4045-96DD-6350A941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CE4E7-3192-B345-B320-CF2F5AF9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4D52-FE40-BE45-8593-D6DB15C00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77BF-5D30-2046-92C0-B496C8269CF8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AF4B5-2C58-A448-93F6-816FADEE3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77612-A81C-064B-99B2-124E53506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B1143-1FCF-0D42-8038-9A33C9BCC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DotumChe" panose="020B0609000101010101" pitchFamily="49" charset="-127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A92B-7B27-7644-B232-477EBB6976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Sunday Worship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37D1A-4D38-FE42-979C-1FCD1DE97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Why and How of the Sunday Morning Church Service</a:t>
            </a:r>
          </a:p>
          <a:p>
            <a:r>
              <a:rPr lang="en-US" dirty="0"/>
              <a:t>Part 1: Defining the Question and Understanding the History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834C4B8-0BF1-3146-A6DF-4CBD6D6FAB0B}"/>
              </a:ext>
            </a:extLst>
          </p:cNvPr>
          <p:cNvSpPr txBox="1">
            <a:spLocks/>
          </p:cNvSpPr>
          <p:nvPr/>
        </p:nvSpPr>
        <p:spPr>
          <a:xfrm>
            <a:off x="9741948" y="6050321"/>
            <a:ext cx="1689847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40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Avenir Book" charset="0"/>
                <a:cs typeface="Avenir Book" charset="0"/>
              </a:rPr>
              <a:t>By Stephen </a:t>
            </a:r>
            <a:r>
              <a:rPr lang="en-US" sz="1400" dirty="0" err="1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Avenir Book" charset="0"/>
                <a:cs typeface="Avenir Book" charset="0"/>
              </a:rPr>
              <a:t>Curto</a:t>
            </a:r>
            <a:endParaRPr lang="en-US" sz="1400" dirty="0">
              <a:ln w="3175">
                <a:noFill/>
              </a:ln>
              <a:solidFill>
                <a:schemeClr val="tx1"/>
              </a:solidFill>
              <a:effectLst/>
              <a:latin typeface="+mn-lt"/>
              <a:ea typeface="Avenir Book" charset="0"/>
              <a:cs typeface="Avenir Book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Avenir Book" charset="0"/>
                <a:cs typeface="Avenir Book" charset="0"/>
              </a:rPr>
              <a:t>For </a:t>
            </a:r>
            <a:r>
              <a:rPr lang="en-US" sz="1400" dirty="0" err="1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Avenir Book" charset="0"/>
                <a:cs typeface="Avenir Book" charset="0"/>
              </a:rPr>
              <a:t>Homegroup</a:t>
            </a:r>
            <a:endParaRPr lang="en-US" sz="1400" dirty="0">
              <a:ln w="3175">
                <a:noFill/>
              </a:ln>
              <a:solidFill>
                <a:schemeClr val="tx1"/>
              </a:solidFill>
              <a:effectLst/>
              <a:latin typeface="+mn-lt"/>
              <a:ea typeface="Avenir Book" charset="0"/>
              <a:cs typeface="Avenir Book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Avenir Book" charset="0"/>
                <a:cs typeface="Avenir Book" charset="0"/>
              </a:rPr>
              <a:t>Sept 15, 2019</a:t>
            </a:r>
          </a:p>
        </p:txBody>
      </p:sp>
      <p:pic>
        <p:nvPicPr>
          <p:cNvPr id="5" name="Picture 4" descr="logo2.jpg">
            <a:extLst>
              <a:ext uri="{FF2B5EF4-FFF2-40B4-BE49-F238E27FC236}">
                <a16:creationId xmlns:a16="http://schemas.microsoft.com/office/drawing/2014/main" id="{B23DE82B-0C01-7D4A-97B7-AB2AB47D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894" y="6098894"/>
            <a:ext cx="759106" cy="7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38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B157-BA2B-CC41-AB63-4D914FE3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Insufficient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F6337-BA93-9643-929D-7D18052C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“Let’s be clear. A Bible study is not a church. It’s a Bible study. Getting together in the home for prayer is not a church. It’s a prayer meeting. A herd of Christians with a guitar and tambourine is not a church. It’s a sing-along. A man or woman opening the Bible and preaching at a willing crowd is not a church. It’s an exercise of free speech. A gathering of saints for eating and gossiping (often misconstrued as “fellowship”) is not a church. It’s a party. The church is not just any gathering of a few believers.” – Michael </a:t>
            </a:r>
            <a:r>
              <a:rPr lang="en-US" dirty="0" err="1"/>
              <a:t>Svigel</a:t>
            </a:r>
            <a:r>
              <a:rPr lang="en-US" dirty="0"/>
              <a:t> </a:t>
            </a:r>
            <a:r>
              <a:rPr lang="en-US" i="1" dirty="0"/>
              <a:t> Retro Christianity, </a:t>
            </a:r>
            <a:r>
              <a:rPr lang="en-US" dirty="0"/>
              <a:t>155.</a:t>
            </a:r>
          </a:p>
        </p:txBody>
      </p:sp>
    </p:spTree>
    <p:extLst>
      <p:ext uri="{BB962C8B-B14F-4D97-AF65-F5344CB8AC3E}">
        <p14:creationId xmlns:p14="http://schemas.microsoft.com/office/powerpoint/2010/main" val="271881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231-CE06-6F46-BCDE-38E4C6B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9974-A7ED-E542-A07D-16F379AC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9061" cy="4854144"/>
          </a:xfrm>
        </p:spPr>
        <p:txBody>
          <a:bodyPr>
            <a:normAutofit/>
          </a:bodyPr>
          <a:lstStyle/>
          <a:p>
            <a:r>
              <a:rPr lang="en-US" dirty="0"/>
              <a:t>The Synagogue</a:t>
            </a:r>
          </a:p>
          <a:p>
            <a:pPr lvl="1"/>
            <a:r>
              <a:rPr lang="el-GR" dirty="0" err="1"/>
              <a:t>συναγογη</a:t>
            </a:r>
            <a:r>
              <a:rPr lang="el-GR" dirty="0"/>
              <a:t> </a:t>
            </a:r>
            <a:r>
              <a:rPr lang="en-US" dirty="0"/>
              <a:t>“gather together” </a:t>
            </a:r>
          </a:p>
          <a:p>
            <a:pPr lvl="1"/>
            <a:r>
              <a:rPr lang="en-US" dirty="0"/>
              <a:t>System of meeting developed during Babylonian captivity and throughout first 3 centuries as designated meeting places for schools, hostels, court meetings, charity centers, and worship (Josephus </a:t>
            </a:r>
            <a:r>
              <a:rPr lang="en-US" i="1" dirty="0"/>
              <a:t>Antiquities</a:t>
            </a:r>
            <a:r>
              <a:rPr lang="en-US" dirty="0"/>
              <a:t> 14.214ff; 16.43)</a:t>
            </a:r>
          </a:p>
          <a:p>
            <a:pPr lvl="1"/>
            <a:r>
              <a:rPr lang="en-US" dirty="0"/>
              <a:t>Basic service Officers (minimum of 11 people)</a:t>
            </a:r>
          </a:p>
          <a:p>
            <a:pPr lvl="1"/>
            <a:r>
              <a:rPr lang="en-US" dirty="0"/>
              <a:t>Order of Service of Sabbath Synagogue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73B9E-A660-A04F-97CD-4B99F906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59" y="3148271"/>
            <a:ext cx="5283200" cy="353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0E2AB-7B89-0543-AE67-725F0009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59" y="204788"/>
            <a:ext cx="5283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5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231-CE06-6F46-BCDE-38E4C6B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9974-A7ED-E542-A07D-16F379AC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4144"/>
          </a:xfrm>
        </p:spPr>
        <p:txBody>
          <a:bodyPr>
            <a:normAutofit/>
          </a:bodyPr>
          <a:lstStyle/>
          <a:p>
            <a:r>
              <a:rPr lang="en-US" dirty="0"/>
              <a:t>The Synagogue</a:t>
            </a:r>
          </a:p>
          <a:p>
            <a:pPr lvl="1"/>
            <a:r>
              <a:rPr lang="el-GR" dirty="0" err="1"/>
              <a:t>συναγογη</a:t>
            </a:r>
            <a:r>
              <a:rPr lang="el-GR" dirty="0"/>
              <a:t> </a:t>
            </a:r>
            <a:r>
              <a:rPr lang="en-US" dirty="0"/>
              <a:t>“gather together” </a:t>
            </a:r>
          </a:p>
          <a:p>
            <a:pPr lvl="1"/>
            <a:r>
              <a:rPr lang="en-US" dirty="0"/>
              <a:t>System of meeting developed during Babylonian captivity and throughout first 3 centuries as designated meeting places for schools, hostels, court meetings, charity centers, and worship (Josephus </a:t>
            </a:r>
            <a:r>
              <a:rPr lang="en-US" i="1" dirty="0"/>
              <a:t>Antiquities</a:t>
            </a:r>
            <a:r>
              <a:rPr lang="en-US" dirty="0"/>
              <a:t> 14.214ff; 16.43)</a:t>
            </a:r>
          </a:p>
          <a:p>
            <a:pPr lvl="1"/>
            <a:r>
              <a:rPr lang="en-US" dirty="0"/>
              <a:t>Basic service Officers (minimum of 11 people)</a:t>
            </a:r>
          </a:p>
          <a:p>
            <a:pPr lvl="2"/>
            <a:r>
              <a:rPr lang="en-US" dirty="0"/>
              <a:t>Prayer </a:t>
            </a:r>
            <a:r>
              <a:rPr lang="en-US" i="1" dirty="0" err="1"/>
              <a:t>sheliach</a:t>
            </a:r>
            <a:r>
              <a:rPr lang="en-US" i="1" dirty="0"/>
              <a:t> </a:t>
            </a:r>
            <a:r>
              <a:rPr lang="en-US" i="1" dirty="0" err="1"/>
              <a:t>tsibbuer</a:t>
            </a:r>
            <a:r>
              <a:rPr lang="en-US" i="1" dirty="0"/>
              <a:t> </a:t>
            </a:r>
            <a:r>
              <a:rPr lang="en-US" dirty="0"/>
              <a:t>”messenger of the congregation”</a:t>
            </a:r>
          </a:p>
          <a:p>
            <a:pPr lvl="2"/>
            <a:r>
              <a:rPr lang="en-US" dirty="0"/>
              <a:t>Readers of the law (7 people in succession)</a:t>
            </a:r>
          </a:p>
          <a:p>
            <a:pPr lvl="2"/>
            <a:r>
              <a:rPr lang="en-US" dirty="0"/>
              <a:t>Reader of the prophets </a:t>
            </a:r>
          </a:p>
          <a:p>
            <a:pPr lvl="2"/>
            <a:r>
              <a:rPr lang="en-US" dirty="0"/>
              <a:t>Interpreter (for those who did not speak Hebrew) </a:t>
            </a:r>
          </a:p>
          <a:p>
            <a:pPr lvl="2"/>
            <a:r>
              <a:rPr lang="en-US" dirty="0"/>
              <a:t>Preacher (often selected from the congregation)</a:t>
            </a:r>
          </a:p>
          <a:p>
            <a:pPr lvl="1"/>
            <a:r>
              <a:rPr lang="en-US" dirty="0"/>
              <a:t>Order of Service of Sabbath Synagogue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C7CB1-AE85-E243-A86C-7AB9E4AAB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126609"/>
            <a:ext cx="4264073" cy="23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231-CE06-6F46-BCDE-38E4C6B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9974-A7ED-E542-A07D-16F379AC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4144"/>
          </a:xfrm>
        </p:spPr>
        <p:txBody>
          <a:bodyPr>
            <a:normAutofit/>
          </a:bodyPr>
          <a:lstStyle/>
          <a:p>
            <a:r>
              <a:rPr lang="en-US" dirty="0"/>
              <a:t>The Synagogue</a:t>
            </a:r>
          </a:p>
          <a:p>
            <a:pPr lvl="1"/>
            <a:r>
              <a:rPr lang="el-GR" dirty="0" err="1"/>
              <a:t>συναγογη</a:t>
            </a:r>
            <a:r>
              <a:rPr lang="el-GR" dirty="0"/>
              <a:t> </a:t>
            </a:r>
            <a:r>
              <a:rPr lang="en-US" dirty="0"/>
              <a:t>“gather together” </a:t>
            </a:r>
          </a:p>
          <a:p>
            <a:pPr lvl="1"/>
            <a:r>
              <a:rPr lang="en-US" dirty="0"/>
              <a:t>System of meeting developed during Babylonian captivity and throughout first 3 centuries as designated meeting places for schools, hostels, court meetings, charity centers, and worship (Josephus </a:t>
            </a:r>
            <a:r>
              <a:rPr lang="en-US" i="1" dirty="0"/>
              <a:t>Antiquities</a:t>
            </a:r>
            <a:r>
              <a:rPr lang="en-US" dirty="0"/>
              <a:t> 14.214ff; 16.43)</a:t>
            </a:r>
          </a:p>
          <a:p>
            <a:pPr lvl="1"/>
            <a:r>
              <a:rPr lang="en-US" dirty="0"/>
              <a:t>Basic service Officers (minimum of 11 people)</a:t>
            </a:r>
          </a:p>
          <a:p>
            <a:pPr lvl="1"/>
            <a:r>
              <a:rPr lang="en-US" dirty="0"/>
              <a:t>Order of Service of Sabbath Synagogue </a:t>
            </a:r>
          </a:p>
          <a:p>
            <a:pPr lvl="2"/>
            <a:r>
              <a:rPr lang="en-US" dirty="0"/>
              <a:t>Benedictions, Shema, Prayers, and Eulogies</a:t>
            </a:r>
          </a:p>
          <a:p>
            <a:pPr lvl="2"/>
            <a:r>
              <a:rPr lang="en-US" dirty="0"/>
              <a:t>Reading of the law</a:t>
            </a:r>
          </a:p>
          <a:p>
            <a:pPr lvl="2"/>
            <a:r>
              <a:rPr lang="en-US" dirty="0"/>
              <a:t>Reading of the prophets</a:t>
            </a:r>
          </a:p>
          <a:p>
            <a:pPr lvl="2"/>
            <a:r>
              <a:rPr lang="en-US" dirty="0"/>
              <a:t>Sermon</a:t>
            </a:r>
          </a:p>
          <a:p>
            <a:pPr lvl="2"/>
            <a:r>
              <a:rPr lang="en-US" dirty="0"/>
              <a:t>Benediction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9DF7C-1F55-4B4C-B6F5-E8372FF18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126609"/>
            <a:ext cx="4264073" cy="23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231-CE06-6F46-BCDE-38E4C6B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9974-A7ED-E542-A07D-16F379AC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090261" cy="4761155"/>
          </a:xfrm>
        </p:spPr>
        <p:txBody>
          <a:bodyPr>
            <a:normAutofit/>
          </a:bodyPr>
          <a:lstStyle/>
          <a:p>
            <a:r>
              <a:rPr lang="en-US" dirty="0"/>
              <a:t>The Temple</a:t>
            </a:r>
          </a:p>
          <a:p>
            <a:pPr lvl="1"/>
            <a:r>
              <a:rPr lang="en-US" dirty="0"/>
              <a:t>Sacrifices and rituals (liturgy/traditions) = Lord’s supper and rituals (see Leviticus)</a:t>
            </a:r>
          </a:p>
          <a:p>
            <a:r>
              <a:rPr lang="en-US" i="1" dirty="0"/>
              <a:t>The Didache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7294-D8E8-E840-AAF8-2356DD47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61" y="1825624"/>
            <a:ext cx="6743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9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231-CE06-6F46-BCDE-38E4C6B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9974-A7ED-E542-A07D-16F379AC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1155"/>
          </a:xfrm>
        </p:spPr>
        <p:txBody>
          <a:bodyPr>
            <a:normAutofit/>
          </a:bodyPr>
          <a:lstStyle/>
          <a:p>
            <a:r>
              <a:rPr lang="en-US" dirty="0"/>
              <a:t>The Temple</a:t>
            </a:r>
          </a:p>
          <a:p>
            <a:r>
              <a:rPr lang="en-US" i="1" dirty="0"/>
              <a:t>The Didache</a:t>
            </a:r>
          </a:p>
          <a:p>
            <a:pPr lvl="1"/>
            <a:r>
              <a:rPr lang="en-US" dirty="0"/>
              <a:t>“The Teaching” (of the twelve apostles) </a:t>
            </a:r>
          </a:p>
          <a:p>
            <a:pPr lvl="1"/>
            <a:r>
              <a:rPr lang="en-US" dirty="0"/>
              <a:t>Extremely early Christian document (approx. 90AD) with a summary of the teaching the apostles approved of and instructions on conducting ”sabbath” worship services. </a:t>
            </a:r>
          </a:p>
          <a:p>
            <a:pPr lvl="1"/>
            <a:r>
              <a:rPr lang="en-US" dirty="0"/>
              <a:t>Instructions included: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790218-FF3A-0C4F-82BF-47FBC3809A70}"/>
              </a:ext>
            </a:extLst>
          </p:cNvPr>
          <p:cNvSpPr txBox="1">
            <a:spLocks/>
          </p:cNvSpPr>
          <p:nvPr/>
        </p:nvSpPr>
        <p:spPr>
          <a:xfrm>
            <a:off x="0" y="4602997"/>
            <a:ext cx="12192000" cy="1983781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Baptism (</a:t>
            </a:r>
            <a:r>
              <a:rPr lang="en-US" dirty="0" err="1"/>
              <a:t>ch</a:t>
            </a:r>
            <a:r>
              <a:rPr lang="en-US" dirty="0"/>
              <a:t> 7)</a:t>
            </a:r>
          </a:p>
          <a:p>
            <a:pPr lvl="2"/>
            <a:r>
              <a:rPr lang="en-US" dirty="0"/>
              <a:t>Fasting and Prayer (</a:t>
            </a:r>
            <a:r>
              <a:rPr lang="en-US" dirty="0" err="1"/>
              <a:t>ch</a:t>
            </a:r>
            <a:r>
              <a:rPr lang="en-US" dirty="0"/>
              <a:t> 8)</a:t>
            </a:r>
          </a:p>
          <a:p>
            <a:pPr lvl="2"/>
            <a:r>
              <a:rPr lang="en-US" dirty="0"/>
              <a:t>The Lord’s Supper (</a:t>
            </a:r>
            <a:r>
              <a:rPr lang="en-US" dirty="0" err="1"/>
              <a:t>ch</a:t>
            </a:r>
            <a:r>
              <a:rPr lang="en-US" dirty="0"/>
              <a:t> 9)</a:t>
            </a:r>
          </a:p>
          <a:p>
            <a:pPr lvl="2"/>
            <a:r>
              <a:rPr lang="en-US" dirty="0"/>
              <a:t>Prayer after the Lord’s Supper (</a:t>
            </a:r>
            <a:r>
              <a:rPr lang="en-US" dirty="0" err="1"/>
              <a:t>ch</a:t>
            </a:r>
            <a:r>
              <a:rPr lang="en-US" dirty="0"/>
              <a:t> 10)</a:t>
            </a:r>
          </a:p>
          <a:p>
            <a:pPr lvl="2"/>
            <a:r>
              <a:rPr lang="en-US" dirty="0"/>
              <a:t>How to treat visiting teachers/prophets (</a:t>
            </a:r>
            <a:r>
              <a:rPr lang="en-US" dirty="0" err="1"/>
              <a:t>ch</a:t>
            </a:r>
            <a:r>
              <a:rPr lang="en-US" dirty="0"/>
              <a:t> 11)</a:t>
            </a:r>
          </a:p>
          <a:p>
            <a:pPr lvl="2"/>
            <a:r>
              <a:rPr lang="en-US" dirty="0"/>
              <a:t>How to treat visiting Christians (</a:t>
            </a:r>
            <a:r>
              <a:rPr lang="en-US" dirty="0" err="1"/>
              <a:t>ch</a:t>
            </a:r>
            <a:r>
              <a:rPr lang="en-US" dirty="0"/>
              <a:t> 12) </a:t>
            </a:r>
          </a:p>
          <a:p>
            <a:pPr lvl="2"/>
            <a:r>
              <a:rPr lang="en-US" dirty="0"/>
              <a:t>Providing the needs of teachers and prophets (</a:t>
            </a:r>
            <a:r>
              <a:rPr lang="en-US" dirty="0" err="1"/>
              <a:t>ch</a:t>
            </a:r>
            <a:r>
              <a:rPr lang="en-US" dirty="0"/>
              <a:t> 13)</a:t>
            </a:r>
          </a:p>
          <a:p>
            <a:pPr lvl="2"/>
            <a:r>
              <a:rPr lang="en-US" dirty="0"/>
              <a:t>Instructions on “the Lord’s Day” (</a:t>
            </a:r>
            <a:r>
              <a:rPr lang="en-US" dirty="0" err="1"/>
              <a:t>ch</a:t>
            </a:r>
            <a:r>
              <a:rPr lang="en-US" dirty="0"/>
              <a:t> 14)</a:t>
            </a:r>
          </a:p>
          <a:p>
            <a:pPr lvl="2"/>
            <a:r>
              <a:rPr lang="en-US" dirty="0"/>
              <a:t>Leadership (</a:t>
            </a:r>
            <a:r>
              <a:rPr lang="en-US" dirty="0" err="1"/>
              <a:t>ch</a:t>
            </a:r>
            <a:r>
              <a:rPr lang="en-US" dirty="0"/>
              <a:t> 15)</a:t>
            </a:r>
          </a:p>
        </p:txBody>
      </p:sp>
    </p:spTree>
    <p:extLst>
      <p:ext uri="{BB962C8B-B14F-4D97-AF65-F5344CB8AC3E}">
        <p14:creationId xmlns:p14="http://schemas.microsoft.com/office/powerpoint/2010/main" val="3809467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9231-CE06-6F46-BCDE-38E4C6BD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9974-A7ED-E542-A07D-16F379AC0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The Didache, </a:t>
            </a:r>
            <a:r>
              <a:rPr lang="en-US" dirty="0"/>
              <a:t>Chapter 14: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 for the day for the Lord, when you gather, break bread and have the good gift [I.e. Lord’s supper/communion] after confessing your transgressions; this is how your sacrifice is pure. But any having a quarrel with his friend may not come together with you, until they are reconciled, in order that you will not make the sacrifice common [unclean]. This is what was spoken by the Lord, “In every place and time offer to me a pure sacrifice. Because I am a great king, says the Lord, and my name is wonderful among the nations.”” </a:t>
            </a:r>
          </a:p>
        </p:txBody>
      </p:sp>
    </p:spTree>
    <p:extLst>
      <p:ext uri="{BB962C8B-B14F-4D97-AF65-F5344CB8AC3E}">
        <p14:creationId xmlns:p14="http://schemas.microsoft.com/office/powerpoint/2010/main" val="58094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946B-9B26-DA43-9CA1-4A94BE67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it Came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391DC-5664-874C-B230-A9FB412A9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Pattern of Gathering as Exemplified in Acts                                          4:32ff; 11:26; 12; 14; 15; 20</a:t>
            </a:r>
          </a:p>
          <a:p>
            <a:pPr lvl="1"/>
            <a:r>
              <a:rPr lang="en-US" dirty="0"/>
              <a:t>Gathered in a house</a:t>
            </a:r>
          </a:p>
          <a:p>
            <a:pPr lvl="1"/>
            <a:r>
              <a:rPr lang="en-US" dirty="0"/>
              <a:t>The apostles and/or elders taught </a:t>
            </a:r>
          </a:p>
          <a:p>
            <a:pPr lvl="1"/>
            <a:r>
              <a:rPr lang="en-US" dirty="0"/>
              <a:t>Ate together</a:t>
            </a:r>
          </a:p>
          <a:p>
            <a:pPr lvl="1"/>
            <a:r>
              <a:rPr lang="en-US" dirty="0"/>
              <a:t>Prayed together</a:t>
            </a:r>
          </a:p>
          <a:p>
            <a:pPr lvl="1"/>
            <a:r>
              <a:rPr lang="en-US" dirty="0"/>
              <a:t>Collected money to meet needs of the poor</a:t>
            </a:r>
          </a:p>
          <a:p>
            <a:r>
              <a:rPr lang="en-US" dirty="0"/>
              <a:t>Progress of History</a:t>
            </a:r>
          </a:p>
          <a:p>
            <a:pPr lvl="1"/>
            <a:r>
              <a:rPr lang="en-US" dirty="0"/>
              <a:t>Early Church &gt; Medieval Church &gt; Protestant Church &gt; Modern Church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C1464-CD5E-2E43-8976-D9C66430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183" y="1825625"/>
            <a:ext cx="4452492" cy="26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9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2130-0B33-E142-8A74-CE0242D7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 vs. Prescription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9B5A4-EC2D-D74F-AA7F-7F84F068D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denominations practice traditions (liturgy)</a:t>
            </a:r>
          </a:p>
          <a:p>
            <a:pPr lvl="1"/>
            <a:r>
              <a:rPr lang="en-US" dirty="0"/>
              <a:t>Order of service</a:t>
            </a:r>
          </a:p>
          <a:p>
            <a:pPr lvl="1"/>
            <a:r>
              <a:rPr lang="en-US" dirty="0"/>
              <a:t>“Script” with which people are comfortable</a:t>
            </a:r>
          </a:p>
          <a:p>
            <a:pPr lvl="1"/>
            <a:r>
              <a:rPr lang="en-US" dirty="0"/>
              <a:t>Accepted songs </a:t>
            </a:r>
          </a:p>
          <a:p>
            <a:pPr lvl="1"/>
            <a:r>
              <a:rPr lang="en-US" dirty="0"/>
              <a:t>Length of service</a:t>
            </a:r>
          </a:p>
          <a:p>
            <a:r>
              <a:rPr lang="en-US" dirty="0"/>
              <a:t>All Christians have certain prescriptions for their gathering and daily life</a:t>
            </a:r>
          </a:p>
          <a:p>
            <a:pPr lvl="1"/>
            <a:r>
              <a:rPr lang="en-US" dirty="0"/>
              <a:t>E.g.: Teaching (Preaching?); Singing; Prayer; Confession; Giving charity; Communion; Loving/serving one another; quiet times</a:t>
            </a:r>
          </a:p>
          <a:p>
            <a:pPr marL="457200" lvl="1" indent="0">
              <a:buNone/>
            </a:pPr>
            <a:r>
              <a:rPr lang="en-US" dirty="0"/>
              <a:t>KING OF MY HEART SONG NEXT WEEK</a:t>
            </a:r>
          </a:p>
        </p:txBody>
      </p:sp>
    </p:spTree>
    <p:extLst>
      <p:ext uri="{BB962C8B-B14F-4D97-AF65-F5344CB8AC3E}">
        <p14:creationId xmlns:p14="http://schemas.microsoft.com/office/powerpoint/2010/main" val="400675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323C-32F9-A04B-85F0-07D1A78D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1A619-5296-B547-A2D0-D1F8D9ECE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Review</a:t>
            </a:r>
          </a:p>
          <a:p>
            <a:r>
              <a:rPr lang="en-US"/>
              <a:t>Corporate </a:t>
            </a:r>
            <a:r>
              <a:rPr lang="en-US" dirty="0"/>
              <a:t>vs Private Worship</a:t>
            </a:r>
          </a:p>
          <a:p>
            <a:r>
              <a:rPr lang="en-US" dirty="0"/>
              <a:t>Prescriptions</a:t>
            </a:r>
          </a:p>
          <a:p>
            <a:pPr lvl="1"/>
            <a:r>
              <a:rPr lang="en-US" dirty="0"/>
              <a:t>Teaching (Preaching?) </a:t>
            </a:r>
          </a:p>
          <a:p>
            <a:pPr lvl="1"/>
            <a:r>
              <a:rPr lang="en-US" dirty="0"/>
              <a:t>Singing</a:t>
            </a:r>
          </a:p>
          <a:p>
            <a:pPr lvl="1"/>
            <a:r>
              <a:rPr lang="en-US" dirty="0"/>
              <a:t>Prayer</a:t>
            </a:r>
          </a:p>
          <a:p>
            <a:pPr lvl="1"/>
            <a:r>
              <a:rPr lang="en-US" dirty="0"/>
              <a:t>Confession</a:t>
            </a:r>
          </a:p>
          <a:p>
            <a:pPr lvl="1"/>
            <a:r>
              <a:rPr lang="en-US" dirty="0"/>
              <a:t>Giving charity</a:t>
            </a:r>
          </a:p>
          <a:p>
            <a:pPr lvl="1"/>
            <a:r>
              <a:rPr lang="en-US" dirty="0"/>
              <a:t>Communion</a:t>
            </a:r>
          </a:p>
          <a:p>
            <a:pPr lvl="1"/>
            <a:r>
              <a:rPr lang="en-US" dirty="0"/>
              <a:t>Loving/serving one another</a:t>
            </a:r>
          </a:p>
          <a:p>
            <a:pPr lvl="1"/>
            <a:r>
              <a:rPr lang="en-US" dirty="0"/>
              <a:t>quiet times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7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23FFF-22CB-FE4A-AB53-C311CDA7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95" y="3488787"/>
            <a:ext cx="613410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6628B-938C-D441-97A7-8D76D012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16F34-9387-364C-BCFA-17CCB12F9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“worship”? </a:t>
            </a:r>
          </a:p>
          <a:p>
            <a:r>
              <a:rPr lang="en-US" dirty="0"/>
              <a:t>What is “church”?</a:t>
            </a:r>
          </a:p>
          <a:p>
            <a:r>
              <a:rPr lang="en-US" dirty="0"/>
              <a:t>What are the components of a “worship service”?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0A20D-E25A-AA4C-A5AB-0293E5E40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027" y="365125"/>
            <a:ext cx="2740667" cy="3813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EBFD7-73E1-7645-83C9-6409B0AEF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95" y="3959633"/>
            <a:ext cx="41275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E5B6-AE08-5F44-8081-4F65874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594E-6B11-E643-8684-E445B8F5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97683"/>
          </a:xfrm>
        </p:spPr>
        <p:txBody>
          <a:bodyPr>
            <a:normAutofit/>
          </a:bodyPr>
          <a:lstStyle/>
          <a:p>
            <a:r>
              <a:rPr lang="en-US" dirty="0"/>
              <a:t>Brief Review</a:t>
            </a:r>
          </a:p>
          <a:p>
            <a:pPr lvl="1"/>
            <a:r>
              <a:rPr lang="en-US" dirty="0"/>
              <a:t>The nature of the universal church</a:t>
            </a:r>
          </a:p>
          <a:p>
            <a:pPr lvl="1"/>
            <a:r>
              <a:rPr lang="en-US" dirty="0"/>
              <a:t>The nature of the local church</a:t>
            </a:r>
          </a:p>
        </p:txBody>
      </p:sp>
    </p:spTree>
    <p:extLst>
      <p:ext uri="{BB962C8B-B14F-4D97-AF65-F5344CB8AC3E}">
        <p14:creationId xmlns:p14="http://schemas.microsoft.com/office/powerpoint/2010/main" val="240076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E5B6-AE08-5F44-8081-4F65874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594E-6B11-E643-8684-E445B8F5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17963" cy="5032375"/>
          </a:xfrm>
        </p:spPr>
        <p:txBody>
          <a:bodyPr>
            <a:normAutofit/>
          </a:bodyPr>
          <a:lstStyle/>
          <a:p>
            <a:r>
              <a:rPr lang="en-US" dirty="0"/>
              <a:t>Brief Review</a:t>
            </a:r>
          </a:p>
          <a:p>
            <a:pPr lvl="1"/>
            <a:r>
              <a:rPr lang="en-US" dirty="0"/>
              <a:t>The nature of the universal church</a:t>
            </a:r>
          </a:p>
          <a:p>
            <a:pPr lvl="2"/>
            <a:r>
              <a:rPr lang="en-US" dirty="0"/>
              <a:t>Invisible membership united solely by belief in Christ; his “sheep” his “followers” his “disciples” (John 10; 20:31; </a:t>
            </a:r>
            <a:r>
              <a:rPr lang="en-US" dirty="0" err="1"/>
              <a:t>Eph</a:t>
            </a:r>
            <a:r>
              <a:rPr lang="en-US" dirty="0"/>
              <a:t> 2-3; 1 Pet 2)</a:t>
            </a:r>
          </a:p>
          <a:p>
            <a:pPr lvl="2"/>
            <a:r>
              <a:rPr lang="en-US" dirty="0"/>
              <a:t>Body of Christ (1 Cor 6; 12; 15; Ephesians; Colossians)</a:t>
            </a:r>
          </a:p>
          <a:p>
            <a:pPr lvl="2"/>
            <a:r>
              <a:rPr lang="en-US" dirty="0"/>
              <a:t>Consists of those who are “descendants of Abraham by faith” (Rom 9-11)</a:t>
            </a:r>
          </a:p>
          <a:p>
            <a:pPr lvl="2"/>
            <a:r>
              <a:rPr lang="en-US" dirty="0"/>
              <a:t>Gathers in local geographic assemblies (</a:t>
            </a:r>
            <a:r>
              <a:rPr lang="en-US" dirty="0" err="1"/>
              <a:t>Heb</a:t>
            </a:r>
            <a:r>
              <a:rPr lang="en-US" dirty="0"/>
              <a:t> 10:25; Every Epistle in the NT; Rev 2-3)</a:t>
            </a:r>
          </a:p>
          <a:p>
            <a:pPr lvl="1"/>
            <a:r>
              <a:rPr lang="en-US" dirty="0"/>
              <a:t>The nature of the local church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F2653-020A-4B4F-A746-4D69B4046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8843"/>
          <a:stretch/>
        </p:blipFill>
        <p:spPr>
          <a:xfrm>
            <a:off x="7989942" y="1027906"/>
            <a:ext cx="3823943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1F41B-B573-5C40-A655-03B5F304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17" y="2856706"/>
            <a:ext cx="3170991" cy="31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E5B6-AE08-5F44-8081-4F65874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594E-6B11-E643-8684-E445B8F5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4044" cy="4497683"/>
          </a:xfrm>
        </p:spPr>
        <p:txBody>
          <a:bodyPr>
            <a:normAutofit/>
          </a:bodyPr>
          <a:lstStyle/>
          <a:p>
            <a:r>
              <a:rPr lang="en-US" dirty="0"/>
              <a:t>Brief Review</a:t>
            </a:r>
          </a:p>
          <a:p>
            <a:pPr lvl="1"/>
            <a:r>
              <a:rPr lang="en-US" dirty="0"/>
              <a:t>The nature of the universal church</a:t>
            </a:r>
          </a:p>
          <a:p>
            <a:pPr lvl="1"/>
            <a:r>
              <a:rPr lang="en-US" dirty="0"/>
              <a:t>The nature of the local church </a:t>
            </a:r>
          </a:p>
          <a:p>
            <a:pPr lvl="2"/>
            <a:r>
              <a:rPr lang="en-US" dirty="0"/>
              <a:t>A geographic gathering, </a:t>
            </a:r>
            <a:r>
              <a:rPr lang="el-GR" dirty="0" err="1"/>
              <a:t>ἐκκλησία</a:t>
            </a:r>
            <a:r>
              <a:rPr lang="en-US" dirty="0"/>
              <a:t>, or “church” of people united and submitting to a local group of elders (1 Tim 2-3; Titus; Acts 14:23; 15; 20:17; Phil 1:1; 1 Pet 5) </a:t>
            </a:r>
          </a:p>
          <a:p>
            <a:pPr lvl="2"/>
            <a:r>
              <a:rPr lang="en-US" dirty="0"/>
              <a:t>Local gathering contains believers and un-believers/false converts (1 John 2:19; 1 Cor 6; Matt 7:15-23; 18:15-17; 2 Pet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81A24-45D4-7C44-83AF-477B5769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1690688"/>
            <a:ext cx="4581674" cy="30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1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E5B6-AE08-5F44-8081-4F65874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question to study: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594E-6B11-E643-8684-E445B8F5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57128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What is the nature, purpose, and correct format </a:t>
            </a:r>
          </a:p>
          <a:p>
            <a:pPr marL="0" indent="0" algn="ctr">
              <a:buNone/>
            </a:pPr>
            <a:r>
              <a:rPr lang="en-US" sz="4000" dirty="0"/>
              <a:t>of the regular local gathering? </a:t>
            </a:r>
          </a:p>
        </p:txBody>
      </p:sp>
    </p:spTree>
    <p:extLst>
      <p:ext uri="{BB962C8B-B14F-4D97-AF65-F5344CB8AC3E}">
        <p14:creationId xmlns:p14="http://schemas.microsoft.com/office/powerpoint/2010/main" val="3279673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E5B6-AE08-5F44-8081-4F65874A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Biblical Definition of Worship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594E-6B11-E643-8684-E445B8F5D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“Worship” π</a:t>
            </a:r>
            <a:r>
              <a:rPr lang="el-GR" dirty="0" err="1"/>
              <a:t>ροσκυνέω</a:t>
            </a:r>
            <a:r>
              <a:rPr lang="el-GR" dirty="0"/>
              <a:t> </a:t>
            </a:r>
            <a:r>
              <a:rPr lang="en-US" dirty="0"/>
              <a:t>or </a:t>
            </a:r>
            <a:r>
              <a:rPr lang="el-GR" dirty="0" err="1"/>
              <a:t>σέβω</a:t>
            </a:r>
            <a:endParaRPr lang="en-US" dirty="0"/>
          </a:p>
          <a:p>
            <a:pPr lvl="1"/>
            <a:r>
              <a:rPr lang="en-US" i="1" dirty="0" err="1"/>
              <a:t>proskuneo</a:t>
            </a:r>
            <a:r>
              <a:rPr lang="en-US" dirty="0"/>
              <a:t>: “to worship” from root words meaning “as a dog” meaning in some contexts “to kiss like a dog licks its master’s hand”</a:t>
            </a:r>
          </a:p>
          <a:p>
            <a:pPr lvl="1"/>
            <a:r>
              <a:rPr lang="en-US" i="1" dirty="0" err="1"/>
              <a:t>Sebo</a:t>
            </a:r>
            <a:r>
              <a:rPr lang="en-US" dirty="0"/>
              <a:t>: “to revere” or “to adore” </a:t>
            </a:r>
          </a:p>
          <a:p>
            <a:r>
              <a:rPr lang="en-US" dirty="0"/>
              <a:t>When the church gathers for a “worship service” its primary function must be to “adore” and “revere” the triune God as someone and something wholly higher than those gathered. </a:t>
            </a:r>
          </a:p>
          <a:p>
            <a:r>
              <a:rPr lang="en-US" dirty="0"/>
              <a:t>Rom 12:1; 1 Cor 14:25</a:t>
            </a:r>
          </a:p>
          <a:p>
            <a:pPr lvl="1"/>
            <a:r>
              <a:rPr lang="en-US" dirty="0"/>
              <a:t>Worship is a way of life and it is characterized by repentance and contrition.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6D121-F583-D249-A7BA-278819787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082" y="365125"/>
            <a:ext cx="3393501" cy="18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80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B157-BA2B-CC41-AB63-4D914FE3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Insufficient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F6337-BA93-9643-929D-7D18052C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Music sung in a worship service. </a:t>
            </a:r>
          </a:p>
          <a:p>
            <a:r>
              <a:rPr lang="en-US" dirty="0"/>
              <a:t>Praying to God. </a:t>
            </a:r>
          </a:p>
          <a:p>
            <a:r>
              <a:rPr lang="en-US" dirty="0"/>
              <a:t>Teaching or reading the Bible. </a:t>
            </a:r>
          </a:p>
          <a:p>
            <a:r>
              <a:rPr lang="en-US" dirty="0"/>
              <a:t>Giving to the poor.</a:t>
            </a:r>
          </a:p>
          <a:p>
            <a:r>
              <a:rPr lang="en-US" dirty="0"/>
              <a:t>Living according to Jesus’s teaching without submission to a local body of elders.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51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1230</Words>
  <Application>Microsoft Macintosh PowerPoint</Application>
  <PresentationFormat>Widescreen</PresentationFormat>
  <Paragraphs>128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DotumChe</vt:lpstr>
      <vt:lpstr>Arial</vt:lpstr>
      <vt:lpstr>Avenir Book</vt:lpstr>
      <vt:lpstr>Calibri</vt:lpstr>
      <vt:lpstr>Candara</vt:lpstr>
      <vt:lpstr>Futura Medium</vt:lpstr>
      <vt:lpstr>Office Theme</vt:lpstr>
      <vt:lpstr>The Sunday Worship Service</vt:lpstr>
      <vt:lpstr>Lesson Outline</vt:lpstr>
      <vt:lpstr>Defining the Topic</vt:lpstr>
      <vt:lpstr>Defining the Topic</vt:lpstr>
      <vt:lpstr>Defining the Topic</vt:lpstr>
      <vt:lpstr>Defining the Topic</vt:lpstr>
      <vt:lpstr>Our question to study:</vt:lpstr>
      <vt:lpstr>Biblical Definition of Worship</vt:lpstr>
      <vt:lpstr>Insufficient Definitions</vt:lpstr>
      <vt:lpstr>Insufficient Definitions</vt:lpstr>
      <vt:lpstr>Where it Came From</vt:lpstr>
      <vt:lpstr>Where it Came From</vt:lpstr>
      <vt:lpstr>Where it Came From</vt:lpstr>
      <vt:lpstr>Where it Came From</vt:lpstr>
      <vt:lpstr>Where it Came From</vt:lpstr>
      <vt:lpstr>Where it Came From</vt:lpstr>
      <vt:lpstr>Where it Came From</vt:lpstr>
      <vt:lpstr>Tradition vs. Prescription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Worship at Church</dc:title>
  <dc:creator>Microsoft Office User</dc:creator>
  <cp:lastModifiedBy>Microsoft Office User</cp:lastModifiedBy>
  <cp:revision>33</cp:revision>
  <dcterms:created xsi:type="dcterms:W3CDTF">2019-09-14T18:57:58Z</dcterms:created>
  <dcterms:modified xsi:type="dcterms:W3CDTF">2019-09-24T15:59:37Z</dcterms:modified>
</cp:coreProperties>
</file>