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58" r:id="rId4"/>
    <p:sldId id="270" r:id="rId5"/>
    <p:sldId id="275" r:id="rId6"/>
    <p:sldId id="276" r:id="rId7"/>
    <p:sldId id="271" r:id="rId8"/>
    <p:sldId id="274" r:id="rId9"/>
    <p:sldId id="272" r:id="rId10"/>
    <p:sldId id="278" r:id="rId11"/>
    <p:sldId id="277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3"/>
    <p:restoredTop sz="94681"/>
  </p:normalViewPr>
  <p:slideViewPr>
    <p:cSldViewPr snapToGrid="0" snapToObjects="1">
      <p:cViewPr>
        <p:scale>
          <a:sx n="81" d="100"/>
          <a:sy n="81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AFFA-7805-2F48-9F0D-7573F9D1E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88218-6EE6-0940-B19C-446561F33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71AB-C3A8-9F46-AE1E-CC34AA52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9688-E7E2-A140-BFA0-9FC467CF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6D22F-F208-6046-8B16-6DD7FDF7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6D0B-FEBE-4D48-88C2-FF274076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6DCB5-CDC6-334F-AECE-3DF77E0F0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3C39-FA74-7242-90D4-16D4DBB3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698-E420-CF4A-A1E1-DC0563E2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998C3-5B43-D64E-B7A7-4D32B3B9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1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1F3233-2546-A74C-8105-6AFD92BAB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31EBC-009B-724C-AB68-81596F29F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38BF9-3172-8442-8555-F60BA65E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2A628-E8FC-0E48-83E9-E1A4547C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ECCA-C2F7-0245-8F33-E01CBAB3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4A4D-3A04-774A-A771-9FBAE4CB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46334-E353-AA43-9CF0-0C43DF47C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1A02-5840-9943-9A85-4B36493B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F082B-0BE6-D84B-BA46-6842266E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2EE4-02E7-6E4D-B72A-9F8A1B81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1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0FC1-3BB4-EB42-B25C-1DFA55AD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6B80A-E322-104A-A9D4-839F5CD33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2AD6B-32D2-4348-8423-1ED3A90C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B1867-46F9-9248-A86C-A9906AB6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E2364-C1DB-9D42-8F8D-E1463BC1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02DF-057C-0742-BB59-01900288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9D8DD-CD04-4744-860C-B8DD5070B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9F61F-B4FB-1B4E-9C9D-9E11CF09A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0B464-7D0E-674B-B82B-9439DC45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1B324-7815-5749-914B-D4AA4317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4E81F-BF5B-C745-9633-5227338D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086C-4610-8745-8C4F-A068B795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2E1B5-21A5-AD41-826C-46C0441A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19034-2E05-1346-B6EF-51DC12EB8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E7CF-6381-F642-9D8B-7E9681EBD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C3FD7-BCC0-AA48-9CDA-7D2DD6916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4EA00-F412-404B-856B-A99AC47F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7CE63-4DD9-E94B-BEF1-E773F31D0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37A55-7F0A-1445-AE29-74708B98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D943-D466-DE40-9087-E05FE28A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4B206-25AF-B749-B6BF-5A7816B4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5E26A-51E9-A44C-A6C1-59E814CD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505AF-1B24-C640-9B49-43306346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4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7B1A4-2D30-8C4D-B7A1-34DC341C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D9E42-4306-F74F-B983-BA655E92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A9AFA-A45F-CA49-BA8E-4BD6F984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A590-9B43-AE4C-81E9-11998234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C168-FB24-894B-8D37-A1B97DF1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4129D-63F9-744C-B91A-47B6DEB5F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96FE9-7FE1-D647-8668-D9CF5026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A9DE7-E120-814B-BE82-F87C96F8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FC4C8-E693-2044-8A56-A634719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AFB1-080D-394C-B0EE-034DBE90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7D084-C143-A542-AD44-C62071DC2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14D00-E68C-F24F-8FE4-24DF3019D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D93CF-DAC0-5C41-92F3-9DD86FBA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BBB35-0A6E-B54C-8CB3-C152BBC8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5B0F7-4539-1C42-A891-09D9A252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221B0-36DC-AC4C-9304-3547F79F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5515E-2049-9540-B21F-DBBD894D5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D03E6-F8FA-5A48-A50B-E0CD48A0D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B2E2-C78B-CF4A-A23A-243C4D91A21D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8F87E-C378-9C42-BD60-707BA6E35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3AA01-FF9C-A240-BDE8-EBA33BC04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B91C-8C0B-5E4A-9562-CB647CC4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3BB3-7E38-8049-9789-091E46D53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</a:t>
            </a:r>
            <a:br>
              <a:rPr lang="en-US" dirty="0"/>
            </a:br>
            <a:r>
              <a:rPr lang="en-US" dirty="0"/>
              <a:t>the Will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F8C5D-50D7-504A-A959-D836D5BAA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l-GR" dirty="0"/>
              <a:t>3</a:t>
            </a:r>
            <a:r>
              <a:rPr lang="en-US" dirty="0"/>
              <a:t>: The Holy Spirit’s Role in the Will of God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F673EA-2978-4A4B-873D-50795EE4850A}"/>
              </a:ext>
            </a:extLst>
          </p:cNvPr>
          <p:cNvSpPr txBox="1">
            <a:spLocks/>
          </p:cNvSpPr>
          <p:nvPr/>
        </p:nvSpPr>
        <p:spPr>
          <a:xfrm>
            <a:off x="9741948" y="6050321"/>
            <a:ext cx="1689847" cy="83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By Stephen </a:t>
            </a:r>
            <a:r>
              <a:rPr lang="en-US" sz="1400" dirty="0" err="1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Curto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effectLst/>
              <a:latin typeface="+mn-lt"/>
              <a:ea typeface="Avenir Book" charset="0"/>
              <a:cs typeface="Avenir Book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For </a:t>
            </a:r>
            <a:r>
              <a:rPr lang="en-US" sz="1400" dirty="0" err="1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Homegroup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effectLst/>
              <a:latin typeface="+mn-lt"/>
              <a:ea typeface="Avenir Book" charset="0"/>
              <a:cs typeface="Avenir Book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Oct 27, </a:t>
            </a:r>
            <a:r>
              <a:rPr lang="en-US" sz="140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Avenir Book" charset="0"/>
                <a:cs typeface="Avenir Book" charset="0"/>
              </a:rPr>
              <a:t>2019</a:t>
            </a:r>
          </a:p>
        </p:txBody>
      </p:sp>
      <p:pic>
        <p:nvPicPr>
          <p:cNvPr id="5" name="Picture 4" descr="logo2.jpg">
            <a:extLst>
              <a:ext uri="{FF2B5EF4-FFF2-40B4-BE49-F238E27FC236}">
                <a16:creationId xmlns:a16="http://schemas.microsoft.com/office/drawing/2014/main" id="{C7928216-512E-EA42-AB19-C2C01970A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894" y="6098894"/>
            <a:ext cx="759106" cy="7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13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799C-A9CB-B94B-9409-0D112A88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“Counter”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77A5-DFFC-5C41-B038-C299490EA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14:26 – To the Apostles</a:t>
            </a:r>
          </a:p>
          <a:p>
            <a:r>
              <a:rPr lang="en-US" dirty="0"/>
              <a:t>All Occurrences in Acts – Were either specific/clear, or acts of the Apostles who interacted with the Spirit in a unique way (cf. John 14:26)</a:t>
            </a:r>
          </a:p>
          <a:p>
            <a:r>
              <a:rPr lang="en-US" dirty="0"/>
              <a:t>1 Cor 2:10 – About the Apostles (cf. John 14:26)</a:t>
            </a:r>
          </a:p>
          <a:p>
            <a:r>
              <a:rPr lang="en-US" dirty="0"/>
              <a:t>1 Cor 3:16 – corporate, not individual</a:t>
            </a:r>
          </a:p>
          <a:p>
            <a:r>
              <a:rPr lang="en-US" dirty="0"/>
              <a:t>Phil 4:13 – the strength comes from knowledge of the gospel and fellowship of the saints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5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7AF4-3716-B240-9E79-9ED1F803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Through 1 Corinthians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C8BA-165A-2C4D-B006-326F0D4E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Main Holy Spirit passages: </a:t>
            </a:r>
            <a:r>
              <a:rPr lang="en-US" dirty="0" err="1"/>
              <a:t>ch</a:t>
            </a:r>
            <a:r>
              <a:rPr lang="en-US" dirty="0"/>
              <a:t> 6, </a:t>
            </a:r>
            <a:r>
              <a:rPr lang="en-US" dirty="0" err="1"/>
              <a:t>chs</a:t>
            </a:r>
            <a:r>
              <a:rPr lang="en-US" dirty="0"/>
              <a:t> 12-14</a:t>
            </a:r>
          </a:p>
          <a:p>
            <a:r>
              <a:rPr lang="en-US" dirty="0"/>
              <a:t>Context: </a:t>
            </a:r>
            <a:r>
              <a:rPr lang="en-US" dirty="0" err="1"/>
              <a:t>Chs</a:t>
            </a:r>
            <a:r>
              <a:rPr lang="en-US" dirty="0"/>
              <a:t> 1-14</a:t>
            </a:r>
          </a:p>
          <a:p>
            <a:r>
              <a:rPr lang="en-US" dirty="0"/>
              <a:t>The point of the book: “I’m an apostle, and Christ is in charge.”</a:t>
            </a:r>
          </a:p>
          <a:p>
            <a:r>
              <a:rPr lang="en-US" dirty="0"/>
              <a:t>1:1-4:17 – Purpose of the letter: Unity in Christ, while recognizing Paul’s authority</a:t>
            </a:r>
          </a:p>
          <a:p>
            <a:r>
              <a:rPr lang="en-US" dirty="0"/>
              <a:t>4:18-6:20 – Unity in Christ</a:t>
            </a:r>
          </a:p>
          <a:p>
            <a:r>
              <a:rPr lang="en-US" dirty="0"/>
              <a:t>7:1-11:22 – Paul’s Authority</a:t>
            </a:r>
          </a:p>
          <a:p>
            <a:r>
              <a:rPr lang="en-US" dirty="0"/>
              <a:t>11:23-12:31 – Unity in Christ</a:t>
            </a:r>
          </a:p>
          <a:p>
            <a:r>
              <a:rPr lang="en-US" dirty="0"/>
              <a:t>13:1-14:40 – Paul’s Authority</a:t>
            </a:r>
          </a:p>
          <a:p>
            <a:r>
              <a:rPr lang="en-US" dirty="0"/>
              <a:t>Ch 15 – Unity in Christ</a:t>
            </a:r>
          </a:p>
          <a:p>
            <a:r>
              <a:rPr lang="en-US" dirty="0"/>
              <a:t>Ch 16 – Paul’s Authority </a:t>
            </a:r>
          </a:p>
        </p:txBody>
      </p:sp>
    </p:spTree>
    <p:extLst>
      <p:ext uri="{BB962C8B-B14F-4D97-AF65-F5344CB8AC3E}">
        <p14:creationId xmlns:p14="http://schemas.microsoft.com/office/powerpoint/2010/main" val="390543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B667-F819-EB43-81CF-78E97F8E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163-DF36-8742-903E-76FBC6C28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0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F758-027C-F04E-96E1-DF58B886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DF8EB-1858-7A48-9E7E-A9C45835B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r>
              <a:rPr lang="en-US" dirty="0"/>
              <a:t>Works of The Holy Spirit in the New Testament (?)</a:t>
            </a:r>
          </a:p>
          <a:p>
            <a:r>
              <a:rPr lang="en-US" dirty="0"/>
              <a:t>The Holy Spirit In the Life of the Individual Christian</a:t>
            </a:r>
          </a:p>
          <a:p>
            <a:r>
              <a:rPr lang="en-US" dirty="0"/>
              <a:t>The Holy Spirit In the Life of the Corporate Body</a:t>
            </a:r>
          </a:p>
          <a:p>
            <a:r>
              <a:rPr lang="en-US" dirty="0"/>
              <a:t>The Holy Spirit’s Role in Discerning the Desire of God</a:t>
            </a:r>
          </a:p>
        </p:txBody>
      </p:sp>
    </p:spTree>
    <p:extLst>
      <p:ext uri="{BB962C8B-B14F-4D97-AF65-F5344CB8AC3E}">
        <p14:creationId xmlns:p14="http://schemas.microsoft.com/office/powerpoint/2010/main" val="258120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05A4-A55F-DA4B-A01C-75BB8827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8E7F0-D5D8-F042-86D2-515F15E64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desire of God through the Biblical Story: some changes; some constants.</a:t>
            </a:r>
          </a:p>
          <a:p>
            <a:r>
              <a:rPr lang="en-US" dirty="0"/>
              <a:t>Discerning the Desire of God: will not be vague impressions, but clear statements</a:t>
            </a:r>
          </a:p>
          <a:p>
            <a:r>
              <a:rPr lang="en-US" dirty="0"/>
              <a:t>The four questions for discerning the will of God:</a:t>
            </a:r>
          </a:p>
          <a:p>
            <a:pPr lvl="1"/>
            <a:r>
              <a:rPr lang="en-US" dirty="0"/>
              <a:t>Sinful?</a:t>
            </a:r>
          </a:p>
          <a:p>
            <a:pPr lvl="1"/>
            <a:r>
              <a:rPr lang="en-US" dirty="0"/>
              <a:t>Preach the gospel/spiritual life hindrance?</a:t>
            </a:r>
          </a:p>
          <a:p>
            <a:pPr lvl="1"/>
            <a:r>
              <a:rPr lang="en-US" dirty="0"/>
              <a:t>Responsibilities to family/employer/elders?</a:t>
            </a:r>
          </a:p>
          <a:p>
            <a:pPr lvl="1"/>
            <a:r>
              <a:rPr lang="en-US" dirty="0"/>
              <a:t>Sinful desire? </a:t>
            </a:r>
          </a:p>
        </p:txBody>
      </p:sp>
    </p:spTree>
    <p:extLst>
      <p:ext uri="{BB962C8B-B14F-4D97-AF65-F5344CB8AC3E}">
        <p14:creationId xmlns:p14="http://schemas.microsoft.com/office/powerpoint/2010/main" val="137000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73EC-940E-B946-9BC0-D770CB8C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of The Holy Spirit in the New Testament 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C4B4B-A92A-E443-8973-206B7379B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Revelation: Rev 1:10</a:t>
            </a:r>
          </a:p>
          <a:p>
            <a:r>
              <a:rPr lang="en-US" dirty="0"/>
              <a:t>Filling (2 Types): (Type 1) Acts 2:4; 4:8  (Type 2) </a:t>
            </a:r>
            <a:r>
              <a:rPr lang="en-US" dirty="0" err="1"/>
              <a:t>Eph</a:t>
            </a:r>
            <a:r>
              <a:rPr lang="en-US" dirty="0"/>
              <a:t> 5:18</a:t>
            </a:r>
          </a:p>
          <a:p>
            <a:r>
              <a:rPr lang="en-US" dirty="0"/>
              <a:t>Indwelling: Rom 8:9</a:t>
            </a:r>
          </a:p>
          <a:p>
            <a:r>
              <a:rPr lang="en-US" dirty="0"/>
              <a:t>Sealing: </a:t>
            </a:r>
            <a:r>
              <a:rPr lang="en-US" dirty="0" err="1"/>
              <a:t>Eph</a:t>
            </a:r>
            <a:r>
              <a:rPr lang="en-US" dirty="0"/>
              <a:t> 1:13</a:t>
            </a:r>
          </a:p>
          <a:p>
            <a:r>
              <a:rPr lang="en-US" dirty="0"/>
              <a:t>Gifting: 1 Cor 12:1ff</a:t>
            </a:r>
          </a:p>
          <a:p>
            <a:r>
              <a:rPr lang="en-US" dirty="0"/>
              <a:t>Baptism: 1 Cor 12:13</a:t>
            </a:r>
          </a:p>
          <a:p>
            <a:r>
              <a:rPr lang="en-US" dirty="0"/>
              <a:t>Sanctifying: </a:t>
            </a:r>
            <a:r>
              <a:rPr lang="en-US" dirty="0" err="1"/>
              <a:t>Eph</a:t>
            </a:r>
            <a:r>
              <a:rPr lang="en-US" dirty="0"/>
              <a:t> 5:17</a:t>
            </a:r>
          </a:p>
        </p:txBody>
      </p:sp>
    </p:spTree>
    <p:extLst>
      <p:ext uri="{BB962C8B-B14F-4D97-AF65-F5344CB8AC3E}">
        <p14:creationId xmlns:p14="http://schemas.microsoft.com/office/powerpoint/2010/main" val="176254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D74F-3D4E-9E43-B16B-2664CCF7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Some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1247-F95B-6140-B833-28918EC61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“Led by the Spirit” (Rom 8:14)</a:t>
            </a:r>
          </a:p>
          <a:p>
            <a:r>
              <a:rPr lang="en-US" dirty="0"/>
              <a:t>“walk by the Spirit” (Gal 5:16)</a:t>
            </a:r>
          </a:p>
          <a:p>
            <a:r>
              <a:rPr lang="en-US" dirty="0"/>
              <a:t>“be filled with the Spirit” (</a:t>
            </a:r>
            <a:r>
              <a:rPr lang="en-US" dirty="0" err="1"/>
              <a:t>Eph</a:t>
            </a:r>
            <a:r>
              <a:rPr lang="en-US" dirty="0"/>
              <a:t> 5:18)</a:t>
            </a:r>
          </a:p>
          <a:p>
            <a:r>
              <a:rPr lang="en-US" dirty="0"/>
              <a:t>”Quench the Spirit” (1 </a:t>
            </a:r>
            <a:r>
              <a:rPr lang="en-US" dirty="0" err="1"/>
              <a:t>Thess</a:t>
            </a:r>
            <a:r>
              <a:rPr lang="en-US" dirty="0"/>
              <a:t> 5:19)</a:t>
            </a:r>
          </a:p>
          <a:p>
            <a:r>
              <a:rPr lang="en-US" dirty="0"/>
              <a:t>“Grieve the Spirit” (</a:t>
            </a:r>
            <a:r>
              <a:rPr lang="en-US" dirty="0" err="1"/>
              <a:t>Eph</a:t>
            </a:r>
            <a:r>
              <a:rPr lang="en-US" dirty="0"/>
              <a:t> 4:30)</a:t>
            </a:r>
          </a:p>
          <a:p>
            <a:r>
              <a:rPr lang="en-US" dirty="0"/>
              <a:t>“Fellowship of the Spirit” (Phil 2:1)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A59F2-9BDB-C340-AAC0-C6482A6E1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550" y="1690688"/>
            <a:ext cx="4350250" cy="31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7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D74F-3D4E-9E43-B16B-2664CCF7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Some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1247-F95B-6140-B833-28918EC6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4985" cy="4351338"/>
          </a:xfrm>
        </p:spPr>
        <p:txBody>
          <a:bodyPr/>
          <a:lstStyle/>
          <a:p>
            <a:r>
              <a:rPr lang="en-US" dirty="0"/>
              <a:t>“Led by the Spirit” (Rom 8:14)</a:t>
            </a:r>
          </a:p>
          <a:p>
            <a:r>
              <a:rPr lang="en-US" dirty="0"/>
              <a:t>“walk by the Spirit” (Gal 5:16)</a:t>
            </a:r>
          </a:p>
          <a:p>
            <a:r>
              <a:rPr lang="en-US" dirty="0"/>
              <a:t>“be filled with the Spirit” (</a:t>
            </a:r>
            <a:r>
              <a:rPr lang="en-US" dirty="0" err="1"/>
              <a:t>Eph</a:t>
            </a:r>
            <a:r>
              <a:rPr lang="en-US" dirty="0"/>
              <a:t> 5:18)</a:t>
            </a:r>
          </a:p>
          <a:p>
            <a:r>
              <a:rPr lang="en-US" dirty="0"/>
              <a:t>”Quench the Spirit” (1 </a:t>
            </a:r>
            <a:r>
              <a:rPr lang="en-US" dirty="0" err="1"/>
              <a:t>Thess</a:t>
            </a:r>
            <a:r>
              <a:rPr lang="en-US" dirty="0"/>
              <a:t> 5:19)</a:t>
            </a:r>
          </a:p>
          <a:p>
            <a:r>
              <a:rPr lang="en-US" dirty="0"/>
              <a:t>“Grieve the Spirit” (</a:t>
            </a:r>
            <a:r>
              <a:rPr lang="en-US" dirty="0" err="1"/>
              <a:t>Eph</a:t>
            </a:r>
            <a:r>
              <a:rPr lang="en-US" dirty="0"/>
              <a:t> 4:30)</a:t>
            </a:r>
          </a:p>
          <a:p>
            <a:r>
              <a:rPr lang="en-US" dirty="0"/>
              <a:t>“Fellowship of the Spirit” (Phil 2:1)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EDE8F2-51B7-B041-AE2F-3C29A9AFEF0B}"/>
              </a:ext>
            </a:extLst>
          </p:cNvPr>
          <p:cNvSpPr txBox="1">
            <a:spLocks/>
          </p:cNvSpPr>
          <p:nvPr/>
        </p:nvSpPr>
        <p:spPr>
          <a:xfrm>
            <a:off x="7315200" y="1562793"/>
            <a:ext cx="4038600" cy="4614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Live in the freedom of the gospel (i.e. Love God and do as you please)</a:t>
            </a:r>
          </a:p>
          <a:p>
            <a:pPr>
              <a:buFontTx/>
              <a:buChar char="-"/>
            </a:pPr>
            <a:r>
              <a:rPr lang="en-US" dirty="0"/>
              <a:t>Refuse to believe that the OT prophecies will come to pass</a:t>
            </a:r>
          </a:p>
          <a:p>
            <a:pPr>
              <a:buFontTx/>
              <a:buChar char="-"/>
            </a:pPr>
            <a:r>
              <a:rPr lang="en-US" dirty="0"/>
              <a:t>Make the Spirit sad by hating your brother</a:t>
            </a:r>
          </a:p>
          <a:p>
            <a:pPr>
              <a:buFontTx/>
              <a:buChar char="-"/>
            </a:pPr>
            <a:r>
              <a:rPr lang="en-US" dirty="0"/>
              <a:t>Christians being together united by the gospel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DEFE1B-19BA-AB4E-AC2A-53576A5CC6FB}"/>
              </a:ext>
            </a:extLst>
          </p:cNvPr>
          <p:cNvCxnSpPr>
            <a:cxnSpLocks/>
          </p:cNvCxnSpPr>
          <p:nvPr/>
        </p:nvCxnSpPr>
        <p:spPr>
          <a:xfrm>
            <a:off x="5735782" y="1971673"/>
            <a:ext cx="864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D36485-2D82-C442-B0F9-7B9E29059342}"/>
              </a:ext>
            </a:extLst>
          </p:cNvPr>
          <p:cNvCxnSpPr>
            <a:cxnSpLocks/>
          </p:cNvCxnSpPr>
          <p:nvPr/>
        </p:nvCxnSpPr>
        <p:spPr>
          <a:xfrm>
            <a:off x="6600305" y="1974849"/>
            <a:ext cx="0" cy="1167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EC8E58-2C2B-684A-9B5B-07EB70A3762B}"/>
              </a:ext>
            </a:extLst>
          </p:cNvPr>
          <p:cNvCxnSpPr>
            <a:cxnSpLocks/>
          </p:cNvCxnSpPr>
          <p:nvPr/>
        </p:nvCxnSpPr>
        <p:spPr>
          <a:xfrm>
            <a:off x="6384175" y="3142211"/>
            <a:ext cx="216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116255-84B4-5A47-850C-A96517F13BDB}"/>
              </a:ext>
            </a:extLst>
          </p:cNvPr>
          <p:cNvCxnSpPr>
            <a:cxnSpLocks/>
          </p:cNvCxnSpPr>
          <p:nvPr/>
        </p:nvCxnSpPr>
        <p:spPr>
          <a:xfrm flipV="1">
            <a:off x="6600305" y="1819831"/>
            <a:ext cx="798871" cy="680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7B4B61-E21C-3B4E-8F84-EA324676984E}"/>
              </a:ext>
            </a:extLst>
          </p:cNvPr>
          <p:cNvCxnSpPr>
            <a:cxnSpLocks/>
          </p:cNvCxnSpPr>
          <p:nvPr/>
        </p:nvCxnSpPr>
        <p:spPr>
          <a:xfrm flipV="1">
            <a:off x="6067500" y="3089613"/>
            <a:ext cx="1331676" cy="519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1B5AE8-4736-674F-BDD4-560078B66175}"/>
              </a:ext>
            </a:extLst>
          </p:cNvPr>
          <p:cNvCxnSpPr>
            <a:cxnSpLocks/>
          </p:cNvCxnSpPr>
          <p:nvPr/>
        </p:nvCxnSpPr>
        <p:spPr>
          <a:xfrm>
            <a:off x="5475091" y="4112673"/>
            <a:ext cx="1924085" cy="255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03DF6A-0488-BC4D-8DA7-63DDBF15613E}"/>
              </a:ext>
            </a:extLst>
          </p:cNvPr>
          <p:cNvCxnSpPr>
            <a:cxnSpLocks/>
          </p:cNvCxnSpPr>
          <p:nvPr/>
        </p:nvCxnSpPr>
        <p:spPr>
          <a:xfrm>
            <a:off x="6100013" y="4548670"/>
            <a:ext cx="1299163" cy="6872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8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815B-017F-E64C-AFC0-ECD7480D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Holy Spirit In the Life of the Individual Christian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1380-A43B-8E4E-88E9-497A8652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757409"/>
          </a:xfrm>
        </p:spPr>
        <p:txBody>
          <a:bodyPr/>
          <a:lstStyle/>
          <a:p>
            <a:r>
              <a:rPr lang="en-US" dirty="0"/>
              <a:t>Initially convicts of the condition of sin to bring about repentance and faith, thus allowing them to worship God in truth. (John 16:8; Phil 3:3; Titus 3:5; Rom 8:9)</a:t>
            </a:r>
          </a:p>
          <a:p>
            <a:r>
              <a:rPr lang="en-US" dirty="0"/>
              <a:t>Seals (acts as the down-payment of) the believer for resurrection. (</a:t>
            </a:r>
            <a:r>
              <a:rPr lang="en-US" dirty="0" err="1"/>
              <a:t>Eph</a:t>
            </a:r>
            <a:r>
              <a:rPr lang="en-US" dirty="0"/>
              <a:t> 1:13; 4:30; 2 Cor 1:22)</a:t>
            </a:r>
          </a:p>
          <a:p>
            <a:r>
              <a:rPr lang="en-US" dirty="0"/>
              <a:t>Temporarily empowers Christians to miraculously accomplish/reveal the desires of God for the encouragement/growth of the Church. (Acts 2; 4; 9; 10; 13; 19; 1 Cor 12)</a:t>
            </a:r>
          </a:p>
          <a:p>
            <a:r>
              <a:rPr lang="en-US" dirty="0"/>
              <a:t>Frees the Christian to walk apart from the law (Gal 3; 5; Phil 1:27)</a:t>
            </a:r>
          </a:p>
          <a:p>
            <a:r>
              <a:rPr lang="en-US" dirty="0"/>
              <a:t>Intercedes with Christ through our prayers (Rom 8:26)</a:t>
            </a:r>
          </a:p>
        </p:txBody>
      </p:sp>
    </p:spTree>
    <p:extLst>
      <p:ext uri="{BB962C8B-B14F-4D97-AF65-F5344CB8AC3E}">
        <p14:creationId xmlns:p14="http://schemas.microsoft.com/office/powerpoint/2010/main" val="335235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815B-017F-E64C-AFC0-ECD7480D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Holy Spirit In the Life of the Corporate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1380-A43B-8E4E-88E9-497A8652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7243" cy="4351338"/>
          </a:xfrm>
        </p:spPr>
        <p:txBody>
          <a:bodyPr/>
          <a:lstStyle/>
          <a:p>
            <a:r>
              <a:rPr lang="en-US" dirty="0"/>
              <a:t>Act as the body of Christ, thus housing the Holy Spirit and bring the individual believer into the presence of Christ and worship God. (1 Cor 6:17ff [Context 1 Cor 1-14]; Matt 18:20; Phil 3:3; Gospels)</a:t>
            </a:r>
          </a:p>
          <a:p>
            <a:r>
              <a:rPr lang="en-US" dirty="0"/>
              <a:t>Act as an encourager among Christians, as love and truth are used for the building up of the body. (1 Cor 12-14; Phil 2:1)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25322-3575-BC47-ACD3-28C9B9C3E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" t="871" r="1474" b="841"/>
          <a:stretch/>
        </p:blipFill>
        <p:spPr>
          <a:xfrm>
            <a:off x="7954019" y="1285526"/>
            <a:ext cx="2944368" cy="54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4652-C7AA-DA4D-B828-0FBE445B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Holy Spirit’s Role in Discerning the Desire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A9E2-C4D0-E542-8571-C09F9EA7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0791" cy="4351338"/>
          </a:xfrm>
        </p:spPr>
        <p:txBody>
          <a:bodyPr/>
          <a:lstStyle/>
          <a:p>
            <a:r>
              <a:rPr lang="en-US" dirty="0"/>
              <a:t>Because God can do whatever he wants to do, he may appear to you, e.g. Paul on road to Damascus, and communicate his desires directly.</a:t>
            </a:r>
          </a:p>
          <a:p>
            <a:r>
              <a:rPr lang="en-US" dirty="0"/>
              <a:t>Nowhere in Scripture does he communicate his desire via the Holy Spirit vaguely. </a:t>
            </a:r>
          </a:p>
          <a:p>
            <a:r>
              <a:rPr lang="en-US" dirty="0"/>
              <a:t>The conscience vs the Holy Spirit (Rom 2:15; 9:1; 13:5; 1 Cor 8:7-12; 10:25-29; 2 Cor 4:2; 5:11; 1 Tim 1:5, 19; 3:9; 4:2; Titus 1:15; </a:t>
            </a:r>
            <a:r>
              <a:rPr lang="en-US" dirty="0" err="1"/>
              <a:t>Heb</a:t>
            </a:r>
            <a:r>
              <a:rPr lang="en-US" dirty="0"/>
              <a:t> 9:9-14; 1 Pet 3:16-21)</a:t>
            </a:r>
          </a:p>
        </p:txBody>
      </p:sp>
      <p:pic>
        <p:nvPicPr>
          <p:cNvPr id="1026" name="Picture 2" descr="https://vignette.wikia.nocookie.net/disneyfanon/images/3/30/Jiminy_hat.png/revision/latest?cb=20160222210233">
            <a:extLst>
              <a:ext uri="{FF2B5EF4-FFF2-40B4-BE49-F238E27FC236}">
                <a16:creationId xmlns:a16="http://schemas.microsoft.com/office/drawing/2014/main" id="{2559C911-B5A6-1445-941C-A7E921E8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21" y="1450165"/>
            <a:ext cx="4663179" cy="5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647339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lue Canv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Blue Canvas" id="{796DAC0D-9FAA-0448-8FD9-F6ED6979F600}" vid="{FCD7925E-A50A-C544-83C4-8DC95E6B8F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 Blue Canvas</Template>
  <TotalTime>2382</TotalTime>
  <Words>831</Words>
  <Application>Microsoft Macintosh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Book</vt:lpstr>
      <vt:lpstr>Calibri</vt:lpstr>
      <vt:lpstr>Calibri Light</vt:lpstr>
      <vt:lpstr>Light Blue Canvas</vt:lpstr>
      <vt:lpstr>Understanding  the Will of God</vt:lpstr>
      <vt:lpstr>Outline</vt:lpstr>
      <vt:lpstr>Review</vt:lpstr>
      <vt:lpstr>Works of The Holy Spirit in the New Testament (?)</vt:lpstr>
      <vt:lpstr>Defining Some Terms</vt:lpstr>
      <vt:lpstr>Defining Some Terms</vt:lpstr>
      <vt:lpstr>The Holy Spirit In the Life of the Individual Christian</vt:lpstr>
      <vt:lpstr>The Holy Spirit In the Life of the Corporate Body</vt:lpstr>
      <vt:lpstr>The Holy Spirit’s Role in Discerning the Desire of God</vt:lpstr>
      <vt:lpstr>“Counter” Passages</vt:lpstr>
      <vt:lpstr>Walking Through 1 Corinthians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the Will of God</dc:title>
  <dc:creator>Microsoft Office User</dc:creator>
  <cp:lastModifiedBy>Stephen Curto</cp:lastModifiedBy>
  <cp:revision>53</cp:revision>
  <dcterms:created xsi:type="dcterms:W3CDTF">2019-10-19T16:37:34Z</dcterms:created>
  <dcterms:modified xsi:type="dcterms:W3CDTF">2019-10-27T19:14:52Z</dcterms:modified>
</cp:coreProperties>
</file>