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70" r:id="rId4"/>
    <p:sldId id="263" r:id="rId5"/>
    <p:sldId id="262" r:id="rId6"/>
    <p:sldId id="261" r:id="rId7"/>
    <p:sldId id="264" r:id="rId8"/>
    <p:sldId id="265" r:id="rId9"/>
    <p:sldId id="266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77"/>
    <p:restoredTop sz="94681"/>
  </p:normalViewPr>
  <p:slideViewPr>
    <p:cSldViewPr snapToGrid="0" snapToObjects="1">
      <p:cViewPr varScale="1">
        <p:scale>
          <a:sx n="91" d="100"/>
          <a:sy n="91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EAFFA-7805-2F48-9F0D-7573F9D1EE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488218-6EE6-0940-B19C-446561F338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C71AB-C3A8-9F46-AE1E-CC34AA522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FEFE-15D9-D64C-99B7-D21660BCF7A2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B9688-E7E2-A140-BFA0-9FC467CFB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6D22F-F208-6046-8B16-6DD7FDF7A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FA2D-9A03-F441-B436-1B3C6A1A8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946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D6D0B-FEBE-4D48-88C2-FF2740767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F6DCB5-CDC6-334F-AECE-3DF77E0F0A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F3C39-FA74-7242-90D4-16D4DBB3A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FEFE-15D9-D64C-99B7-D21660BCF7A2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1D698-E420-CF4A-A1E1-DC0563E2A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998C3-5B43-D64E-B7A7-4D32B3B96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FA2D-9A03-F441-B436-1B3C6A1A8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0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1F3233-2546-A74C-8105-6AFD92BAB7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B31EBC-009B-724C-AB68-81596F29FA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38BF9-3172-8442-8555-F60BA65E3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FEFE-15D9-D64C-99B7-D21660BCF7A2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2A628-E8FC-0E48-83E9-E1A4547CE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7ECCA-C2F7-0245-8F33-E01CBAB30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FA2D-9A03-F441-B436-1B3C6A1A8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052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F4A4D-3A04-774A-A771-9FBAE4CBF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46334-E353-AA43-9CF0-0C43DF47C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11A02-5840-9943-9A85-4B36493B2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FEFE-15D9-D64C-99B7-D21660BCF7A2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F082B-0BE6-D84B-BA46-6842266EB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E2EE4-02E7-6E4D-B72A-9F8A1B811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FA2D-9A03-F441-B436-1B3C6A1A8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09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E0FC1-3BB4-EB42-B25C-1DFA55ADA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56B80A-E322-104A-A9D4-839F5CD33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2AD6B-32D2-4348-8423-1ED3A90CA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FEFE-15D9-D64C-99B7-D21660BCF7A2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B1867-46F9-9248-A86C-A9906AB66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E2364-C1DB-9D42-8F8D-E1463BC14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FA2D-9A03-F441-B436-1B3C6A1A8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35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002DF-057C-0742-BB59-01900288D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9D8DD-CD04-4744-860C-B8DD5070BA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19F61F-B4FB-1B4E-9C9D-9E11CF09A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10B464-7D0E-674B-B82B-9439DC458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FEFE-15D9-D64C-99B7-D21660BCF7A2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01B324-7815-5749-914B-D4AA43177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54E81F-BF5B-C745-9633-5227338D7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FA2D-9A03-F441-B436-1B3C6A1A8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138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B086C-4610-8745-8C4F-A068B7959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82E1B5-21A5-AD41-826C-46C0441A8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19034-2E05-1346-B6EF-51DC12EB8D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BE7CF-6381-F642-9D8B-7E9681EBD1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AC3FD7-BCC0-AA48-9CDA-7D2DD6916B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24EA00-F412-404B-856B-A99AC47F6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FEFE-15D9-D64C-99B7-D21660BCF7A2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07CE63-4DD9-E94B-BEF1-E773F31D0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137A55-7F0A-1445-AE29-74708B98E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FA2D-9A03-F441-B436-1B3C6A1A8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234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CD943-D466-DE40-9087-E05FE28AC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D4B206-25AF-B749-B6BF-5A7816B4B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FEFE-15D9-D64C-99B7-D21660BCF7A2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B5E26A-51E9-A44C-A6C1-59E814CDF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E505AF-1B24-C640-9B49-433063463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FA2D-9A03-F441-B436-1B3C6A1A8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43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7B1A4-2D30-8C4D-B7A1-34DC341C5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FEFE-15D9-D64C-99B7-D21660BCF7A2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AD9E42-4306-F74F-B983-BA655E921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A9AFA-A45F-CA49-BA8E-4BD6F9840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FA2D-9A03-F441-B436-1B3C6A1A8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35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0A590-9B43-AE4C-81E9-119982349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EC168-FB24-894B-8D37-A1B97DF1B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24129D-63F9-744C-B91A-47B6DEB5FC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B96FE9-7FE1-D647-8668-D9CF50262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FEFE-15D9-D64C-99B7-D21660BCF7A2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3A9DE7-E120-814B-BE82-F87C96F87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CFC4C8-E693-2044-8A56-A634719AB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FA2D-9A03-F441-B436-1B3C6A1A8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15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EAFB1-080D-394C-B0EE-034DBE901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07D084-C143-A542-AD44-C62071DC2F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214D00-E68C-F24F-8FE4-24DF3019DA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4D93CF-DAC0-5C41-92F3-9DD86FBAC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FEFE-15D9-D64C-99B7-D21660BCF7A2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0BBB35-0A6E-B54C-8CB3-C152BBC8C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D5B0F7-4539-1C42-A891-09D9A2522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FA2D-9A03-F441-B436-1B3C6A1A8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25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6221B0-36DC-AC4C-9304-3547F79F2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75515E-2049-9540-B21F-DBBD894D5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BD03E6-F8FA-5A48-A50B-E0CD48A0D4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0FEFE-15D9-D64C-99B7-D21660BCF7A2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8F87E-C378-9C42-BD60-707BA6E35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3AA01-FF9C-A240-BDE8-EBA33BC042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4FA2D-9A03-F441-B436-1B3C6A1A8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75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20C45-4D31-744E-833B-23A51F18AE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Understanding </a:t>
            </a:r>
            <a:br>
              <a:rPr lang="en-US" dirty="0"/>
            </a:br>
            <a:r>
              <a:rPr lang="en-US" dirty="0"/>
              <a:t>the Will of God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CA05E8-FB35-FB4C-BEA0-A7420D749E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1: Defining Terms </a:t>
            </a:r>
          </a:p>
          <a:p>
            <a:r>
              <a:rPr lang="en-US" dirty="0"/>
              <a:t>and Surveying the Text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587390F-BBDC-7047-AF2B-98A869065710}"/>
              </a:ext>
            </a:extLst>
          </p:cNvPr>
          <p:cNvSpPr txBox="1">
            <a:spLocks/>
          </p:cNvSpPr>
          <p:nvPr/>
        </p:nvSpPr>
        <p:spPr>
          <a:xfrm>
            <a:off x="9741948" y="6050321"/>
            <a:ext cx="1689847" cy="8337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ln w="3175">
                  <a:solidFill>
                    <a:schemeClr val="tx1"/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12700" dist="38100" dir="2700000" algn="tl" rotWithShape="0">
                    <a:srgbClr val="000000">
                      <a:alpha val="98000"/>
                    </a:srgbClr>
                  </a:outerShdw>
                </a:effectLst>
                <a:latin typeface="Helvetica"/>
                <a:ea typeface="+mn-ea"/>
                <a:cs typeface="+mn-cs"/>
              </a:defRPr>
            </a:lvl1pPr>
            <a:lvl2pPr marL="3429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ln w="3175">
                  <a:solidFill>
                    <a:schemeClr val="tx1"/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12700" dist="38100" dir="2700000" algn="tl" rotWithShape="0">
                    <a:srgbClr val="000000">
                      <a:alpha val="98000"/>
                    </a:srgbClr>
                  </a:outerShdw>
                </a:effectLst>
                <a:latin typeface="Helvetica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2600" kern="1200">
                <a:ln w="3175">
                  <a:solidFill>
                    <a:schemeClr val="tx1"/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12700" dist="38100" dir="2700000" algn="tl" rotWithShape="0">
                    <a:srgbClr val="000000">
                      <a:alpha val="98000"/>
                    </a:srgbClr>
                  </a:outerShdw>
                </a:effectLst>
                <a:latin typeface="Helvetica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ln w="3175">
                  <a:solidFill>
                    <a:schemeClr val="tx1"/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12700" dist="38100" dir="2700000" algn="tl" rotWithShape="0">
                    <a:srgbClr val="000000">
                      <a:alpha val="98000"/>
                    </a:srgbClr>
                  </a:outerShdw>
                </a:effectLst>
                <a:latin typeface="Helvetica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ln w="3175">
                  <a:solidFill>
                    <a:schemeClr val="tx1"/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12700" dist="38100" dir="2700000" algn="tl" rotWithShape="0">
                    <a:srgbClr val="000000">
                      <a:alpha val="98000"/>
                    </a:srgbClr>
                  </a:outerShdw>
                </a:effectLst>
                <a:latin typeface="Helvetica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1400" dirty="0">
                <a:ln w="3175">
                  <a:noFill/>
                </a:ln>
                <a:solidFill>
                  <a:schemeClr val="tx1"/>
                </a:solidFill>
                <a:effectLst/>
                <a:latin typeface="+mn-lt"/>
                <a:ea typeface="Avenir Book" charset="0"/>
                <a:cs typeface="Avenir Book" charset="0"/>
              </a:rPr>
              <a:t>By Stephen </a:t>
            </a:r>
            <a:r>
              <a:rPr lang="en-US" sz="1400" dirty="0" err="1">
                <a:ln w="3175">
                  <a:noFill/>
                </a:ln>
                <a:solidFill>
                  <a:schemeClr val="tx1"/>
                </a:solidFill>
                <a:effectLst/>
                <a:latin typeface="+mn-lt"/>
                <a:ea typeface="Avenir Book" charset="0"/>
                <a:cs typeface="Avenir Book" charset="0"/>
              </a:rPr>
              <a:t>Curto</a:t>
            </a:r>
            <a:endParaRPr lang="en-US" sz="1400" dirty="0">
              <a:ln w="3175">
                <a:noFill/>
              </a:ln>
              <a:solidFill>
                <a:schemeClr val="tx1"/>
              </a:solidFill>
              <a:effectLst/>
              <a:latin typeface="+mn-lt"/>
              <a:ea typeface="Avenir Book" charset="0"/>
              <a:cs typeface="Avenir Book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en-US" sz="1400" dirty="0">
                <a:ln w="3175">
                  <a:noFill/>
                </a:ln>
                <a:solidFill>
                  <a:schemeClr val="tx1"/>
                </a:solidFill>
                <a:effectLst/>
                <a:latin typeface="+mn-lt"/>
                <a:ea typeface="Avenir Book" charset="0"/>
                <a:cs typeface="Avenir Book" charset="0"/>
              </a:rPr>
              <a:t>For </a:t>
            </a:r>
            <a:r>
              <a:rPr lang="en-US" sz="1400" dirty="0" err="1">
                <a:ln w="3175">
                  <a:noFill/>
                </a:ln>
                <a:solidFill>
                  <a:schemeClr val="tx1"/>
                </a:solidFill>
                <a:effectLst/>
                <a:latin typeface="+mn-lt"/>
                <a:ea typeface="Avenir Book" charset="0"/>
                <a:cs typeface="Avenir Book" charset="0"/>
              </a:rPr>
              <a:t>Homegroup</a:t>
            </a:r>
            <a:endParaRPr lang="en-US" sz="1400" dirty="0">
              <a:ln w="3175">
                <a:noFill/>
              </a:ln>
              <a:solidFill>
                <a:schemeClr val="tx1"/>
              </a:solidFill>
              <a:effectLst/>
              <a:latin typeface="+mn-lt"/>
              <a:ea typeface="Avenir Book" charset="0"/>
              <a:cs typeface="Avenir Book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en-US" sz="1400" dirty="0">
                <a:ln w="3175">
                  <a:noFill/>
                </a:ln>
                <a:solidFill>
                  <a:schemeClr val="tx1"/>
                </a:solidFill>
                <a:effectLst/>
                <a:latin typeface="+mn-lt"/>
                <a:ea typeface="Avenir Book" charset="0"/>
                <a:cs typeface="Avenir Book" charset="0"/>
              </a:rPr>
              <a:t>Oct 13, 2019</a:t>
            </a:r>
          </a:p>
        </p:txBody>
      </p:sp>
      <p:pic>
        <p:nvPicPr>
          <p:cNvPr id="5" name="Picture 4" descr="logo2.jpg">
            <a:extLst>
              <a:ext uri="{FF2B5EF4-FFF2-40B4-BE49-F238E27FC236}">
                <a16:creationId xmlns:a16="http://schemas.microsoft.com/office/drawing/2014/main" id="{5FE4512C-6C61-C440-9683-55E35C0AC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2894" y="6098894"/>
            <a:ext cx="759106" cy="75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960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BEC67-4158-404D-9B9B-05C2E3427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36944-08AB-B842-BCBE-F92DA3C86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85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59DD9-8789-E24A-99AD-B8920149E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 “Will” and “Will of God”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354A8-A41D-7E48-A895-8DA30637E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158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Word Studies:</a:t>
            </a:r>
          </a:p>
          <a:p>
            <a:r>
              <a:rPr lang="en-US" dirty="0"/>
              <a:t>OT</a:t>
            </a:r>
          </a:p>
          <a:p>
            <a:r>
              <a:rPr lang="en-US" dirty="0"/>
              <a:t>NT</a:t>
            </a:r>
          </a:p>
        </p:txBody>
      </p:sp>
    </p:spTree>
    <p:extLst>
      <p:ext uri="{BB962C8B-B14F-4D97-AF65-F5344CB8AC3E}">
        <p14:creationId xmlns:p14="http://schemas.microsoft.com/office/powerpoint/2010/main" val="3067908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59DD9-8789-E24A-99AD-B8920149E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 “Will” and “Will of God”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354A8-A41D-7E48-A895-8DA30637E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158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Word Studies:</a:t>
            </a:r>
          </a:p>
          <a:p>
            <a:r>
              <a:rPr lang="en-US" dirty="0"/>
              <a:t>OT</a:t>
            </a:r>
          </a:p>
          <a:p>
            <a:pPr lvl="1"/>
            <a:r>
              <a:rPr lang="he-IL" dirty="0"/>
              <a:t>רָצוֹן</a:t>
            </a:r>
            <a:r>
              <a:rPr lang="en-US" dirty="0"/>
              <a:t> </a:t>
            </a:r>
            <a:r>
              <a:rPr lang="en-US" i="1" dirty="0" err="1"/>
              <a:t>ratson</a:t>
            </a:r>
            <a:r>
              <a:rPr lang="el-GR" i="1" dirty="0"/>
              <a:t> </a:t>
            </a:r>
            <a:r>
              <a:rPr lang="en-US" dirty="0"/>
              <a:t>or </a:t>
            </a:r>
            <a:r>
              <a:rPr lang="he-IL" dirty="0"/>
              <a:t>חֵפֶץ</a:t>
            </a:r>
            <a:r>
              <a:rPr lang="en-US" dirty="0"/>
              <a:t> </a:t>
            </a:r>
            <a:r>
              <a:rPr lang="en-US" i="1" dirty="0" err="1"/>
              <a:t>hephetz</a:t>
            </a:r>
            <a:r>
              <a:rPr lang="en-US" i="1" dirty="0"/>
              <a:t> </a:t>
            </a:r>
            <a:r>
              <a:rPr lang="en-US" dirty="0"/>
              <a:t>“desire, favor, pleasure, good-pleasure, acceptable”</a:t>
            </a:r>
          </a:p>
          <a:p>
            <a:pPr lvl="1"/>
            <a:r>
              <a:rPr lang="en-US" dirty="0"/>
              <a:t>Old Testament rarely talks of “God’s will” instead usually opting  for “God’s pleasure”</a:t>
            </a:r>
          </a:p>
          <a:p>
            <a:pPr lvl="1"/>
            <a:r>
              <a:rPr lang="en-US" dirty="0"/>
              <a:t>56 occurrences of </a:t>
            </a:r>
            <a:r>
              <a:rPr lang="en-US" i="1" dirty="0" err="1"/>
              <a:t>ratson</a:t>
            </a:r>
            <a:r>
              <a:rPr lang="en-US" dirty="0"/>
              <a:t> and 38 of </a:t>
            </a:r>
            <a:r>
              <a:rPr lang="en-US" i="1" dirty="0" err="1"/>
              <a:t>hephetz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“face” </a:t>
            </a:r>
            <a:r>
              <a:rPr lang="en-US" i="1" dirty="0" err="1"/>
              <a:t>pahney</a:t>
            </a:r>
            <a:r>
              <a:rPr lang="en-US" dirty="0"/>
              <a:t> often used euphemistically to refer to God’s will or favor</a:t>
            </a:r>
          </a:p>
          <a:p>
            <a:r>
              <a:rPr lang="en-US" dirty="0"/>
              <a:t>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DBAC96-71B6-6348-82F1-F829A7910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4" b="99156" l="4641" r="93038">
                        <a14:backgroundMark x1="43460" y1="63080" x2="43460" y2="63080"/>
                        <a14:backgroundMark x1="51899" y1="63080" x2="51899" y2="63080"/>
                        <a14:backgroundMark x1="44726" y1="76371" x2="48734" y2="75949"/>
                        <a14:backgroundMark x1="43038" y1="76371" x2="44304" y2="76371"/>
                        <a14:backgroundMark x1="55063" y1="75316" x2="52110" y2="755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609869">
            <a:off x="8849463" y="200386"/>
            <a:ext cx="2980602" cy="298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88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59DD9-8789-E24A-99AD-B8920149E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 “Will” and “Will of God”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354A8-A41D-7E48-A895-8DA30637E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158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Word Studies:</a:t>
            </a:r>
          </a:p>
          <a:p>
            <a:r>
              <a:rPr lang="en-US" dirty="0"/>
              <a:t>OT</a:t>
            </a:r>
          </a:p>
          <a:p>
            <a:r>
              <a:rPr lang="en-US" dirty="0"/>
              <a:t>NT</a:t>
            </a:r>
          </a:p>
          <a:p>
            <a:pPr lvl="1"/>
            <a:r>
              <a:rPr lang="el-GR" dirty="0"/>
              <a:t>θέλω</a:t>
            </a:r>
            <a:r>
              <a:rPr lang="en-US" dirty="0"/>
              <a:t> </a:t>
            </a:r>
            <a:r>
              <a:rPr lang="en-US" i="1" dirty="0" err="1"/>
              <a:t>thelo</a:t>
            </a:r>
            <a:r>
              <a:rPr lang="en-US" dirty="0"/>
              <a:t> (verb)</a:t>
            </a:r>
            <a:r>
              <a:rPr lang="el-GR" dirty="0"/>
              <a:t> </a:t>
            </a:r>
            <a:r>
              <a:rPr lang="en-US" dirty="0"/>
              <a:t>or </a:t>
            </a:r>
            <a:r>
              <a:rPr lang="el-GR" dirty="0"/>
              <a:t>θέλημα</a:t>
            </a:r>
            <a:r>
              <a:rPr lang="en-US" dirty="0"/>
              <a:t> </a:t>
            </a:r>
            <a:r>
              <a:rPr lang="en-US" i="1" dirty="0" err="1"/>
              <a:t>thelema</a:t>
            </a:r>
            <a:r>
              <a:rPr lang="en-US" dirty="0"/>
              <a:t> (noun) “will, wish, want, desire”</a:t>
            </a:r>
          </a:p>
          <a:p>
            <a:pPr lvl="1"/>
            <a:r>
              <a:rPr lang="el-GR" dirty="0"/>
              <a:t>208</a:t>
            </a:r>
            <a:r>
              <a:rPr lang="en-US" dirty="0"/>
              <a:t> occurrences of verb,  62 occurrences of noun</a:t>
            </a:r>
          </a:p>
          <a:p>
            <a:pPr lvl="1"/>
            <a:r>
              <a:rPr lang="en-US" dirty="0"/>
              <a:t>Used of both God and humans</a:t>
            </a:r>
          </a:p>
          <a:p>
            <a:pPr lvl="1"/>
            <a:r>
              <a:rPr lang="en-US" dirty="0"/>
              <a:t>A deliberative desire as opposed to an un-prompted urge</a:t>
            </a:r>
          </a:p>
          <a:p>
            <a:pPr lvl="2"/>
            <a:r>
              <a:rPr lang="en-US" dirty="0"/>
              <a:t>(In contrast with </a:t>
            </a:r>
            <a:r>
              <a:rPr lang="el-GR" dirty="0" err="1"/>
              <a:t>ἐπιθυμέω</a:t>
            </a:r>
            <a:r>
              <a:rPr lang="en-US" dirty="0"/>
              <a:t> </a:t>
            </a:r>
            <a:r>
              <a:rPr lang="en-US" i="1" dirty="0" err="1"/>
              <a:t>epithumeo</a:t>
            </a:r>
            <a:r>
              <a:rPr lang="en-US" dirty="0"/>
              <a:t> “craving, desire, lust, wish, want”)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47BC60-64C8-6148-A3CF-262123371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6609" y="321122"/>
            <a:ext cx="3856267" cy="273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17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59DD9-8789-E24A-99AD-B8920149E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 “Will” and “Will of God”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354A8-A41D-7E48-A895-8DA30637E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158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Sample Verses to Understand Semantic Domain: (OT)</a:t>
            </a:r>
          </a:p>
          <a:p>
            <a:r>
              <a:rPr lang="en-US" dirty="0"/>
              <a:t>Is 44:28a “It Is I who says of Cyrus, ‘He is my shepherd, and he will perform all of my </a:t>
            </a:r>
            <a:r>
              <a:rPr lang="en-US" u="sng" dirty="0"/>
              <a:t>desires</a:t>
            </a:r>
            <a:r>
              <a:rPr lang="en-US" dirty="0"/>
              <a:t>.’”</a:t>
            </a:r>
          </a:p>
          <a:p>
            <a:r>
              <a:rPr lang="en-US" dirty="0"/>
              <a:t>Is 48:14 “[The Lord] will carry out his </a:t>
            </a:r>
            <a:r>
              <a:rPr lang="en-US" u="sng" dirty="0"/>
              <a:t>good pleasure</a:t>
            </a:r>
            <a:r>
              <a:rPr lang="en-US" dirty="0"/>
              <a:t> on Babylon, and his arm will be against the Chaldeans.”</a:t>
            </a:r>
          </a:p>
          <a:p>
            <a:r>
              <a:rPr lang="en-US" dirty="0"/>
              <a:t>1 Sam 15:22 “Samuel said, ‘Has the Lord as much </a:t>
            </a:r>
            <a:r>
              <a:rPr lang="en-US" u="sng" dirty="0"/>
              <a:t>delight</a:t>
            </a:r>
            <a:r>
              <a:rPr lang="en-US" dirty="0"/>
              <a:t> in burnt offerings and sacrifices as obeying the voice of the Lord?’”</a:t>
            </a:r>
          </a:p>
          <a:p>
            <a:r>
              <a:rPr lang="en-US" dirty="0"/>
              <a:t>Ps 40:8 “I delight to do Your will, o my God; Your law is within my heart.” </a:t>
            </a:r>
          </a:p>
          <a:p>
            <a:r>
              <a:rPr lang="en-US" dirty="0"/>
              <a:t>Ps 89:17 “For You are the glory of their strength, and by Your </a:t>
            </a:r>
            <a:r>
              <a:rPr lang="en-US" u="sng" dirty="0"/>
              <a:t>favor</a:t>
            </a:r>
            <a:r>
              <a:rPr lang="en-US" dirty="0"/>
              <a:t> our horn is exalted.” </a:t>
            </a:r>
          </a:p>
          <a:p>
            <a:r>
              <a:rPr lang="en-US" dirty="0"/>
              <a:t> Lev 19:5 “Now when you offer a sacrifice of peace offerings to the Lord, you shall offer it so that you may be </a:t>
            </a:r>
            <a:r>
              <a:rPr lang="en-US" u="sng" dirty="0"/>
              <a:t>accepted</a:t>
            </a:r>
            <a:r>
              <a:rPr lang="en-US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729200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59DD9-8789-E24A-99AD-B8920149E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 “Will” and “Will of God”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354A8-A41D-7E48-A895-8DA30637E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158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Sample Verses to Understand Semantic Domain: (NT)</a:t>
            </a:r>
          </a:p>
          <a:p>
            <a:r>
              <a:rPr lang="en-US" dirty="0"/>
              <a:t>James 4:15 “Instead you ought to say, ‘If the Lord </a:t>
            </a:r>
            <a:r>
              <a:rPr lang="en-US" u="sng" dirty="0"/>
              <a:t>wills</a:t>
            </a:r>
            <a:r>
              <a:rPr lang="en-US" dirty="0"/>
              <a:t>, we will live and do this or that.’” </a:t>
            </a:r>
          </a:p>
          <a:p>
            <a:r>
              <a:rPr lang="en-US" dirty="0" err="1"/>
              <a:t>Eph</a:t>
            </a:r>
            <a:r>
              <a:rPr lang="en-US" dirty="0"/>
              <a:t> 1:11 “… we have obtained an inheritance, having been predestined according to His purpose who works all things after the counsel of His </a:t>
            </a:r>
            <a:r>
              <a:rPr lang="en-US" u="sng" dirty="0"/>
              <a:t>will</a:t>
            </a:r>
            <a:r>
              <a:rPr lang="en-US" dirty="0"/>
              <a:t>” (cf.1:1, 5, 9)</a:t>
            </a:r>
          </a:p>
          <a:p>
            <a:r>
              <a:rPr lang="en-US" dirty="0"/>
              <a:t>Gal 3:2 “This is the only thing I </a:t>
            </a:r>
            <a:r>
              <a:rPr lang="en-US" u="sng" dirty="0"/>
              <a:t>want</a:t>
            </a:r>
            <a:r>
              <a:rPr lang="en-US" dirty="0"/>
              <a:t> to find out from you…” </a:t>
            </a:r>
          </a:p>
          <a:p>
            <a:r>
              <a:rPr lang="en-US" dirty="0"/>
              <a:t>1 Cor 7:39 “A wife is bound as long as her husband lives, but if her husband is dead, she is free to be married to whom she </a:t>
            </a:r>
            <a:r>
              <a:rPr lang="en-US" u="sng" dirty="0"/>
              <a:t>wishes</a:t>
            </a:r>
            <a:r>
              <a:rPr lang="en-US" dirty="0"/>
              <a:t>, only in the Lord.” </a:t>
            </a:r>
          </a:p>
          <a:p>
            <a:r>
              <a:rPr lang="en-US" dirty="0"/>
              <a:t>Romans 7:15ff – the “I do not do what I </a:t>
            </a:r>
            <a:r>
              <a:rPr lang="en-US" u="sng" dirty="0"/>
              <a:t>want</a:t>
            </a:r>
            <a:r>
              <a:rPr lang="en-US" dirty="0"/>
              <a:t> to do” passage. </a:t>
            </a:r>
          </a:p>
          <a:p>
            <a:r>
              <a:rPr lang="en-US" dirty="0"/>
              <a:t>Luke 20:46 “Beware of the scribes, who </a:t>
            </a:r>
            <a:r>
              <a:rPr lang="en-US" u="sng" dirty="0"/>
              <a:t>like</a:t>
            </a:r>
            <a:r>
              <a:rPr lang="en-US" dirty="0"/>
              <a:t> to walk around in long robes…”</a:t>
            </a:r>
          </a:p>
          <a:p>
            <a:r>
              <a:rPr lang="en-US" dirty="0"/>
              <a:t>Luke 10:29 “But </a:t>
            </a:r>
            <a:r>
              <a:rPr lang="en-US" u="sng" dirty="0"/>
              <a:t>wishing</a:t>
            </a:r>
            <a:r>
              <a:rPr lang="en-US" dirty="0"/>
              <a:t> to justify himself, he said to Jesus, ’And who is my neighbor?’”</a:t>
            </a:r>
          </a:p>
        </p:txBody>
      </p:sp>
    </p:spTree>
    <p:extLst>
      <p:ext uri="{BB962C8B-B14F-4D97-AF65-F5344CB8AC3E}">
        <p14:creationId xmlns:p14="http://schemas.microsoft.com/office/powerpoint/2010/main" val="1089429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FD828-C051-1A4A-8AEF-F237C4793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 “Will” and “Will of God”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EC712-04DE-BA47-A9AF-4409817EC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2674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Logical Analysis:</a:t>
            </a:r>
          </a:p>
          <a:p>
            <a:r>
              <a:rPr lang="en-US" dirty="0"/>
              <a:t>How does God’s “desire” or “want” relate to reality?</a:t>
            </a:r>
          </a:p>
          <a:p>
            <a:r>
              <a:rPr lang="en-US" dirty="0"/>
              <a:t>How are God’s “good pleasures” motivated? </a:t>
            </a:r>
          </a:p>
          <a:p>
            <a:r>
              <a:rPr lang="en-US" dirty="0"/>
              <a:t>Compare and contrast human “desire” with God’s “desire.”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419050-C7C1-7047-8942-CF04B71EA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9" b="100000" l="114" r="9977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64941" y="1958788"/>
            <a:ext cx="5319059" cy="319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37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46E43-7895-4E48-AEDC-5D2DB4245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Biblical Passages for the NT Christian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854AB-373E-CE42-9BBC-91589E96A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8668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1Thess 4:3-8</a:t>
            </a:r>
          </a:p>
          <a:p>
            <a:pPr lvl="1"/>
            <a:r>
              <a:rPr lang="en-US" dirty="0"/>
              <a:t>“This is the will of God: your sanctification”</a:t>
            </a:r>
          </a:p>
          <a:p>
            <a:r>
              <a:rPr lang="en-US" dirty="0"/>
              <a:t>1 </a:t>
            </a:r>
            <a:r>
              <a:rPr lang="en-US" dirty="0" err="1"/>
              <a:t>Thess</a:t>
            </a:r>
            <a:r>
              <a:rPr lang="en-US" dirty="0"/>
              <a:t> 5:16-18 </a:t>
            </a:r>
          </a:p>
          <a:p>
            <a:pPr lvl="1"/>
            <a:r>
              <a:rPr lang="en-US" dirty="0"/>
              <a:t>“Rejoice always, pray without ceasing, in everything give thanks, for this is God’s will for you in Christ Jesus.”</a:t>
            </a:r>
          </a:p>
          <a:p>
            <a:r>
              <a:rPr lang="en-US" dirty="0" err="1"/>
              <a:t>Eph</a:t>
            </a:r>
            <a:r>
              <a:rPr lang="en-US" dirty="0"/>
              <a:t> 5:15-21 (17)</a:t>
            </a:r>
          </a:p>
          <a:p>
            <a:pPr lvl="1"/>
            <a:r>
              <a:rPr lang="en-US" dirty="0"/>
              <a:t>“…Do not be foolish but understand what the will of the Lord is…”</a:t>
            </a:r>
          </a:p>
          <a:p>
            <a:r>
              <a:rPr lang="en-US" dirty="0"/>
              <a:t>1 Pet 2:13-20 (15)</a:t>
            </a:r>
          </a:p>
          <a:p>
            <a:pPr lvl="1"/>
            <a:r>
              <a:rPr lang="en-US" dirty="0"/>
              <a:t>“that by doing right you may silence the ignorance of foolish men.” </a:t>
            </a:r>
          </a:p>
          <a:p>
            <a:r>
              <a:rPr lang="en-US" dirty="0"/>
              <a:t>Col 1:9-10 (27; 4:12)</a:t>
            </a:r>
          </a:p>
          <a:p>
            <a:pPr lvl="1"/>
            <a:r>
              <a:rPr lang="en-US" dirty="0"/>
              <a:t>“to walk in a manner worthy of the Lord”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964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20DCA-225C-284C-B4BE-EB37866BB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0A6AB-DD2F-D543-8F7E-63A955BBA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__________________________________________________________</a:t>
            </a:r>
          </a:p>
          <a:p>
            <a:pPr marL="0" indent="0">
              <a:buNone/>
            </a:pPr>
            <a:r>
              <a:rPr lang="en-US" dirty="0"/>
              <a:t>__________________________________________________________</a:t>
            </a:r>
          </a:p>
          <a:p>
            <a:pPr marL="0" indent="0">
              <a:buNone/>
            </a:pPr>
            <a:r>
              <a:rPr lang="en-US" dirty="0"/>
              <a:t>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061460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3598</TotalTime>
  <Words>693</Words>
  <Application>Microsoft Macintosh PowerPoint</Application>
  <PresentationFormat>Widescreen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Avenir Book</vt:lpstr>
      <vt:lpstr>Calibri</vt:lpstr>
      <vt:lpstr>Calibri Light</vt:lpstr>
      <vt:lpstr>Office Theme</vt:lpstr>
      <vt:lpstr>Understanding  the Will of God</vt:lpstr>
      <vt:lpstr>Define “Will” and “Will of God”</vt:lpstr>
      <vt:lpstr>Define “Will” and “Will of God”</vt:lpstr>
      <vt:lpstr>Define “Will” and “Will of God”</vt:lpstr>
      <vt:lpstr>Define “Will” and “Will of God”</vt:lpstr>
      <vt:lpstr>Define “Will” and “Will of God”</vt:lpstr>
      <vt:lpstr>Define “Will” and “Will of God”</vt:lpstr>
      <vt:lpstr>5 Biblical Passages for the NT Christian</vt:lpstr>
      <vt:lpstr>Our Definition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 the Will of God</dc:title>
  <dc:creator>Microsoft Office User</dc:creator>
  <cp:lastModifiedBy>Microsoft Office User</cp:lastModifiedBy>
  <cp:revision>23</cp:revision>
  <dcterms:created xsi:type="dcterms:W3CDTF">2019-10-04T20:24:58Z</dcterms:created>
  <dcterms:modified xsi:type="dcterms:W3CDTF">2019-10-22T01:48:55Z</dcterms:modified>
</cp:coreProperties>
</file>