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75" r:id="rId3"/>
    <p:sldId id="257" r:id="rId4"/>
    <p:sldId id="262" r:id="rId5"/>
    <p:sldId id="263" r:id="rId6"/>
    <p:sldId id="259" r:id="rId7"/>
    <p:sldId id="267" r:id="rId8"/>
    <p:sldId id="268" r:id="rId9"/>
    <p:sldId id="260" r:id="rId10"/>
    <p:sldId id="265" r:id="rId11"/>
    <p:sldId id="264" r:id="rId12"/>
    <p:sldId id="266" r:id="rId13"/>
    <p:sldId id="269" r:id="rId14"/>
    <p:sldId id="271" r:id="rId15"/>
    <p:sldId id="272" r:id="rId16"/>
    <p:sldId id="273" r:id="rId17"/>
    <p:sldId id="274" r:id="rId18"/>
    <p:sldId id="276" r:id="rId19"/>
    <p:sldId id="27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343"/>
    <p:restoredTop sz="77660"/>
  </p:normalViewPr>
  <p:slideViewPr>
    <p:cSldViewPr snapToGrid="0" snapToObjects="1">
      <p:cViewPr varScale="1">
        <p:scale>
          <a:sx n="73" d="100"/>
          <a:sy n="73" d="100"/>
        </p:scale>
        <p:origin x="80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7C3C18-57E3-2A43-A354-FA3C943C0DD1}" type="datetimeFigureOut">
              <a:rPr lang="en-US" smtClean="0"/>
              <a:t>2/8/20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D9DDC0-9D66-0943-947E-D2C89DF57B54}" type="slidenum">
              <a:rPr lang="en-US" smtClean="0"/>
              <a:t>‹#›</a:t>
            </a:fld>
            <a:endParaRPr lang="en-US"/>
          </a:p>
        </p:txBody>
      </p:sp>
    </p:spTree>
    <p:extLst>
      <p:ext uri="{BB962C8B-B14F-4D97-AF65-F5344CB8AC3E}">
        <p14:creationId xmlns:p14="http://schemas.microsoft.com/office/powerpoint/2010/main" val="971392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D9DDC0-9D66-0943-947E-D2C89DF57B54}" type="slidenum">
              <a:rPr lang="en-US" smtClean="0"/>
              <a:t>1</a:t>
            </a:fld>
            <a:endParaRPr lang="en-US"/>
          </a:p>
        </p:txBody>
      </p:sp>
    </p:spTree>
    <p:extLst>
      <p:ext uri="{BB962C8B-B14F-4D97-AF65-F5344CB8AC3E}">
        <p14:creationId xmlns:p14="http://schemas.microsoft.com/office/powerpoint/2010/main" val="1712609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Van </a:t>
            </a:r>
            <a:r>
              <a:rPr lang="en-US" dirty="0" err="1"/>
              <a:t>Til</a:t>
            </a:r>
            <a:r>
              <a:rPr lang="en-US" dirty="0"/>
              <a:t> Quote: We are trying appeal to the sense of </a:t>
            </a:r>
            <a:r>
              <a:rPr lang="en-US" dirty="0" err="1"/>
              <a:t>diety</a:t>
            </a:r>
            <a:r>
              <a:rPr lang="en-US" dirty="0"/>
              <a:t> in every man being created in the image of God (Find exact quote) </a:t>
            </a:r>
          </a:p>
          <a:p>
            <a:r>
              <a:rPr lang="en-US" dirty="0"/>
              <a:t>Course schedule on first page </a:t>
            </a:r>
          </a:p>
          <a:p>
            <a:r>
              <a:rPr lang="en-US" dirty="0"/>
              <a:t>5-10 minutes intro/roll/welcome</a:t>
            </a:r>
          </a:p>
          <a:p>
            <a:r>
              <a:rPr lang="en-US" dirty="0"/>
              <a:t>Chris Bio</a:t>
            </a:r>
          </a:p>
          <a:p>
            <a:r>
              <a:rPr lang="en-US" dirty="0"/>
              <a:t>Stephen Bio</a:t>
            </a:r>
          </a:p>
          <a:p>
            <a:r>
              <a:rPr lang="en-US" dirty="0"/>
              <a:t>Chris goes through schedule (Make Slide) </a:t>
            </a:r>
          </a:p>
          <a:p>
            <a:r>
              <a:rPr lang="en-US" dirty="0"/>
              <a:t>Stephen Does the main slides (25 min)</a:t>
            </a:r>
          </a:p>
          <a:p>
            <a:r>
              <a:rPr lang="en-US" dirty="0"/>
              <a:t>Chris does the word in support of </a:t>
            </a:r>
            <a:r>
              <a:rPr lang="en-US" dirty="0" err="1"/>
              <a:t>presupp</a:t>
            </a:r>
            <a:r>
              <a:rPr lang="en-US" dirty="0"/>
              <a:t>. ”The role of evidence in reinforcing the truth of the Bible” ( 15 min)</a:t>
            </a:r>
          </a:p>
          <a:p>
            <a:endParaRPr lang="en-US" dirty="0"/>
          </a:p>
          <a:p>
            <a:endParaRPr lang="en-US" dirty="0"/>
          </a:p>
          <a:p>
            <a:r>
              <a:rPr lang="en-US" dirty="0"/>
              <a:t>Download Registration list send to Chris Today </a:t>
            </a:r>
          </a:p>
        </p:txBody>
      </p:sp>
      <p:sp>
        <p:nvSpPr>
          <p:cNvPr id="4" name="Slide Number Placeholder 3"/>
          <p:cNvSpPr>
            <a:spLocks noGrp="1"/>
          </p:cNvSpPr>
          <p:nvPr>
            <p:ph type="sldNum" sz="quarter" idx="5"/>
          </p:nvPr>
        </p:nvSpPr>
        <p:spPr/>
        <p:txBody>
          <a:bodyPr/>
          <a:lstStyle/>
          <a:p>
            <a:fld id="{56D9DDC0-9D66-0943-947E-D2C89DF57B54}" type="slidenum">
              <a:rPr lang="en-US" smtClean="0"/>
              <a:t>4</a:t>
            </a:fld>
            <a:endParaRPr lang="en-US"/>
          </a:p>
        </p:txBody>
      </p:sp>
    </p:spTree>
    <p:extLst>
      <p:ext uri="{BB962C8B-B14F-4D97-AF65-F5344CB8AC3E}">
        <p14:creationId xmlns:p14="http://schemas.microsoft.com/office/powerpoint/2010/main" val="568158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8AC6885-FF86-4C44-ABA4-58B75D4F8CC8}" type="datetimeFigureOut">
              <a:rPr lang="en-US" smtClean="0"/>
              <a:t>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104B9A-8977-8644-8DDA-2A459EF7B6D2}" type="slidenum">
              <a:rPr lang="en-US" smtClean="0"/>
              <a:t>‹#›</a:t>
            </a:fld>
            <a:endParaRPr lang="en-US"/>
          </a:p>
        </p:txBody>
      </p:sp>
    </p:spTree>
    <p:extLst>
      <p:ext uri="{BB962C8B-B14F-4D97-AF65-F5344CB8AC3E}">
        <p14:creationId xmlns:p14="http://schemas.microsoft.com/office/powerpoint/2010/main" val="1496158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AC6885-FF86-4C44-ABA4-58B75D4F8CC8}" type="datetimeFigureOut">
              <a:rPr lang="en-US" smtClean="0"/>
              <a:t>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104B9A-8977-8644-8DDA-2A459EF7B6D2}" type="slidenum">
              <a:rPr lang="en-US" smtClean="0"/>
              <a:t>‹#›</a:t>
            </a:fld>
            <a:endParaRPr lang="en-US"/>
          </a:p>
        </p:txBody>
      </p:sp>
    </p:spTree>
    <p:extLst>
      <p:ext uri="{BB962C8B-B14F-4D97-AF65-F5344CB8AC3E}">
        <p14:creationId xmlns:p14="http://schemas.microsoft.com/office/powerpoint/2010/main" val="186545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AC6885-FF86-4C44-ABA4-58B75D4F8CC8}" type="datetimeFigureOut">
              <a:rPr lang="en-US" smtClean="0"/>
              <a:t>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104B9A-8977-8644-8DDA-2A459EF7B6D2}" type="slidenum">
              <a:rPr lang="en-US" smtClean="0"/>
              <a:t>‹#›</a:t>
            </a:fld>
            <a:endParaRPr lang="en-US"/>
          </a:p>
        </p:txBody>
      </p:sp>
    </p:spTree>
    <p:extLst>
      <p:ext uri="{BB962C8B-B14F-4D97-AF65-F5344CB8AC3E}">
        <p14:creationId xmlns:p14="http://schemas.microsoft.com/office/powerpoint/2010/main" val="2086989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AC6885-FF86-4C44-ABA4-58B75D4F8CC8}" type="datetimeFigureOut">
              <a:rPr lang="en-US" smtClean="0"/>
              <a:t>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104B9A-8977-8644-8DDA-2A459EF7B6D2}" type="slidenum">
              <a:rPr lang="en-US" smtClean="0"/>
              <a:t>‹#›</a:t>
            </a:fld>
            <a:endParaRPr lang="en-US"/>
          </a:p>
        </p:txBody>
      </p:sp>
    </p:spTree>
    <p:extLst>
      <p:ext uri="{BB962C8B-B14F-4D97-AF65-F5344CB8AC3E}">
        <p14:creationId xmlns:p14="http://schemas.microsoft.com/office/powerpoint/2010/main" val="1050962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AC6885-FF86-4C44-ABA4-58B75D4F8CC8}" type="datetimeFigureOut">
              <a:rPr lang="en-US" smtClean="0"/>
              <a:t>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104B9A-8977-8644-8DDA-2A459EF7B6D2}" type="slidenum">
              <a:rPr lang="en-US" smtClean="0"/>
              <a:t>‹#›</a:t>
            </a:fld>
            <a:endParaRPr lang="en-US"/>
          </a:p>
        </p:txBody>
      </p:sp>
    </p:spTree>
    <p:extLst>
      <p:ext uri="{BB962C8B-B14F-4D97-AF65-F5344CB8AC3E}">
        <p14:creationId xmlns:p14="http://schemas.microsoft.com/office/powerpoint/2010/main" val="472480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AC6885-FF86-4C44-ABA4-58B75D4F8CC8}" type="datetimeFigureOut">
              <a:rPr lang="en-US" smtClean="0"/>
              <a:t>2/8/20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104B9A-8977-8644-8DDA-2A459EF7B6D2}" type="slidenum">
              <a:rPr lang="en-US" smtClean="0"/>
              <a:t>‹#›</a:t>
            </a:fld>
            <a:endParaRPr lang="en-US"/>
          </a:p>
        </p:txBody>
      </p:sp>
    </p:spTree>
    <p:extLst>
      <p:ext uri="{BB962C8B-B14F-4D97-AF65-F5344CB8AC3E}">
        <p14:creationId xmlns:p14="http://schemas.microsoft.com/office/powerpoint/2010/main" val="1731039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AC6885-FF86-4C44-ABA4-58B75D4F8CC8}" type="datetimeFigureOut">
              <a:rPr lang="en-US" smtClean="0"/>
              <a:t>2/8/20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104B9A-8977-8644-8DDA-2A459EF7B6D2}" type="slidenum">
              <a:rPr lang="en-US" smtClean="0"/>
              <a:t>‹#›</a:t>
            </a:fld>
            <a:endParaRPr lang="en-US"/>
          </a:p>
        </p:txBody>
      </p:sp>
    </p:spTree>
    <p:extLst>
      <p:ext uri="{BB962C8B-B14F-4D97-AF65-F5344CB8AC3E}">
        <p14:creationId xmlns:p14="http://schemas.microsoft.com/office/powerpoint/2010/main" val="1625641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AC6885-FF86-4C44-ABA4-58B75D4F8CC8}" type="datetimeFigureOut">
              <a:rPr lang="en-US" smtClean="0"/>
              <a:t>2/8/20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104B9A-8977-8644-8DDA-2A459EF7B6D2}" type="slidenum">
              <a:rPr lang="en-US" smtClean="0"/>
              <a:t>‹#›</a:t>
            </a:fld>
            <a:endParaRPr lang="en-US"/>
          </a:p>
        </p:txBody>
      </p:sp>
    </p:spTree>
    <p:extLst>
      <p:ext uri="{BB962C8B-B14F-4D97-AF65-F5344CB8AC3E}">
        <p14:creationId xmlns:p14="http://schemas.microsoft.com/office/powerpoint/2010/main" val="1874405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AC6885-FF86-4C44-ABA4-58B75D4F8CC8}" type="datetimeFigureOut">
              <a:rPr lang="en-US" smtClean="0"/>
              <a:t>2/8/20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104B9A-8977-8644-8DDA-2A459EF7B6D2}" type="slidenum">
              <a:rPr lang="en-US" smtClean="0"/>
              <a:t>‹#›</a:t>
            </a:fld>
            <a:endParaRPr lang="en-US"/>
          </a:p>
        </p:txBody>
      </p:sp>
    </p:spTree>
    <p:extLst>
      <p:ext uri="{BB962C8B-B14F-4D97-AF65-F5344CB8AC3E}">
        <p14:creationId xmlns:p14="http://schemas.microsoft.com/office/powerpoint/2010/main" val="1699183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AC6885-FF86-4C44-ABA4-58B75D4F8CC8}" type="datetimeFigureOut">
              <a:rPr lang="en-US" smtClean="0"/>
              <a:t>2/8/20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104B9A-8977-8644-8DDA-2A459EF7B6D2}" type="slidenum">
              <a:rPr lang="en-US" smtClean="0"/>
              <a:t>‹#›</a:t>
            </a:fld>
            <a:endParaRPr lang="en-US"/>
          </a:p>
        </p:txBody>
      </p:sp>
    </p:spTree>
    <p:extLst>
      <p:ext uri="{BB962C8B-B14F-4D97-AF65-F5344CB8AC3E}">
        <p14:creationId xmlns:p14="http://schemas.microsoft.com/office/powerpoint/2010/main" val="943597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AC6885-FF86-4C44-ABA4-58B75D4F8CC8}" type="datetimeFigureOut">
              <a:rPr lang="en-US" smtClean="0"/>
              <a:t>2/8/20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104B9A-8977-8644-8DDA-2A459EF7B6D2}" type="slidenum">
              <a:rPr lang="en-US" smtClean="0"/>
              <a:t>‹#›</a:t>
            </a:fld>
            <a:endParaRPr lang="en-US"/>
          </a:p>
        </p:txBody>
      </p:sp>
    </p:spTree>
    <p:extLst>
      <p:ext uri="{BB962C8B-B14F-4D97-AF65-F5344CB8AC3E}">
        <p14:creationId xmlns:p14="http://schemas.microsoft.com/office/powerpoint/2010/main" val="2018571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29000" contrast="5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AC6885-FF86-4C44-ABA4-58B75D4F8CC8}" type="datetimeFigureOut">
              <a:rPr lang="en-US" smtClean="0"/>
              <a:t>2/8/20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104B9A-8977-8644-8DDA-2A459EF7B6D2}" type="slidenum">
              <a:rPr lang="en-US" smtClean="0"/>
              <a:t>‹#›</a:t>
            </a:fld>
            <a:endParaRPr lang="en-US"/>
          </a:p>
        </p:txBody>
      </p:sp>
    </p:spTree>
    <p:extLst>
      <p:ext uri="{BB962C8B-B14F-4D97-AF65-F5344CB8AC3E}">
        <p14:creationId xmlns:p14="http://schemas.microsoft.com/office/powerpoint/2010/main" val="926955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bg1"/>
          </a:solidFill>
          <a:latin typeface="Iowan Old Style Roman" charset="0"/>
          <a:ea typeface="Iowan Old Style Roman" charset="0"/>
          <a:cs typeface="Iowan Old Style Roman" charset="0"/>
        </a:defRPr>
      </a:lvl1pPr>
    </p:titleStyle>
    <p:bodyStyle>
      <a:lvl1pPr marL="228600" indent="-228600" algn="l" defTabSz="914400" rtl="0" eaLnBrk="1" latinLnBrk="0" hangingPunct="1">
        <a:lnSpc>
          <a:spcPct val="90000"/>
        </a:lnSpc>
        <a:spcBef>
          <a:spcPts val="1000"/>
        </a:spcBef>
        <a:buFont typeface="Arial"/>
        <a:buChar char="•"/>
        <a:defRPr sz="3200" kern="1200">
          <a:solidFill>
            <a:schemeClr val="bg1"/>
          </a:solidFill>
          <a:latin typeface="Iowan Old Style Roman" charset="0"/>
          <a:ea typeface="Iowan Old Style Roman" charset="0"/>
          <a:cs typeface="Iowan Old Style Roman" charset="0"/>
        </a:defRPr>
      </a:lvl1pPr>
      <a:lvl2pPr marL="685800" indent="-228600" algn="l" defTabSz="914400" rtl="0" eaLnBrk="1" latinLnBrk="0" hangingPunct="1">
        <a:lnSpc>
          <a:spcPct val="90000"/>
        </a:lnSpc>
        <a:spcBef>
          <a:spcPts val="500"/>
        </a:spcBef>
        <a:buFont typeface="Arial"/>
        <a:buChar char="•"/>
        <a:defRPr sz="3000" kern="1200">
          <a:solidFill>
            <a:schemeClr val="bg1"/>
          </a:solidFill>
          <a:latin typeface="Iowan Old Style Roman" charset="0"/>
          <a:ea typeface="Iowan Old Style Roman" charset="0"/>
          <a:cs typeface="Iowan Old Style Roman" charset="0"/>
        </a:defRPr>
      </a:lvl2pPr>
      <a:lvl3pPr marL="1143000" indent="-228600" algn="l" defTabSz="914400" rtl="0" eaLnBrk="1" latinLnBrk="0" hangingPunct="1">
        <a:lnSpc>
          <a:spcPct val="90000"/>
        </a:lnSpc>
        <a:spcBef>
          <a:spcPts val="500"/>
        </a:spcBef>
        <a:buFont typeface="Arial"/>
        <a:buChar char="•"/>
        <a:defRPr sz="3000" kern="1200">
          <a:solidFill>
            <a:schemeClr val="bg1"/>
          </a:solidFill>
          <a:latin typeface="Iowan Old Style Roman" charset="0"/>
          <a:ea typeface="Iowan Old Style Roman" charset="0"/>
          <a:cs typeface="Iowan Old Style Roman" charset="0"/>
        </a:defRPr>
      </a:lvl3pPr>
      <a:lvl4pPr marL="1600200" indent="-228600" algn="l" defTabSz="914400" rtl="0" eaLnBrk="1" latinLnBrk="0" hangingPunct="1">
        <a:lnSpc>
          <a:spcPct val="90000"/>
        </a:lnSpc>
        <a:spcBef>
          <a:spcPts val="500"/>
        </a:spcBef>
        <a:buFont typeface="Arial"/>
        <a:buChar char="•"/>
        <a:defRPr sz="2400" kern="1200">
          <a:solidFill>
            <a:schemeClr val="bg1"/>
          </a:solidFill>
          <a:latin typeface="Iowan Old Style Roman" charset="0"/>
          <a:ea typeface="Iowan Old Style Roman" charset="0"/>
          <a:cs typeface="Iowan Old Style Roman" charset="0"/>
        </a:defRPr>
      </a:lvl4pPr>
      <a:lvl5pPr marL="2057400" indent="-228600" algn="l" defTabSz="914400" rtl="0" eaLnBrk="1" latinLnBrk="0" hangingPunct="1">
        <a:lnSpc>
          <a:spcPct val="90000"/>
        </a:lnSpc>
        <a:spcBef>
          <a:spcPts val="500"/>
        </a:spcBef>
        <a:buFont typeface="Arial"/>
        <a:buChar char="•"/>
        <a:defRPr sz="2400" kern="1200">
          <a:solidFill>
            <a:schemeClr val="bg1"/>
          </a:solidFill>
          <a:latin typeface="Iowan Old Style Roman" charset="0"/>
          <a:ea typeface="Iowan Old Style Roman" charset="0"/>
          <a:cs typeface="Iowan Old Style Roman"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tiff"/><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Apologetics Introduction</a:t>
            </a:r>
          </a:p>
        </p:txBody>
      </p:sp>
      <p:sp>
        <p:nvSpPr>
          <p:cNvPr id="3" name="Subtitle 2"/>
          <p:cNvSpPr>
            <a:spLocks noGrp="1"/>
          </p:cNvSpPr>
          <p:nvPr>
            <p:ph type="subTitle" idx="1"/>
          </p:nvPr>
        </p:nvSpPr>
        <p:spPr/>
        <p:txBody>
          <a:bodyPr/>
          <a:lstStyle/>
          <a:p>
            <a:r>
              <a:rPr lang="en-US" dirty="0"/>
              <a:t>Worldviews, Why We Do Apologetics, </a:t>
            </a:r>
            <a:r>
              <a:rPr lang="en-US" dirty="0" err="1"/>
              <a:t>Presuppositionalism</a:t>
            </a:r>
            <a:r>
              <a:rPr lang="en-US" dirty="0"/>
              <a:t> vs </a:t>
            </a:r>
            <a:r>
              <a:rPr lang="en-US" dirty="0" err="1"/>
              <a:t>Evidentialism</a:t>
            </a:r>
            <a:r>
              <a:rPr lang="en-US" dirty="0"/>
              <a:t>, and </a:t>
            </a:r>
            <a:r>
              <a:rPr lang="en-US" dirty="0" err="1"/>
              <a:t>Presuppositionalism</a:t>
            </a:r>
            <a:r>
              <a:rPr lang="en-US" dirty="0"/>
              <a:t> and the Word of God</a:t>
            </a:r>
          </a:p>
        </p:txBody>
      </p:sp>
      <p:sp>
        <p:nvSpPr>
          <p:cNvPr id="4" name="Rectangle 3"/>
          <p:cNvSpPr/>
          <p:nvPr/>
        </p:nvSpPr>
        <p:spPr>
          <a:xfrm>
            <a:off x="8669215" y="6112932"/>
            <a:ext cx="2777718" cy="74506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00" dirty="0">
                <a:solidFill>
                  <a:schemeClr val="bg1"/>
                </a:solidFill>
              </a:rPr>
              <a:t>By Stephen Curto and Chris </a:t>
            </a:r>
            <a:r>
              <a:rPr lang="en-US" sz="1400" dirty="0" err="1">
                <a:solidFill>
                  <a:schemeClr val="bg1"/>
                </a:solidFill>
              </a:rPr>
              <a:t>Bayack</a:t>
            </a:r>
            <a:endParaRPr lang="en-US" sz="1400" dirty="0">
              <a:solidFill>
                <a:schemeClr val="bg1"/>
              </a:solidFill>
            </a:endParaRPr>
          </a:p>
          <a:p>
            <a:pPr algn="r"/>
            <a:r>
              <a:rPr lang="en-US" sz="1400" dirty="0">
                <a:solidFill>
                  <a:schemeClr val="bg1"/>
                </a:solidFill>
              </a:rPr>
              <a:t>For C3 Equip</a:t>
            </a:r>
          </a:p>
          <a:p>
            <a:pPr algn="r"/>
            <a:r>
              <a:rPr lang="en-US" sz="1400" dirty="0">
                <a:solidFill>
                  <a:schemeClr val="bg1"/>
                </a:solidFill>
              </a:rPr>
              <a:t>Feb 9, 2020</a:t>
            </a:r>
          </a:p>
        </p:txBody>
      </p:sp>
      <p:pic>
        <p:nvPicPr>
          <p:cNvPr id="5" name="Picture 4" descr="logo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46933" y="6112933"/>
            <a:ext cx="745067" cy="745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7346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Presuppositionalism</a:t>
            </a:r>
            <a:r>
              <a:rPr lang="en-US" dirty="0"/>
              <a:t> vs </a:t>
            </a:r>
            <a:r>
              <a:rPr lang="en-US" dirty="0" err="1"/>
              <a:t>Evidentialism</a:t>
            </a:r>
            <a:endParaRPr lang="en-US" dirty="0"/>
          </a:p>
        </p:txBody>
      </p:sp>
      <p:sp>
        <p:nvSpPr>
          <p:cNvPr id="3" name="Content Placeholder 2"/>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u="sng" dirty="0" err="1"/>
              <a:t>Presuppositionalism</a:t>
            </a:r>
            <a:endParaRPr lang="en-US" u="sng" dirty="0"/>
          </a:p>
          <a:p>
            <a:pPr>
              <a:lnSpc>
                <a:spcPct val="100000"/>
              </a:lnSpc>
              <a:spcBef>
                <a:spcPts val="0"/>
              </a:spcBef>
            </a:pPr>
            <a:r>
              <a:rPr lang="en-US" u="sng" dirty="0"/>
              <a:t>Romans 1:18-23</a:t>
            </a:r>
          </a:p>
          <a:p>
            <a:pPr>
              <a:lnSpc>
                <a:spcPct val="100000"/>
              </a:lnSpc>
              <a:spcBef>
                <a:spcPts val="0"/>
              </a:spcBef>
            </a:pPr>
            <a:r>
              <a:rPr lang="en-US" dirty="0"/>
              <a:t>Jude 3</a:t>
            </a:r>
          </a:p>
          <a:p>
            <a:pPr>
              <a:lnSpc>
                <a:spcPct val="100000"/>
              </a:lnSpc>
              <a:spcBef>
                <a:spcPts val="0"/>
              </a:spcBef>
            </a:pPr>
            <a:r>
              <a:rPr lang="en-US" dirty="0"/>
              <a:t>1 Corinthians 1:18-25</a:t>
            </a:r>
          </a:p>
          <a:p>
            <a:pPr>
              <a:lnSpc>
                <a:spcPct val="100000"/>
              </a:lnSpc>
              <a:spcBef>
                <a:spcPts val="0"/>
              </a:spcBef>
            </a:pPr>
            <a:r>
              <a:rPr lang="en-US" dirty="0"/>
              <a:t>Leading </a:t>
            </a:r>
            <a:r>
              <a:rPr lang="en-US" dirty="0" err="1"/>
              <a:t>Presuppositional</a:t>
            </a:r>
            <a:r>
              <a:rPr lang="en-US" dirty="0"/>
              <a:t> Apologists:</a:t>
            </a:r>
          </a:p>
          <a:p>
            <a:pPr lvl="1">
              <a:lnSpc>
                <a:spcPct val="100000"/>
              </a:lnSpc>
              <a:spcBef>
                <a:spcPts val="0"/>
              </a:spcBef>
            </a:pPr>
            <a:r>
              <a:rPr lang="en-US" dirty="0"/>
              <a:t>Cornelius Van </a:t>
            </a:r>
            <a:r>
              <a:rPr lang="en-US" dirty="0" err="1"/>
              <a:t>Til</a:t>
            </a:r>
            <a:r>
              <a:rPr lang="en-US" dirty="0"/>
              <a:t>, John Frame,                                     Vern Poythress, James White,                                Abraham Kuyper</a:t>
            </a:r>
          </a:p>
          <a:p>
            <a:pPr>
              <a:lnSpc>
                <a:spcPct val="100000"/>
              </a:lnSpc>
              <a:spcBef>
                <a:spcPts val="0"/>
              </a:spcBef>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4001" y="3430588"/>
            <a:ext cx="4317999" cy="3427412"/>
          </a:xfrm>
          <a:prstGeom prst="rect">
            <a:avLst/>
          </a:prstGeom>
        </p:spPr>
      </p:pic>
    </p:spTree>
    <p:extLst>
      <p:ext uri="{BB962C8B-B14F-4D97-AF65-F5344CB8AC3E}">
        <p14:creationId xmlns:p14="http://schemas.microsoft.com/office/powerpoint/2010/main" val="1185652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Presuppositionalism</a:t>
            </a:r>
            <a:r>
              <a:rPr lang="en-US" dirty="0"/>
              <a:t> vs </a:t>
            </a:r>
            <a:r>
              <a:rPr lang="en-US" dirty="0" err="1"/>
              <a:t>Evidentialism</a:t>
            </a:r>
            <a:endParaRPr lang="en-US" dirty="0"/>
          </a:p>
        </p:txBody>
      </p:sp>
      <p:sp>
        <p:nvSpPr>
          <p:cNvPr id="3" name="Content Placeholder 2"/>
          <p:cNvSpPr>
            <a:spLocks noGrp="1"/>
          </p:cNvSpPr>
          <p:nvPr>
            <p:ph idx="1"/>
          </p:nvPr>
        </p:nvSpPr>
        <p:spPr/>
        <p:txBody>
          <a:bodyPr>
            <a:normAutofit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u="sng" dirty="0" err="1"/>
              <a:t>Evidentialism</a:t>
            </a:r>
            <a:r>
              <a:rPr lang="en-US" u="sng" dirty="0"/>
              <a:t> (or Classical/Traditional Apologetics)</a:t>
            </a:r>
          </a:p>
          <a:p>
            <a:pPr>
              <a:lnSpc>
                <a:spcPct val="100000"/>
              </a:lnSpc>
              <a:spcBef>
                <a:spcPts val="0"/>
              </a:spcBef>
            </a:pPr>
            <a:r>
              <a:rPr lang="en-US" dirty="0"/>
              <a:t>the Christian should argue in an unbiased, neutral, way that makes no religious assumptions</a:t>
            </a:r>
          </a:p>
          <a:p>
            <a:pPr marL="0" indent="0">
              <a:lnSpc>
                <a:spcPct val="100000"/>
              </a:lnSpc>
              <a:spcBef>
                <a:spcPts val="0"/>
              </a:spcBef>
              <a:buNone/>
            </a:pPr>
            <a:endParaRPr lang="en-US" dirty="0"/>
          </a:p>
          <a:p>
            <a:pPr>
              <a:lnSpc>
                <a:spcPct val="100000"/>
              </a:lnSpc>
              <a:spcBef>
                <a:spcPts val="0"/>
              </a:spcBef>
            </a:pPr>
            <a:r>
              <a:rPr lang="en-US" dirty="0"/>
              <a:t>The Christian should argue from criteria the unbeliever accepts (logic, facts, experience, reason)</a:t>
            </a:r>
          </a:p>
          <a:p>
            <a:pPr marL="0" indent="0">
              <a:lnSpc>
                <a:spcPct val="100000"/>
              </a:lnSpc>
              <a:spcBef>
                <a:spcPts val="0"/>
              </a:spcBef>
              <a:buNone/>
            </a:pPr>
            <a:endParaRPr lang="en-US" dirty="0"/>
          </a:p>
          <a:p>
            <a:pPr>
              <a:lnSpc>
                <a:spcPct val="100000"/>
              </a:lnSpc>
              <a:spcBef>
                <a:spcPts val="0"/>
              </a:spcBef>
            </a:pPr>
            <a:r>
              <a:rPr lang="en-US" dirty="0"/>
              <a:t>The Bible is not used as evidence until after it has been “proved” reliable</a:t>
            </a:r>
          </a:p>
          <a:p>
            <a:pPr>
              <a:lnSpc>
                <a:spcPct val="100000"/>
              </a:lnSpc>
              <a:spcBef>
                <a:spcPts val="0"/>
              </a:spcBef>
            </a:pPr>
            <a:endParaRPr lang="en-US" dirty="0"/>
          </a:p>
        </p:txBody>
      </p:sp>
    </p:spTree>
    <p:extLst>
      <p:ext uri="{BB962C8B-B14F-4D97-AF65-F5344CB8AC3E}">
        <p14:creationId xmlns:p14="http://schemas.microsoft.com/office/powerpoint/2010/main" val="2092956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Presuppositionalism</a:t>
            </a:r>
            <a:r>
              <a:rPr lang="en-US" dirty="0"/>
              <a:t> vs </a:t>
            </a:r>
            <a:r>
              <a:rPr lang="en-US" dirty="0" err="1"/>
              <a:t>Evidentialism</a:t>
            </a:r>
            <a:endParaRPr lang="en-US" dirty="0"/>
          </a:p>
        </p:txBody>
      </p:sp>
      <p:sp>
        <p:nvSpPr>
          <p:cNvPr id="3" name="Content Placeholder 2"/>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u="sng" dirty="0" err="1"/>
              <a:t>Evidentialism</a:t>
            </a:r>
            <a:r>
              <a:rPr lang="en-US" u="sng" dirty="0"/>
              <a:t> (or Classical/Traditional Apologetics)</a:t>
            </a:r>
          </a:p>
          <a:p>
            <a:pPr>
              <a:lnSpc>
                <a:spcPct val="100000"/>
              </a:lnSpc>
              <a:spcBef>
                <a:spcPts val="0"/>
              </a:spcBef>
            </a:pPr>
            <a:r>
              <a:rPr lang="en-US" dirty="0"/>
              <a:t>Leading Classical Apologists</a:t>
            </a:r>
          </a:p>
          <a:p>
            <a:pPr lvl="1">
              <a:lnSpc>
                <a:spcPct val="100000"/>
              </a:lnSpc>
              <a:spcBef>
                <a:spcPts val="0"/>
              </a:spcBef>
            </a:pPr>
            <a:r>
              <a:rPr lang="en-US" dirty="0"/>
              <a:t>Justin Martyr, Thomas Aquinas, Norman Geisler, Ravi Zacharias, William Lane Craig, C. S. Lewis</a:t>
            </a:r>
          </a:p>
        </p:txBody>
      </p:sp>
    </p:spTree>
    <p:extLst>
      <p:ext uri="{BB962C8B-B14F-4D97-AF65-F5344CB8AC3E}">
        <p14:creationId xmlns:p14="http://schemas.microsoft.com/office/powerpoint/2010/main" val="39318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Helpful Books</a:t>
            </a:r>
          </a:p>
        </p:txBody>
      </p:sp>
      <p:sp>
        <p:nvSpPr>
          <p:cNvPr id="3" name="Content Placeholder 2"/>
          <p:cNvSpPr>
            <a:spLocks noGrp="1"/>
          </p:cNvSpPr>
          <p:nvPr>
            <p:ph idx="1"/>
          </p:nvPr>
        </p:nvSpPr>
        <p:spPr>
          <a:xfrm>
            <a:off x="838200" y="1825625"/>
            <a:ext cx="5054600" cy="4351338"/>
          </a:xfrm>
        </p:spPr>
        <p:txBody>
          <a:bodyPr/>
          <a:lstStyle/>
          <a:p>
            <a:r>
              <a:rPr lang="en-US" dirty="0"/>
              <a:t>“Apologetics: A Justification of Christian Belief” by John Frame</a:t>
            </a:r>
          </a:p>
          <a:p>
            <a:r>
              <a:rPr lang="en-US" dirty="0"/>
              <a:t>“Christian Apologetics” by Cornelius Van </a:t>
            </a:r>
            <a:r>
              <a:rPr lang="en-US" dirty="0" err="1"/>
              <a:t>Til</a:t>
            </a:r>
            <a:endParaRPr lang="en-US" dirty="0"/>
          </a:p>
          <a:p>
            <a:r>
              <a:rPr lang="en-US" dirty="0"/>
              <a:t>“Christian Apologetics” by Douglas </a:t>
            </a:r>
            <a:r>
              <a:rPr lang="en-US" dirty="0" err="1"/>
              <a:t>Groothuis</a:t>
            </a:r>
            <a:r>
              <a:rPr lang="en-US" dirty="0"/>
              <a:t> </a:t>
            </a:r>
          </a:p>
        </p:txBody>
      </p:sp>
      <p:pic>
        <p:nvPicPr>
          <p:cNvPr id="4" name="Picture 3">
            <a:extLst>
              <a:ext uri="{FF2B5EF4-FFF2-40B4-BE49-F238E27FC236}">
                <a16:creationId xmlns:a16="http://schemas.microsoft.com/office/drawing/2014/main" id="{8C4C1F15-3789-964D-A854-5BAF29DA72CB}"/>
              </a:ext>
            </a:extLst>
          </p:cNvPr>
          <p:cNvPicPr>
            <a:picLocks noChangeAspect="1"/>
          </p:cNvPicPr>
          <p:nvPr/>
        </p:nvPicPr>
        <p:blipFill>
          <a:blip r:embed="rId2"/>
          <a:stretch>
            <a:fillRect/>
          </a:stretch>
        </p:blipFill>
        <p:spPr>
          <a:xfrm>
            <a:off x="6977735" y="175079"/>
            <a:ext cx="2020812" cy="3031218"/>
          </a:xfrm>
          <a:prstGeom prst="rect">
            <a:avLst/>
          </a:prstGeom>
        </p:spPr>
      </p:pic>
      <p:pic>
        <p:nvPicPr>
          <p:cNvPr id="5" name="Picture 4">
            <a:extLst>
              <a:ext uri="{FF2B5EF4-FFF2-40B4-BE49-F238E27FC236}">
                <a16:creationId xmlns:a16="http://schemas.microsoft.com/office/drawing/2014/main" id="{091C1F4B-F29E-594C-8B9E-C181D48A54F6}"/>
              </a:ext>
            </a:extLst>
          </p:cNvPr>
          <p:cNvPicPr>
            <a:picLocks noChangeAspect="1"/>
          </p:cNvPicPr>
          <p:nvPr/>
        </p:nvPicPr>
        <p:blipFill>
          <a:blip r:embed="rId3"/>
          <a:stretch>
            <a:fillRect/>
          </a:stretch>
        </p:blipFill>
        <p:spPr>
          <a:xfrm>
            <a:off x="9271081" y="1468832"/>
            <a:ext cx="2104711" cy="3483660"/>
          </a:xfrm>
          <a:prstGeom prst="rect">
            <a:avLst/>
          </a:prstGeom>
        </p:spPr>
      </p:pic>
      <p:pic>
        <p:nvPicPr>
          <p:cNvPr id="6" name="Picture 5">
            <a:extLst>
              <a:ext uri="{FF2B5EF4-FFF2-40B4-BE49-F238E27FC236}">
                <a16:creationId xmlns:a16="http://schemas.microsoft.com/office/drawing/2014/main" id="{9804DC49-F871-A64A-89C3-8EB5E3F446BD}"/>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3467" r="93733">
                        <a14:foregroundMark x1="37333" y1="34462" x2="45200" y2="63692"/>
                        <a14:foregroundMark x1="29733" y1="28615" x2="32267" y2="59846"/>
                        <a14:foregroundMark x1="31200" y1="25692" x2="49733" y2="25231"/>
                      </a14:backgroundRemoval>
                    </a14:imgEffect>
                  </a14:imgLayer>
                </a14:imgProps>
              </a:ext>
            </a:extLst>
          </a:blip>
          <a:stretch>
            <a:fillRect/>
          </a:stretch>
        </p:blipFill>
        <p:spPr>
          <a:xfrm>
            <a:off x="5892800" y="3293419"/>
            <a:ext cx="4099830" cy="3553187"/>
          </a:xfrm>
          <a:prstGeom prst="rect">
            <a:avLst/>
          </a:prstGeom>
        </p:spPr>
      </p:pic>
    </p:spTree>
    <p:extLst>
      <p:ext uri="{BB962C8B-B14F-4D97-AF65-F5344CB8AC3E}">
        <p14:creationId xmlns:p14="http://schemas.microsoft.com/office/powerpoint/2010/main" val="250827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B77D0-4B08-3745-8DED-60F734C40A90}"/>
              </a:ext>
            </a:extLst>
          </p:cNvPr>
          <p:cNvSpPr>
            <a:spLocks noGrp="1"/>
          </p:cNvSpPr>
          <p:nvPr>
            <p:ph type="title"/>
          </p:nvPr>
        </p:nvSpPr>
        <p:spPr/>
        <p:txBody>
          <a:bodyPr>
            <a:normAutofit/>
          </a:bodyPr>
          <a:lstStyle/>
          <a:p>
            <a:r>
              <a:rPr lang="en-US" sz="4200" dirty="0" err="1"/>
              <a:t>Presuppositionalism</a:t>
            </a:r>
            <a:r>
              <a:rPr lang="en-US" sz="4200" dirty="0"/>
              <a:t> and the Word of God</a:t>
            </a:r>
          </a:p>
        </p:txBody>
      </p:sp>
      <p:sp>
        <p:nvSpPr>
          <p:cNvPr id="3" name="Content Placeholder 2">
            <a:extLst>
              <a:ext uri="{FF2B5EF4-FFF2-40B4-BE49-F238E27FC236}">
                <a16:creationId xmlns:a16="http://schemas.microsoft.com/office/drawing/2014/main" id="{C496F647-0AAA-FC48-9279-AF205949543C}"/>
              </a:ext>
            </a:extLst>
          </p:cNvPr>
          <p:cNvSpPr>
            <a:spLocks noGrp="1"/>
          </p:cNvSpPr>
          <p:nvPr>
            <p:ph idx="1"/>
          </p:nvPr>
        </p:nvSpPr>
        <p:spPr>
          <a:xfrm>
            <a:off x="838200" y="1825625"/>
            <a:ext cx="10515600" cy="4786190"/>
          </a:xfrm>
        </p:spPr>
        <p:txBody>
          <a:bodyPr>
            <a:normAutofit fontScale="92500" lnSpcReduction="10000"/>
          </a:bodyPr>
          <a:lstStyle/>
          <a:p>
            <a:pPr lvl="0"/>
            <a:r>
              <a:rPr lang="en-US" dirty="0"/>
              <a:t>Jonah 2:9, “Salvation is from the Lord.”</a:t>
            </a:r>
          </a:p>
          <a:p>
            <a:pPr lvl="1"/>
            <a:r>
              <a:rPr lang="en-US" sz="3200" dirty="0"/>
              <a:t>If salvation is solely of God, then God has given us everything necessary to bring about that salvation.</a:t>
            </a:r>
            <a:endParaRPr lang="en-US" dirty="0"/>
          </a:p>
          <a:p>
            <a:pPr lvl="0"/>
            <a:r>
              <a:rPr lang="en-US" dirty="0"/>
              <a:t>Testimony of John 6</a:t>
            </a:r>
          </a:p>
          <a:p>
            <a:pPr lvl="1"/>
            <a:r>
              <a:rPr lang="en-US" sz="3200" dirty="0"/>
              <a:t>Verse 37</a:t>
            </a:r>
          </a:p>
          <a:p>
            <a:pPr lvl="1"/>
            <a:r>
              <a:rPr lang="en-US" sz="3200" dirty="0"/>
              <a:t>Verse 44</a:t>
            </a:r>
          </a:p>
          <a:p>
            <a:pPr lvl="1"/>
            <a:r>
              <a:rPr lang="en-US" sz="3200" dirty="0"/>
              <a:t>Verse 63</a:t>
            </a:r>
          </a:p>
          <a:p>
            <a:pPr lvl="1"/>
            <a:r>
              <a:rPr lang="en-US" sz="3200" dirty="0"/>
              <a:t>Evidence alone can never breathe spiritual life into a dead man.</a:t>
            </a:r>
            <a:endParaRPr lang="en-US" dirty="0"/>
          </a:p>
          <a:p>
            <a:pPr lvl="1"/>
            <a:r>
              <a:rPr lang="en-US" sz="3200" dirty="0"/>
              <a:t>God’s Word always accomplishes what He sends it forth to do.</a:t>
            </a:r>
          </a:p>
        </p:txBody>
      </p:sp>
    </p:spTree>
    <p:extLst>
      <p:ext uri="{BB962C8B-B14F-4D97-AF65-F5344CB8AC3E}">
        <p14:creationId xmlns:p14="http://schemas.microsoft.com/office/powerpoint/2010/main" val="3396486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B77D0-4B08-3745-8DED-60F734C40A90}"/>
              </a:ext>
            </a:extLst>
          </p:cNvPr>
          <p:cNvSpPr>
            <a:spLocks noGrp="1"/>
          </p:cNvSpPr>
          <p:nvPr>
            <p:ph type="title"/>
          </p:nvPr>
        </p:nvSpPr>
        <p:spPr/>
        <p:txBody>
          <a:bodyPr>
            <a:normAutofit/>
          </a:bodyPr>
          <a:lstStyle/>
          <a:p>
            <a:r>
              <a:rPr lang="en-US" sz="4200" dirty="0" err="1"/>
              <a:t>Presuppositionalism</a:t>
            </a:r>
            <a:r>
              <a:rPr lang="en-US" sz="4200" dirty="0"/>
              <a:t> and the Word of God</a:t>
            </a:r>
          </a:p>
        </p:txBody>
      </p:sp>
      <p:sp>
        <p:nvSpPr>
          <p:cNvPr id="3" name="Content Placeholder 2">
            <a:extLst>
              <a:ext uri="{FF2B5EF4-FFF2-40B4-BE49-F238E27FC236}">
                <a16:creationId xmlns:a16="http://schemas.microsoft.com/office/drawing/2014/main" id="{C496F647-0AAA-FC48-9279-AF205949543C}"/>
              </a:ext>
            </a:extLst>
          </p:cNvPr>
          <p:cNvSpPr>
            <a:spLocks noGrp="1"/>
          </p:cNvSpPr>
          <p:nvPr>
            <p:ph idx="1"/>
          </p:nvPr>
        </p:nvSpPr>
        <p:spPr/>
        <p:txBody>
          <a:bodyPr>
            <a:normAutofit/>
          </a:bodyPr>
          <a:lstStyle/>
          <a:p>
            <a:pPr lvl="0"/>
            <a:r>
              <a:rPr lang="en-US" dirty="0"/>
              <a:t>Isaiah 55:10-11, “For as the rain and the snow come down from heaven, and do not return there without watering the earth and making it bear and sprout, and furnishing seed to the sower and bread to the eater; so will My word be which goes forth from My mouth; it will not return to Me empty, without accomplishing what I desire, and without succeeding in the matter for which I sent it.”</a:t>
            </a:r>
          </a:p>
        </p:txBody>
      </p:sp>
    </p:spTree>
    <p:extLst>
      <p:ext uri="{BB962C8B-B14F-4D97-AF65-F5344CB8AC3E}">
        <p14:creationId xmlns:p14="http://schemas.microsoft.com/office/powerpoint/2010/main" val="217683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B77D0-4B08-3745-8DED-60F734C40A90}"/>
              </a:ext>
            </a:extLst>
          </p:cNvPr>
          <p:cNvSpPr>
            <a:spLocks noGrp="1"/>
          </p:cNvSpPr>
          <p:nvPr>
            <p:ph type="title"/>
          </p:nvPr>
        </p:nvSpPr>
        <p:spPr/>
        <p:txBody>
          <a:bodyPr>
            <a:normAutofit/>
          </a:bodyPr>
          <a:lstStyle/>
          <a:p>
            <a:r>
              <a:rPr lang="en-US" sz="4200" dirty="0" err="1"/>
              <a:t>Presuppositionalism</a:t>
            </a:r>
            <a:r>
              <a:rPr lang="en-US" sz="4200" dirty="0"/>
              <a:t> and the Word of God</a:t>
            </a:r>
          </a:p>
        </p:txBody>
      </p:sp>
      <p:sp>
        <p:nvSpPr>
          <p:cNvPr id="3" name="Content Placeholder 2">
            <a:extLst>
              <a:ext uri="{FF2B5EF4-FFF2-40B4-BE49-F238E27FC236}">
                <a16:creationId xmlns:a16="http://schemas.microsoft.com/office/drawing/2014/main" id="{C496F647-0AAA-FC48-9279-AF205949543C}"/>
              </a:ext>
            </a:extLst>
          </p:cNvPr>
          <p:cNvSpPr>
            <a:spLocks noGrp="1"/>
          </p:cNvSpPr>
          <p:nvPr>
            <p:ph idx="1"/>
          </p:nvPr>
        </p:nvSpPr>
        <p:spPr>
          <a:xfrm>
            <a:off x="838200" y="1825624"/>
            <a:ext cx="10515600" cy="4082807"/>
          </a:xfrm>
        </p:spPr>
        <p:txBody>
          <a:bodyPr>
            <a:normAutofit/>
          </a:bodyPr>
          <a:lstStyle/>
          <a:p>
            <a:pPr lvl="0"/>
            <a:r>
              <a:rPr lang="en-US" dirty="0"/>
              <a:t>Negatively—Acts 13:46</a:t>
            </a:r>
          </a:p>
          <a:p>
            <a:pPr lvl="0"/>
            <a:r>
              <a:rPr lang="en-US" dirty="0"/>
              <a:t>Positively—Acts 13:48</a:t>
            </a:r>
          </a:p>
          <a:p>
            <a:pPr lvl="0"/>
            <a:r>
              <a:rPr lang="en-US" dirty="0"/>
              <a:t>Biblical evidence is consistent with the primacy of Scripture.  </a:t>
            </a:r>
          </a:p>
        </p:txBody>
      </p:sp>
    </p:spTree>
    <p:extLst>
      <p:ext uri="{BB962C8B-B14F-4D97-AF65-F5344CB8AC3E}">
        <p14:creationId xmlns:p14="http://schemas.microsoft.com/office/powerpoint/2010/main" val="1942664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B77D0-4B08-3745-8DED-60F734C40A90}"/>
              </a:ext>
            </a:extLst>
          </p:cNvPr>
          <p:cNvSpPr>
            <a:spLocks noGrp="1"/>
          </p:cNvSpPr>
          <p:nvPr>
            <p:ph type="title"/>
          </p:nvPr>
        </p:nvSpPr>
        <p:spPr/>
        <p:txBody>
          <a:bodyPr>
            <a:normAutofit/>
          </a:bodyPr>
          <a:lstStyle/>
          <a:p>
            <a:r>
              <a:rPr lang="en-US" sz="4200" dirty="0" err="1"/>
              <a:t>Presuppositionalism</a:t>
            </a:r>
            <a:r>
              <a:rPr lang="en-US" sz="4200" dirty="0"/>
              <a:t> and the Word of God</a:t>
            </a:r>
          </a:p>
        </p:txBody>
      </p:sp>
      <p:sp>
        <p:nvSpPr>
          <p:cNvPr id="3" name="Content Placeholder 2">
            <a:extLst>
              <a:ext uri="{FF2B5EF4-FFF2-40B4-BE49-F238E27FC236}">
                <a16:creationId xmlns:a16="http://schemas.microsoft.com/office/drawing/2014/main" id="{C496F647-0AAA-FC48-9279-AF205949543C}"/>
              </a:ext>
            </a:extLst>
          </p:cNvPr>
          <p:cNvSpPr>
            <a:spLocks noGrp="1"/>
          </p:cNvSpPr>
          <p:nvPr>
            <p:ph idx="1"/>
          </p:nvPr>
        </p:nvSpPr>
        <p:spPr>
          <a:xfrm>
            <a:off x="838200" y="1825624"/>
            <a:ext cx="10515600" cy="4082807"/>
          </a:xfrm>
        </p:spPr>
        <p:txBody>
          <a:bodyPr>
            <a:normAutofit/>
          </a:bodyPr>
          <a:lstStyle/>
          <a:p>
            <a:pPr marL="0" indent="0" algn="ctr">
              <a:buNone/>
            </a:pPr>
            <a:r>
              <a:rPr lang="en-US" dirty="0"/>
              <a:t>Summary: </a:t>
            </a:r>
          </a:p>
          <a:p>
            <a:pPr marL="0" indent="0" algn="ctr">
              <a:buNone/>
            </a:pPr>
            <a:r>
              <a:rPr lang="en-US" dirty="0"/>
              <a:t>No amount of reasoning and debate by itself can bring the dead to life.  It is the Spirit of God working through the Word of God that affects the salvation of God.  Therefore as the believer is skilled in the Word of God, he is sufficiently equipped to reach the lost and defend the faith.</a:t>
            </a:r>
          </a:p>
        </p:txBody>
      </p:sp>
    </p:spTree>
    <p:extLst>
      <p:ext uri="{BB962C8B-B14F-4D97-AF65-F5344CB8AC3E}">
        <p14:creationId xmlns:p14="http://schemas.microsoft.com/office/powerpoint/2010/main" val="1849223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B77D0-4B08-3745-8DED-60F734C40A90}"/>
              </a:ext>
            </a:extLst>
          </p:cNvPr>
          <p:cNvSpPr>
            <a:spLocks noGrp="1"/>
          </p:cNvSpPr>
          <p:nvPr>
            <p:ph type="title"/>
          </p:nvPr>
        </p:nvSpPr>
        <p:spPr/>
        <p:txBody>
          <a:bodyPr>
            <a:normAutofit/>
          </a:bodyPr>
          <a:lstStyle/>
          <a:p>
            <a:r>
              <a:rPr lang="en-US" sz="4200" dirty="0" err="1"/>
              <a:t>Presuppositionalism</a:t>
            </a:r>
            <a:r>
              <a:rPr lang="en-US" sz="4200" dirty="0"/>
              <a:t> and the Word of God</a:t>
            </a:r>
          </a:p>
        </p:txBody>
      </p:sp>
      <p:sp>
        <p:nvSpPr>
          <p:cNvPr id="3" name="Content Placeholder 2">
            <a:extLst>
              <a:ext uri="{FF2B5EF4-FFF2-40B4-BE49-F238E27FC236}">
                <a16:creationId xmlns:a16="http://schemas.microsoft.com/office/drawing/2014/main" id="{C496F647-0AAA-FC48-9279-AF205949543C}"/>
              </a:ext>
            </a:extLst>
          </p:cNvPr>
          <p:cNvSpPr>
            <a:spLocks noGrp="1"/>
          </p:cNvSpPr>
          <p:nvPr>
            <p:ph idx="1"/>
          </p:nvPr>
        </p:nvSpPr>
        <p:spPr>
          <a:xfrm>
            <a:off x="838200" y="1825624"/>
            <a:ext cx="10515600" cy="4082807"/>
          </a:xfrm>
        </p:spPr>
        <p:txBody>
          <a:bodyPr>
            <a:normAutofit lnSpcReduction="10000"/>
          </a:bodyPr>
          <a:lstStyle/>
          <a:p>
            <a:pPr marL="0" indent="0" algn="ctr">
              <a:buNone/>
            </a:pPr>
            <a:r>
              <a:rPr lang="en-US" dirty="0"/>
              <a:t>Summary: </a:t>
            </a:r>
          </a:p>
          <a:p>
            <a:pPr marL="0" indent="0" algn="ctr">
              <a:buNone/>
            </a:pPr>
            <a:r>
              <a:rPr lang="en-US" dirty="0"/>
              <a:t>“Man’s mind is derivative. As such it is naturally in contact with God’s revelation. It is surrounded by nothing but revelation. It is itself inherently </a:t>
            </a:r>
            <a:r>
              <a:rPr lang="en-US" dirty="0" err="1"/>
              <a:t>revelational</a:t>
            </a:r>
            <a:r>
              <a:rPr lang="en-US" dirty="0"/>
              <a:t>. It cannot naturally be conscious of itself without being conscious of its </a:t>
            </a:r>
            <a:r>
              <a:rPr lang="en-US" dirty="0" err="1"/>
              <a:t>creatureliness</a:t>
            </a:r>
            <a:r>
              <a:rPr lang="en-US" dirty="0"/>
              <a:t>. For man self-consciousness presupposes God-consciousness. Calvin speaks of this as man’s inescapable sense of deity.” Cornelius Van </a:t>
            </a:r>
            <a:r>
              <a:rPr lang="en-US" dirty="0" err="1"/>
              <a:t>Til</a:t>
            </a:r>
            <a:r>
              <a:rPr lang="en-US" dirty="0"/>
              <a:t>,</a:t>
            </a:r>
            <a:r>
              <a:rPr lang="en-US" i="1" dirty="0"/>
              <a:t> The Defense of The Faith,</a:t>
            </a:r>
            <a:r>
              <a:rPr lang="en-US" dirty="0"/>
              <a:t> 113.</a:t>
            </a:r>
          </a:p>
        </p:txBody>
      </p:sp>
    </p:spTree>
    <p:extLst>
      <p:ext uri="{BB962C8B-B14F-4D97-AF65-F5344CB8AC3E}">
        <p14:creationId xmlns:p14="http://schemas.microsoft.com/office/powerpoint/2010/main" val="3268184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CE022-77A4-0143-BD55-F105944A0D8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6354079-0AA3-BB4D-B075-DB4751E9736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448864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7A2A8B-F582-0043-9297-DCE11B0E0100}"/>
              </a:ext>
            </a:extLst>
          </p:cNvPr>
          <p:cNvSpPr>
            <a:spLocks noGrp="1"/>
          </p:cNvSpPr>
          <p:nvPr>
            <p:ph idx="1"/>
          </p:nvPr>
        </p:nvSpPr>
        <p:spPr>
          <a:xfrm>
            <a:off x="838199" y="422031"/>
            <a:ext cx="11013831" cy="5754932"/>
          </a:xfrm>
        </p:spPr>
        <p:txBody>
          <a:bodyPr>
            <a:normAutofit fontScale="92500" lnSpcReduction="10000"/>
          </a:bodyPr>
          <a:lstStyle/>
          <a:p>
            <a:pPr marL="514350" indent="-514350">
              <a:buFont typeface="+mj-lt"/>
              <a:buAutoNum type="arabicParenR"/>
            </a:pPr>
            <a:r>
              <a:rPr lang="en-US" dirty="0"/>
              <a:t>Feb 9. “Introduction to Apologetics” Chris and Stephen	</a:t>
            </a:r>
          </a:p>
          <a:p>
            <a:pPr marL="514350" indent="-514350">
              <a:buFont typeface="+mj-lt"/>
              <a:buAutoNum type="arabicParenR"/>
            </a:pPr>
            <a:r>
              <a:rPr lang="en-US" dirty="0"/>
              <a:t>Feb 16. “Integrity and Reliability of Scripture” Stephen</a:t>
            </a:r>
          </a:p>
          <a:p>
            <a:pPr marL="514350" indent="-514350">
              <a:buFont typeface="+mj-lt"/>
              <a:buAutoNum type="arabicParenR"/>
            </a:pPr>
            <a:r>
              <a:rPr lang="en-US" dirty="0"/>
              <a:t>Feb 23. “Foundations of Orthodoxy” Chris</a:t>
            </a:r>
          </a:p>
          <a:p>
            <a:pPr marL="514350" indent="-514350">
              <a:buFont typeface="+mj-lt"/>
              <a:buAutoNum type="arabicParenR"/>
            </a:pPr>
            <a:r>
              <a:rPr lang="en-US" dirty="0"/>
              <a:t>Mar 1. “Aberrations in Christendom” Chris</a:t>
            </a:r>
          </a:p>
          <a:p>
            <a:pPr marL="514350" indent="-514350">
              <a:buFont typeface="+mj-lt"/>
              <a:buAutoNum type="arabicParenR"/>
            </a:pPr>
            <a:r>
              <a:rPr lang="en-US" dirty="0"/>
              <a:t>Mar 8. “Mormonism and The Watchtower” Stephen</a:t>
            </a:r>
          </a:p>
          <a:p>
            <a:pPr marL="514350" indent="-514350">
              <a:buFont typeface="+mj-lt"/>
              <a:buAutoNum type="arabicParenR"/>
            </a:pPr>
            <a:r>
              <a:rPr lang="en-US" dirty="0"/>
              <a:t>Mar 15. “Islam” Stephen</a:t>
            </a:r>
          </a:p>
          <a:p>
            <a:pPr marL="514350" indent="-514350">
              <a:buFont typeface="+mj-lt"/>
              <a:buAutoNum type="arabicParenR"/>
            </a:pPr>
            <a:r>
              <a:rPr lang="en-US" dirty="0"/>
              <a:t>Mar 22. “The Problem of Evil, Part 1” Stephen</a:t>
            </a:r>
          </a:p>
          <a:p>
            <a:pPr marL="514350" indent="-514350">
              <a:buFont typeface="+mj-lt"/>
              <a:buAutoNum type="arabicParenR"/>
            </a:pPr>
            <a:r>
              <a:rPr lang="en-US" dirty="0"/>
              <a:t>Mar 29. “The Problem of Evil, Part 2” Chris</a:t>
            </a:r>
          </a:p>
          <a:p>
            <a:pPr marL="514350" indent="-514350">
              <a:buFont typeface="+mj-lt"/>
              <a:buAutoNum type="arabicParenR"/>
            </a:pPr>
            <a:r>
              <a:rPr lang="en-US" dirty="0"/>
              <a:t>Apr 5. “New Age/Spirituality” Open</a:t>
            </a:r>
          </a:p>
          <a:p>
            <a:pPr marL="514350" indent="-514350">
              <a:buFont typeface="+mj-lt"/>
              <a:buAutoNum type="arabicParenR"/>
            </a:pPr>
            <a:r>
              <a:rPr lang="en-US" dirty="0"/>
              <a:t>Apr 12.  </a:t>
            </a:r>
            <a:r>
              <a:rPr lang="en-US" b="1" dirty="0"/>
              <a:t>Resurrection Sunday No Class</a:t>
            </a:r>
          </a:p>
          <a:p>
            <a:pPr marL="514350" indent="-514350">
              <a:buFont typeface="+mj-lt"/>
              <a:buAutoNum type="arabicParenR"/>
            </a:pPr>
            <a:r>
              <a:rPr lang="en-US" dirty="0"/>
              <a:t>Apr 19. “Concerns Within Evangelicalism” Chris</a:t>
            </a:r>
          </a:p>
          <a:p>
            <a:pPr marL="514350" indent="-514350">
              <a:buFont typeface="+mj-lt"/>
              <a:buAutoNum type="arabicParenR"/>
            </a:pPr>
            <a:endParaRPr lang="en-US" dirty="0"/>
          </a:p>
        </p:txBody>
      </p:sp>
    </p:spTree>
    <p:extLst>
      <p:ext uri="{BB962C8B-B14F-4D97-AF65-F5344CB8AC3E}">
        <p14:creationId xmlns:p14="http://schemas.microsoft.com/office/powerpoint/2010/main" val="3644732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Worldviews</a:t>
            </a:r>
          </a:p>
        </p:txBody>
      </p:sp>
      <p:sp>
        <p:nvSpPr>
          <p:cNvPr id="3" name="Content Placeholder 2"/>
          <p:cNvSpPr>
            <a:spLocks noGrp="1"/>
          </p:cNvSpPr>
          <p:nvPr>
            <p:ph idx="1"/>
          </p:nvPr>
        </p:nvSpPr>
        <p:spPr/>
        <p:txBody>
          <a:bodyPr>
            <a:normAutofit/>
          </a:bodyPr>
          <a:lstStyle/>
          <a:p>
            <a:r>
              <a:rPr lang="en-US" dirty="0"/>
              <a:t>What is a worldview?</a:t>
            </a:r>
          </a:p>
          <a:p>
            <a:pPr lvl="1"/>
            <a:r>
              <a:rPr lang="en-US" dirty="0"/>
              <a:t>“A worldview is simply the total of our beliefs about the world, the ‘big picture’ that directs our daily decisions and actions.”-Chuck Colson &amp; Nancy </a:t>
            </a:r>
            <a:r>
              <a:rPr lang="en-US" dirty="0" err="1"/>
              <a:t>Pearcey</a:t>
            </a:r>
            <a:r>
              <a:rPr lang="en-US" dirty="0"/>
              <a:t>, How Now Shall We Live?</a:t>
            </a:r>
          </a:p>
          <a:p>
            <a:pPr lvl="1"/>
            <a:r>
              <a:rPr lang="en-US" dirty="0"/>
              <a:t>“A habituated way of seeing and doing.” -Paul Shockley</a:t>
            </a:r>
          </a:p>
          <a:p>
            <a:pPr lvl="1"/>
            <a:r>
              <a:rPr lang="en-US" dirty="0"/>
              <a:t>core beliefs that determine how we live</a:t>
            </a:r>
          </a:p>
          <a:p>
            <a:r>
              <a:rPr lang="en-US" dirty="0"/>
              <a:t>Who has a worldview?</a:t>
            </a:r>
          </a:p>
          <a:p>
            <a:r>
              <a:rPr lang="en-US" dirty="0"/>
              <a:t>What are the components of any worldview? </a:t>
            </a:r>
          </a:p>
        </p:txBody>
      </p:sp>
      <p:pic>
        <p:nvPicPr>
          <p:cNvPr id="1026" name="Picture 2" descr="https://i0.wp.com/freepngimages.com/wp-content/uploads/2016/02/tortoisesahell-glasses-transparent-background-image.png?fit=624%2C4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9475" y="-206426"/>
            <a:ext cx="4462462" cy="2994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87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Worldviews</a:t>
            </a:r>
          </a:p>
        </p:txBody>
      </p:sp>
      <p:sp>
        <p:nvSpPr>
          <p:cNvPr id="3" name="Content Placeholder 2"/>
          <p:cNvSpPr>
            <a:spLocks noGrp="1"/>
          </p:cNvSpPr>
          <p:nvPr>
            <p:ph idx="1"/>
          </p:nvPr>
        </p:nvSpPr>
        <p:spPr/>
        <p:txBody>
          <a:bodyPr>
            <a:normAutofit/>
          </a:bodyPr>
          <a:lstStyle/>
          <a:p>
            <a:r>
              <a:rPr lang="en-US" dirty="0"/>
              <a:t>What is a worldview?</a:t>
            </a:r>
          </a:p>
          <a:p>
            <a:r>
              <a:rPr lang="en-US" dirty="0"/>
              <a:t>Who has a worldview?</a:t>
            </a:r>
          </a:p>
          <a:p>
            <a:pPr lvl="1"/>
            <a:r>
              <a:rPr lang="en-US" dirty="0"/>
              <a:t>Everyone. No exceptions.</a:t>
            </a:r>
          </a:p>
          <a:p>
            <a:r>
              <a:rPr lang="en-US" dirty="0"/>
              <a:t>What are the components of any worldview?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0951" y="465722"/>
            <a:ext cx="3903662" cy="2719806"/>
          </a:xfrm>
          <a:prstGeom prst="rect">
            <a:avLst/>
          </a:prstGeom>
        </p:spPr>
      </p:pic>
    </p:spTree>
    <p:extLst>
      <p:ext uri="{BB962C8B-B14F-4D97-AF65-F5344CB8AC3E}">
        <p14:creationId xmlns:p14="http://schemas.microsoft.com/office/powerpoint/2010/main" val="775420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Worldviews</a:t>
            </a:r>
          </a:p>
        </p:txBody>
      </p:sp>
      <p:sp>
        <p:nvSpPr>
          <p:cNvPr id="3" name="Content Placeholder 2"/>
          <p:cNvSpPr>
            <a:spLocks noGrp="1"/>
          </p:cNvSpPr>
          <p:nvPr>
            <p:ph idx="1"/>
          </p:nvPr>
        </p:nvSpPr>
        <p:spPr/>
        <p:txBody>
          <a:bodyPr>
            <a:normAutofit/>
          </a:bodyPr>
          <a:lstStyle/>
          <a:p>
            <a:r>
              <a:rPr lang="en-US" dirty="0"/>
              <a:t>What is a worldview?</a:t>
            </a:r>
          </a:p>
          <a:p>
            <a:r>
              <a:rPr lang="en-US" dirty="0"/>
              <a:t>Who has a worldview?</a:t>
            </a:r>
          </a:p>
          <a:p>
            <a:r>
              <a:rPr lang="en-US" dirty="0"/>
              <a:t>What are the components of any worldview? </a:t>
            </a:r>
          </a:p>
          <a:p>
            <a:pPr lvl="1"/>
            <a:r>
              <a:rPr lang="en-US" dirty="0"/>
              <a:t>View of God, Truth, Reality, Knowledge, Ethics, Humanity, Evil</a:t>
            </a:r>
          </a:p>
          <a:p>
            <a:pPr lv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1837" y="200025"/>
            <a:ext cx="2054622" cy="205462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9625" y="522288"/>
            <a:ext cx="2095500" cy="2667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6299" y="4160726"/>
            <a:ext cx="6373407" cy="2582973"/>
          </a:xfrm>
          <a:prstGeom prst="rect">
            <a:avLst/>
          </a:prstGeom>
        </p:spPr>
      </p:pic>
    </p:spTree>
    <p:extLst>
      <p:ext uri="{BB962C8B-B14F-4D97-AF65-F5344CB8AC3E}">
        <p14:creationId xmlns:p14="http://schemas.microsoft.com/office/powerpoint/2010/main" val="932210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We Do Apologetics</a:t>
            </a:r>
          </a:p>
        </p:txBody>
      </p:sp>
      <p:sp>
        <p:nvSpPr>
          <p:cNvPr id="3" name="Content Placeholder 2"/>
          <p:cNvSpPr>
            <a:spLocks noGrp="1"/>
          </p:cNvSpPr>
          <p:nvPr>
            <p:ph idx="1"/>
          </p:nvPr>
        </p:nvSpPr>
        <p:spPr>
          <a:xfrm>
            <a:off x="838200" y="1825624"/>
            <a:ext cx="10515600" cy="4689475"/>
          </a:xfrm>
        </p:spPr>
        <p:txBody>
          <a:bodyPr>
            <a:normAutofit fontScale="85000" lnSpcReduction="10000"/>
          </a:bodyPr>
          <a:lstStyle/>
          <a:p>
            <a:pPr marL="0" indent="0">
              <a:buNone/>
            </a:pPr>
            <a:r>
              <a:rPr lang="en-US" dirty="0"/>
              <a:t>Commands:</a:t>
            </a:r>
          </a:p>
          <a:p>
            <a:r>
              <a:rPr lang="en-US" u="sng" dirty="0"/>
              <a:t>1 Peter 3:15-16</a:t>
            </a:r>
          </a:p>
          <a:p>
            <a:r>
              <a:rPr lang="en-US" dirty="0"/>
              <a:t>1 John 4:1</a:t>
            </a:r>
          </a:p>
          <a:p>
            <a:pPr marL="0" indent="0">
              <a:buNone/>
            </a:pPr>
            <a:r>
              <a:rPr lang="en-US" dirty="0"/>
              <a:t>Examples:</a:t>
            </a:r>
          </a:p>
          <a:p>
            <a:r>
              <a:rPr lang="en-US" dirty="0"/>
              <a:t>Matt 22:29 (Jesus correcting error)</a:t>
            </a:r>
          </a:p>
          <a:p>
            <a:r>
              <a:rPr lang="en-US" dirty="0"/>
              <a:t>Matt 15:6-9 (Jesus refuting false teaching) </a:t>
            </a:r>
          </a:p>
          <a:p>
            <a:r>
              <a:rPr lang="en-US" dirty="0"/>
              <a:t>Acts 17:16-17 (Paul reasons with them) </a:t>
            </a:r>
          </a:p>
          <a:p>
            <a:r>
              <a:rPr lang="en-US" dirty="0"/>
              <a:t>Titus 1:9 (Paul refuted opposition to truth) </a:t>
            </a:r>
          </a:p>
          <a:p>
            <a:r>
              <a:rPr lang="en-US" dirty="0"/>
              <a:t>Phil 1:7 (Paul defended the gospel)</a:t>
            </a:r>
          </a:p>
          <a:p>
            <a:r>
              <a:rPr lang="en-US" dirty="0"/>
              <a:t>Rev 2:2 (“You have tested those who call themselves apostles”)</a:t>
            </a:r>
          </a:p>
        </p:txBody>
      </p:sp>
    </p:spTree>
    <p:extLst>
      <p:ext uri="{BB962C8B-B14F-4D97-AF65-F5344CB8AC3E}">
        <p14:creationId xmlns:p14="http://schemas.microsoft.com/office/powerpoint/2010/main" val="962756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We Do Apologetics</a:t>
            </a:r>
          </a:p>
        </p:txBody>
      </p:sp>
      <p:sp>
        <p:nvSpPr>
          <p:cNvPr id="3" name="Content Placeholder 2"/>
          <p:cNvSpPr>
            <a:spLocks noGrp="1"/>
          </p:cNvSpPr>
          <p:nvPr>
            <p:ph idx="1"/>
          </p:nvPr>
        </p:nvSpPr>
        <p:spPr>
          <a:xfrm>
            <a:off x="838200" y="1825624"/>
            <a:ext cx="10515600" cy="4689475"/>
          </a:xfrm>
        </p:spPr>
        <p:txBody>
          <a:bodyPr>
            <a:normAutofit/>
          </a:bodyPr>
          <a:lstStyle/>
          <a:p>
            <a:r>
              <a:rPr lang="en-US" dirty="0"/>
              <a:t>To preach the gospel</a:t>
            </a:r>
          </a:p>
          <a:p>
            <a:r>
              <a:rPr lang="en-US" dirty="0"/>
              <a:t>To expose error &amp; remove false obstacles</a:t>
            </a:r>
          </a:p>
          <a:p>
            <a:r>
              <a:rPr lang="en-US" dirty="0"/>
              <a:t>To defend Christian doctrine</a:t>
            </a:r>
          </a:p>
          <a:p>
            <a:r>
              <a:rPr lang="en-US" dirty="0"/>
              <a:t>To have fun</a:t>
            </a:r>
          </a:p>
          <a:p>
            <a:endParaRPr lang="en-US" dirty="0"/>
          </a:p>
        </p:txBody>
      </p:sp>
    </p:spTree>
    <p:extLst>
      <p:ext uri="{BB962C8B-B14F-4D97-AF65-F5344CB8AC3E}">
        <p14:creationId xmlns:p14="http://schemas.microsoft.com/office/powerpoint/2010/main" val="1357701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Presuppositionalism</a:t>
            </a:r>
            <a:r>
              <a:rPr lang="en-US" dirty="0"/>
              <a:t> vs </a:t>
            </a:r>
            <a:r>
              <a:rPr lang="en-US" dirty="0" err="1"/>
              <a:t>Evidentialism</a:t>
            </a:r>
            <a:endParaRPr lang="en-US" dirty="0"/>
          </a:p>
        </p:txBody>
      </p:sp>
      <p:sp>
        <p:nvSpPr>
          <p:cNvPr id="3" name="Content Placeholder 2"/>
          <p:cNvSpPr>
            <a:spLocks noGrp="1"/>
          </p:cNvSpPr>
          <p:nvPr>
            <p:ph idx="1"/>
          </p:nvPr>
        </p:nvSpPr>
        <p:spPr>
          <a:xfrm>
            <a:off x="838200" y="1825624"/>
            <a:ext cx="10515600" cy="4760913"/>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u="sng" dirty="0" err="1"/>
              <a:t>Presuppositionalism</a:t>
            </a:r>
            <a:endParaRPr lang="en-US" u="sng" dirty="0"/>
          </a:p>
          <a:p>
            <a:pPr>
              <a:lnSpc>
                <a:spcPct val="100000"/>
              </a:lnSpc>
              <a:spcBef>
                <a:spcPts val="0"/>
              </a:spcBef>
            </a:pPr>
            <a:r>
              <a:rPr lang="en-US" dirty="0"/>
              <a:t>examples of a presupposition:</a:t>
            </a:r>
          </a:p>
          <a:p>
            <a:pPr lvl="1">
              <a:lnSpc>
                <a:spcPct val="100000"/>
              </a:lnSpc>
              <a:spcBef>
                <a:spcPts val="0"/>
              </a:spcBef>
            </a:pPr>
            <a:r>
              <a:rPr lang="en-US" dirty="0"/>
              <a:t>When did you buy the book? </a:t>
            </a:r>
          </a:p>
          <a:p>
            <a:pPr lvl="2">
              <a:lnSpc>
                <a:spcPct val="100000"/>
              </a:lnSpc>
              <a:spcBef>
                <a:spcPts val="0"/>
              </a:spcBef>
            </a:pPr>
            <a:r>
              <a:rPr lang="en-US" i="1" dirty="0"/>
              <a:t>You bought a book.</a:t>
            </a:r>
          </a:p>
          <a:p>
            <a:pPr lvl="1">
              <a:lnSpc>
                <a:spcPct val="100000"/>
              </a:lnSpc>
              <a:spcBef>
                <a:spcPts val="0"/>
              </a:spcBef>
            </a:pPr>
            <a:r>
              <a:rPr lang="en-US" dirty="0"/>
              <a:t>Julie’s cat is cute.</a:t>
            </a:r>
          </a:p>
          <a:p>
            <a:pPr lvl="2">
              <a:lnSpc>
                <a:spcPct val="100000"/>
              </a:lnSpc>
              <a:spcBef>
                <a:spcPts val="0"/>
              </a:spcBef>
            </a:pPr>
            <a:r>
              <a:rPr lang="en-US" i="1" dirty="0"/>
              <a:t>Julie has a cat.</a:t>
            </a:r>
          </a:p>
          <a:p>
            <a:pPr lvl="1">
              <a:lnSpc>
                <a:spcPct val="100000"/>
              </a:lnSpc>
              <a:spcBef>
                <a:spcPts val="0"/>
              </a:spcBef>
            </a:pPr>
            <a:r>
              <a:rPr lang="en-US" dirty="0"/>
              <a:t>You are late again.</a:t>
            </a:r>
          </a:p>
          <a:p>
            <a:pPr lvl="2">
              <a:lnSpc>
                <a:spcPct val="100000"/>
              </a:lnSpc>
              <a:spcBef>
                <a:spcPts val="0"/>
              </a:spcBef>
            </a:pPr>
            <a:r>
              <a:rPr lang="en-US" i="1" dirty="0"/>
              <a:t>You’ve been late before.</a:t>
            </a:r>
          </a:p>
          <a:p>
            <a:pPr lvl="1">
              <a:lnSpc>
                <a:spcPct val="100000"/>
              </a:lnSpc>
              <a:spcBef>
                <a:spcPts val="0"/>
              </a:spcBef>
            </a:pPr>
            <a:r>
              <a:rPr lang="en-US" dirty="0"/>
              <a:t>In the beginning God created the heavens and the earth.</a:t>
            </a:r>
          </a:p>
          <a:p>
            <a:pPr lvl="2">
              <a:lnSpc>
                <a:spcPct val="100000"/>
              </a:lnSpc>
              <a:spcBef>
                <a:spcPts val="0"/>
              </a:spcBef>
            </a:pPr>
            <a:r>
              <a:rPr lang="en-US" i="1" dirty="0"/>
              <a:t>God existed in the beginning. </a:t>
            </a:r>
          </a:p>
          <a:p>
            <a:pPr>
              <a:lnSpc>
                <a:spcPct val="100000"/>
              </a:lnSpc>
              <a:spcBef>
                <a:spcPts val="0"/>
              </a:spcBef>
            </a:pPr>
            <a:endParaRPr lang="en-US" dirty="0"/>
          </a:p>
        </p:txBody>
      </p:sp>
    </p:spTree>
    <p:extLst>
      <p:ext uri="{BB962C8B-B14F-4D97-AF65-F5344CB8AC3E}">
        <p14:creationId xmlns:p14="http://schemas.microsoft.com/office/powerpoint/2010/main" val="154341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Presuppositionalism</a:t>
            </a:r>
            <a:r>
              <a:rPr lang="en-US" dirty="0"/>
              <a:t> vs </a:t>
            </a:r>
            <a:r>
              <a:rPr lang="en-US" dirty="0" err="1"/>
              <a:t>Evidentialism</a:t>
            </a:r>
            <a:endParaRPr lang="en-US" dirty="0"/>
          </a:p>
        </p:txBody>
      </p:sp>
      <p:sp>
        <p:nvSpPr>
          <p:cNvPr id="3" name="Content Placeholder 2"/>
          <p:cNvSpPr>
            <a:spLocks noGrp="1"/>
          </p:cNvSpPr>
          <p:nvPr>
            <p:ph idx="1"/>
          </p:nvPr>
        </p:nvSpPr>
        <p:spPr>
          <a:xfrm>
            <a:off x="838200" y="1825624"/>
            <a:ext cx="6877050" cy="4760913"/>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u="sng" dirty="0" err="1"/>
              <a:t>Presuppositionalism</a:t>
            </a:r>
            <a:endParaRPr lang="en-US" u="sng" dirty="0"/>
          </a:p>
          <a:p>
            <a:pPr>
              <a:lnSpc>
                <a:spcPct val="100000"/>
              </a:lnSpc>
              <a:spcBef>
                <a:spcPts val="0"/>
              </a:spcBef>
            </a:pPr>
            <a:r>
              <a:rPr lang="en-US" sz="2400" dirty="0"/>
              <a:t>“A neutral ground, criteria or standard that both believer and unbeliever can accept without compromising their system [does not exist].” - John Frame</a:t>
            </a:r>
          </a:p>
          <a:p>
            <a:pPr>
              <a:lnSpc>
                <a:spcPct val="100000"/>
              </a:lnSpc>
              <a:spcBef>
                <a:spcPts val="0"/>
              </a:spcBef>
            </a:pPr>
            <a:r>
              <a:rPr lang="en-US" sz="2400" dirty="0"/>
              <a:t>“For the Christian, all standards of rationality, truth, knowledge, and reality, are based on the nature and character of the God in whom he believes, therefore he shares no ground with the unbeliever who accepts no God to establish such standards.” – Stephen Curto</a:t>
            </a:r>
            <a:endParaRPr lang="en-US" dirty="0"/>
          </a:p>
          <a:p>
            <a:pPr>
              <a:lnSpc>
                <a:spcPct val="100000"/>
              </a:lnSpc>
              <a:spcBef>
                <a:spcPts val="0"/>
              </a:spcBef>
            </a:pPr>
            <a:r>
              <a:rPr lang="en-US" dirty="0"/>
              <a:t>Switzerland Does Not Exist.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9483" y="2428875"/>
            <a:ext cx="4355342" cy="2800349"/>
          </a:xfrm>
          <a:prstGeom prst="rect">
            <a:avLst/>
          </a:prstGeom>
        </p:spPr>
      </p:pic>
      <p:sp>
        <p:nvSpPr>
          <p:cNvPr id="6" name="Cross 5"/>
          <p:cNvSpPr/>
          <p:nvPr/>
        </p:nvSpPr>
        <p:spPr>
          <a:xfrm rot="2716216">
            <a:off x="7992704" y="2010063"/>
            <a:ext cx="4019550" cy="4014787"/>
          </a:xfrm>
          <a:prstGeom prst="plus">
            <a:avLst>
              <a:gd name="adj" fmla="val 4842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97578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2608</TotalTime>
  <Words>1095</Words>
  <Application>Microsoft Macintosh PowerPoint</Application>
  <PresentationFormat>Widescreen</PresentationFormat>
  <Paragraphs>121</Paragraphs>
  <Slides>19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Iowan Old Style Roman</vt:lpstr>
      <vt:lpstr>Office Theme</vt:lpstr>
      <vt:lpstr>Apologetics Introduction</vt:lpstr>
      <vt:lpstr>PowerPoint Presentation</vt:lpstr>
      <vt:lpstr>Worldviews</vt:lpstr>
      <vt:lpstr>Worldviews</vt:lpstr>
      <vt:lpstr>Worldviews</vt:lpstr>
      <vt:lpstr>Why We Do Apologetics</vt:lpstr>
      <vt:lpstr>Why We Do Apologetics</vt:lpstr>
      <vt:lpstr>Presuppositionalism vs Evidentialism</vt:lpstr>
      <vt:lpstr>Presuppositionalism vs Evidentialism</vt:lpstr>
      <vt:lpstr>Presuppositionalism vs Evidentialism</vt:lpstr>
      <vt:lpstr>Presuppositionalism vs Evidentialism</vt:lpstr>
      <vt:lpstr>Presuppositionalism vs Evidentialism</vt:lpstr>
      <vt:lpstr>Some Helpful Books</vt:lpstr>
      <vt:lpstr>Presuppositionalism and the Word of God</vt:lpstr>
      <vt:lpstr>Presuppositionalism and the Word of God</vt:lpstr>
      <vt:lpstr>Presuppositionalism and the Word of God</vt:lpstr>
      <vt:lpstr>Presuppositionalism and the Word of God</vt:lpstr>
      <vt:lpstr>Presuppositionalism and the Word of God</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Apologetics Introduction</dc:title>
  <dc:creator>meeeeeeewith7es@gmail.com</dc:creator>
  <cp:lastModifiedBy>Stephen Curto</cp:lastModifiedBy>
  <cp:revision>26</cp:revision>
  <dcterms:created xsi:type="dcterms:W3CDTF">2018-09-20T22:23:28Z</dcterms:created>
  <dcterms:modified xsi:type="dcterms:W3CDTF">2020-02-08T17:52:46Z</dcterms:modified>
</cp:coreProperties>
</file>