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D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p:restoredTop sz="94681"/>
  </p:normalViewPr>
  <p:slideViewPr>
    <p:cSldViewPr snapToGrid="0" snapToObjects="1">
      <p:cViewPr>
        <p:scale>
          <a:sx n="81" d="100"/>
          <a:sy n="81" d="100"/>
        </p:scale>
        <p:origin x="16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FBFB-4B02-5747-BD8F-1C98E8D16D2D}"/>
              </a:ext>
            </a:extLst>
          </p:cNvPr>
          <p:cNvSpPr>
            <a:spLocks noGrp="1"/>
          </p:cNvSpPr>
          <p:nvPr>
            <p:ph type="ctrTitle"/>
          </p:nvPr>
        </p:nvSpPr>
        <p:spPr>
          <a:xfrm>
            <a:off x="1524000" y="1122363"/>
            <a:ext cx="9144000" cy="2387600"/>
          </a:xfrm>
        </p:spPr>
        <p:txBody>
          <a:bodyPr anchor="ctr"/>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AC4F9B-629C-DC47-8A51-891C4DEC355A}"/>
              </a:ext>
            </a:extLst>
          </p:cNvPr>
          <p:cNvSpPr>
            <a:spLocks noGrp="1"/>
          </p:cNvSpPr>
          <p:nvPr>
            <p:ph type="subTitle" idx="1"/>
          </p:nvPr>
        </p:nvSpPr>
        <p:spPr>
          <a:xfrm>
            <a:off x="1524000" y="3602038"/>
            <a:ext cx="9144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4BE7E9-2875-144E-980B-87660D72B4DC}"/>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B50CAFA8-B389-8C4F-A722-3983EC59D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95DEA-AECE-5B4F-A82E-9AF15A0874AD}"/>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308881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36EF-C2E8-6546-B650-D920FB9954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7FA902-86D1-4548-A357-6E582011FD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AE41D-594F-F246-89FD-EB3DE2A936BA}"/>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B565776A-67FD-6140-BAAE-9B72D0313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9C00F-30A6-F04E-8873-6B5A7341E57F}"/>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29365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B616B-F8F0-BC48-8A9D-4EC5C86673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37B5C-356B-4F48-A257-971B76461E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22E9B-2562-5B42-AA0D-C3C6F4FED6C7}"/>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3AFCC9D2-3C98-AA46-8B53-FC621220E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573BB-5967-ED41-AF96-BE6CD07E5692}"/>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353869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CDEE-63DC-1549-AA73-F93B3D6AE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46366-32B2-B947-BFFA-B31E8B66D68E}"/>
              </a:ext>
            </a:extLst>
          </p:cNvPr>
          <p:cNvSpPr>
            <a:spLocks noGrp="1"/>
          </p:cNvSpPr>
          <p:nvPr>
            <p:ph idx="1"/>
          </p:nvPr>
        </p:nvSpPr>
        <p:spPr/>
        <p:txBody>
          <a:bodyPr/>
          <a:lstStyle>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BF5A88-FAFE-8E44-B126-67FA597C4E81}"/>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988F05E7-A6CD-3C4B-AA2E-6751B9A5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7528-FC39-F843-8991-46BAC618FC32}"/>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280597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2EBA-8CEA-7D44-A5E0-A54D6CD84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132535-095F-D240-9910-9FAC1A270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D9CEDA-0A67-5A4C-8EC7-C159FFAC21AE}"/>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D6E5C0B4-BB17-5B4D-B82D-148EBAF84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5E4B2-4461-9D41-869C-CD8C5FB7BEB2}"/>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133355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9564-620E-F840-A961-BA369B122E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9CAF5-23FA-2E44-B854-FA30A35541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02CCE-A107-5C4B-868A-C0A20FADD9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D52DD-12EB-CA4D-8396-CD323990D0D9}"/>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6" name="Footer Placeholder 5">
            <a:extLst>
              <a:ext uri="{FF2B5EF4-FFF2-40B4-BE49-F238E27FC236}">
                <a16:creationId xmlns:a16="http://schemas.microsoft.com/office/drawing/2014/main" id="{96511839-95BB-4B46-A3F6-0F2C2CB5A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D8810A-8E0F-2C4B-9A58-D18C24382C6C}"/>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381387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3E9B-CD57-0844-B24F-EF4472F818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2C9D3-A236-FF41-846C-8D33BCF13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D2576-1167-3846-80FB-51A2F2C5BB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D4F45B-0A8E-2F41-B832-1252AEDD55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148773-4CDE-0E44-A7F5-AC9620D2BF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EF0DBF-1BB0-9F4C-8880-045048AC5349}"/>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8" name="Footer Placeholder 7">
            <a:extLst>
              <a:ext uri="{FF2B5EF4-FFF2-40B4-BE49-F238E27FC236}">
                <a16:creationId xmlns:a16="http://schemas.microsoft.com/office/drawing/2014/main" id="{EA26CDE3-0780-914A-950F-F9F52BF84B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254D26-6962-BD41-A757-7D8B7547AA88}"/>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4008349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0066-D611-994A-9DC0-8B70D01963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CA6C3C-60FA-324D-B560-830A20099AE3}"/>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4" name="Footer Placeholder 3">
            <a:extLst>
              <a:ext uri="{FF2B5EF4-FFF2-40B4-BE49-F238E27FC236}">
                <a16:creationId xmlns:a16="http://schemas.microsoft.com/office/drawing/2014/main" id="{D99580D9-9081-E048-B4BA-AE6D36FB1B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41191A-5E03-FB41-A638-E38B828D7390}"/>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297068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20DA6-4532-6643-A0E5-4B322DCC9958}"/>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3" name="Footer Placeholder 2">
            <a:extLst>
              <a:ext uri="{FF2B5EF4-FFF2-40B4-BE49-F238E27FC236}">
                <a16:creationId xmlns:a16="http://schemas.microsoft.com/office/drawing/2014/main" id="{EAF881A6-ECDD-A046-9CF0-BE8A45BEE2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9628F6-AE0E-8646-9A71-35385AE8F9DD}"/>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16894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75A5-CC1E-EE4B-8E09-B07FA97E5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F5063A-90AF-4745-B69D-DD478A23C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C8A045-9BDC-124F-AC37-BCB9EDD7B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4B7878-30DE-4C43-B51F-E9FEF18F9C9C}"/>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6" name="Footer Placeholder 5">
            <a:extLst>
              <a:ext uri="{FF2B5EF4-FFF2-40B4-BE49-F238E27FC236}">
                <a16:creationId xmlns:a16="http://schemas.microsoft.com/office/drawing/2014/main" id="{F45F3690-C0D8-0649-8BC7-F3753519A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D3185-9B3C-044D-B8AF-284563DB4F9C}"/>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67791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02029-F3AB-8041-8A72-F4F1E2C5F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F9F453-13C8-9546-A5B7-EA8022B7F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52EDC9-73A4-DB47-A642-39934FC8D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127AB-1FF9-AA43-92EB-49BE8AE1079D}"/>
              </a:ext>
            </a:extLst>
          </p:cNvPr>
          <p:cNvSpPr>
            <a:spLocks noGrp="1"/>
          </p:cNvSpPr>
          <p:nvPr>
            <p:ph type="dt" sz="half" idx="10"/>
          </p:nvPr>
        </p:nvSpPr>
        <p:spPr/>
        <p:txBody>
          <a:bodyPr/>
          <a:lstStyle/>
          <a:p>
            <a:fld id="{F32BF6A7-1C3E-FB49-BBC8-AB201C6B95C9}" type="datetimeFigureOut">
              <a:rPr lang="en-US" smtClean="0"/>
              <a:t>2/22/20</a:t>
            </a:fld>
            <a:endParaRPr lang="en-US"/>
          </a:p>
        </p:txBody>
      </p:sp>
      <p:sp>
        <p:nvSpPr>
          <p:cNvPr id="6" name="Footer Placeholder 5">
            <a:extLst>
              <a:ext uri="{FF2B5EF4-FFF2-40B4-BE49-F238E27FC236}">
                <a16:creationId xmlns:a16="http://schemas.microsoft.com/office/drawing/2014/main" id="{7C80FDE6-914C-DD45-8E08-5591A8D4D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93E71-849E-1C4A-9271-777B42EF5A33}"/>
              </a:ext>
            </a:extLst>
          </p:cNvPr>
          <p:cNvSpPr>
            <a:spLocks noGrp="1"/>
          </p:cNvSpPr>
          <p:nvPr>
            <p:ph type="sldNum" sz="quarter" idx="12"/>
          </p:nvPr>
        </p:nvSpPr>
        <p:spPr/>
        <p:txBody>
          <a:bodyPr/>
          <a:lstStyle/>
          <a:p>
            <a:fld id="{575C2199-4DE3-CD4B-A583-B50244198DF8}" type="slidenum">
              <a:rPr lang="en-US" smtClean="0"/>
              <a:t>‹#›</a:t>
            </a:fld>
            <a:endParaRPr lang="en-US"/>
          </a:p>
        </p:txBody>
      </p:sp>
    </p:spTree>
    <p:extLst>
      <p:ext uri="{BB962C8B-B14F-4D97-AF65-F5344CB8AC3E}">
        <p14:creationId xmlns:p14="http://schemas.microsoft.com/office/powerpoint/2010/main" val="101610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a14:imgEffect>
                      <a14:brightnessContrast bright="-14000"/>
                    </a14:imgEffect>
                  </a14:imgLayer>
                </a14:imgProps>
              </a:ext>
            </a:extLst>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ED4ED-F1F2-8B42-BCD5-FB80448B79B4}"/>
              </a:ext>
            </a:extLst>
          </p:cNvPr>
          <p:cNvSpPr>
            <a:spLocks noGrp="1"/>
          </p:cNvSpPr>
          <p:nvPr>
            <p:ph type="title"/>
          </p:nvPr>
        </p:nvSpPr>
        <p:spPr>
          <a:xfrm>
            <a:off x="838200" y="365125"/>
            <a:ext cx="10515600" cy="1325563"/>
          </a:xfrm>
          <a:prstGeom prst="rect">
            <a:avLst/>
          </a:prstGeom>
          <a:gradFill flip="none" rotWithShape="1">
            <a:gsLst>
              <a:gs pos="36000">
                <a:srgbClr val="2C1148">
                  <a:alpha val="96000"/>
                </a:srgbClr>
              </a:gs>
              <a:gs pos="100000">
                <a:srgbClr val="451B6F">
                  <a:alpha val="61000"/>
                </a:srgbClr>
              </a:gs>
            </a:gsLst>
            <a:lin ang="16800000" scaled="0"/>
            <a:tileRect/>
          </a:grad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242B26-F137-854C-99E5-E1448353C0F6}"/>
              </a:ext>
            </a:extLst>
          </p:cNvPr>
          <p:cNvSpPr>
            <a:spLocks noGrp="1"/>
          </p:cNvSpPr>
          <p:nvPr>
            <p:ph type="body" idx="1"/>
          </p:nvPr>
        </p:nvSpPr>
        <p:spPr>
          <a:xfrm>
            <a:off x="838200" y="1825625"/>
            <a:ext cx="10515600" cy="4351338"/>
          </a:xfrm>
          <a:prstGeom prst="rect">
            <a:avLst/>
          </a:prstGeom>
          <a:gradFill>
            <a:gsLst>
              <a:gs pos="46000">
                <a:srgbClr val="2C1148">
                  <a:alpha val="92000"/>
                </a:srgbClr>
              </a:gs>
              <a:gs pos="88000">
                <a:srgbClr val="7030A0">
                  <a:alpha val="75000"/>
                </a:srgbClr>
              </a:gs>
            </a:gsLst>
            <a:lin ang="3600000" scaled="0"/>
          </a:gradFill>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6A8866-285A-FD4E-A599-90EF8599C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BF6A7-1C3E-FB49-BBC8-AB201C6B95C9}" type="datetimeFigureOut">
              <a:rPr lang="en-US" smtClean="0"/>
              <a:t>2/22/20</a:t>
            </a:fld>
            <a:endParaRPr lang="en-US"/>
          </a:p>
        </p:txBody>
      </p:sp>
      <p:sp>
        <p:nvSpPr>
          <p:cNvPr id="5" name="Footer Placeholder 4">
            <a:extLst>
              <a:ext uri="{FF2B5EF4-FFF2-40B4-BE49-F238E27FC236}">
                <a16:creationId xmlns:a16="http://schemas.microsoft.com/office/drawing/2014/main" id="{58B93E75-968E-CC46-AD0B-27F518A56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C6C787-9BE0-3F48-8870-C235CD43E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C2199-4DE3-CD4B-A583-B50244198DF8}" type="slidenum">
              <a:rPr lang="en-US" smtClean="0"/>
              <a:t>‹#›</a:t>
            </a:fld>
            <a:endParaRPr lang="en-US"/>
          </a:p>
        </p:txBody>
      </p:sp>
    </p:spTree>
    <p:extLst>
      <p:ext uri="{BB962C8B-B14F-4D97-AF65-F5344CB8AC3E}">
        <p14:creationId xmlns:p14="http://schemas.microsoft.com/office/powerpoint/2010/main" val="145286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bg1"/>
          </a:solidFill>
          <a:effectLst>
            <a:outerShdw blurRad="114300" dist="76200" dir="2700000" algn="tl" rotWithShape="0">
              <a:prstClr val="black"/>
            </a:outerShdw>
          </a:effectLst>
          <a:latin typeface="Malgun Gothic" panose="020B0503020000020004" pitchFamily="34" charset="-127"/>
          <a:ea typeface="Malgun Gothic" panose="020B0503020000020004" pitchFamily="34"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effectLst>
            <a:outerShdw blurRad="38100" dist="50800" dir="2700000" algn="tl" rotWithShape="0">
              <a:prstClr val="black"/>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effectLst>
            <a:outerShdw blurRad="38100" dist="50800" dir="2700000" algn="tl" rotWithShape="0">
              <a:prstClr val="black"/>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effectLst>
            <a:outerShdw blurRad="38100" dist="50800" dir="2700000" algn="tl" rotWithShape="0">
              <a:prstClr val="black"/>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effectLst>
            <a:outerShdw blurRad="38100" dist="50800" dir="2700000" algn="tl" rotWithShape="0">
              <a:prstClr val="black"/>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effectLst>
            <a:outerShdw blurRad="38100" dist="50800" dir="2700000" algn="tl" rotWithShape="0">
              <a:prstClr val="black"/>
            </a:outerShdw>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256B-E849-484B-A04A-92A21F9E25DA}"/>
              </a:ext>
            </a:extLst>
          </p:cNvPr>
          <p:cNvSpPr>
            <a:spLocks noGrp="1"/>
          </p:cNvSpPr>
          <p:nvPr>
            <p:ph type="ctrTitle"/>
          </p:nvPr>
        </p:nvSpPr>
        <p:spPr>
          <a:xfrm>
            <a:off x="1524000" y="2235200"/>
            <a:ext cx="9144000" cy="2387600"/>
          </a:xfrm>
        </p:spPr>
        <p:txBody>
          <a:bodyPr/>
          <a:lstStyle/>
          <a:p>
            <a:r>
              <a:rPr lang="en-US" dirty="0"/>
              <a:t>Foundations of Orthodoxy</a:t>
            </a:r>
          </a:p>
        </p:txBody>
      </p:sp>
      <p:sp>
        <p:nvSpPr>
          <p:cNvPr id="4" name="Subtitle 2">
            <a:extLst>
              <a:ext uri="{FF2B5EF4-FFF2-40B4-BE49-F238E27FC236}">
                <a16:creationId xmlns:a16="http://schemas.microsoft.com/office/drawing/2014/main" id="{A3BA467E-ACC8-EE4A-BC15-ED2876F212E5}"/>
              </a:ext>
            </a:extLst>
          </p:cNvPr>
          <p:cNvSpPr txBox="1">
            <a:spLocks/>
          </p:cNvSpPr>
          <p:nvPr/>
        </p:nvSpPr>
        <p:spPr>
          <a:xfrm>
            <a:off x="9741948" y="6050321"/>
            <a:ext cx="1689847" cy="833717"/>
          </a:xfrm>
          <a:prstGeom prst="rect">
            <a:avLst/>
          </a:prstGeom>
        </p:spPr>
        <p:txBody>
          <a:bodyPr>
            <a:no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a:ln w="3175">
                  <a:noFill/>
                </a:ln>
                <a:solidFill>
                  <a:schemeClr val="bg1"/>
                </a:solidFill>
                <a:effectLst/>
                <a:latin typeface="+mn-lt"/>
                <a:ea typeface="Avenir Book" charset="0"/>
                <a:cs typeface="Avenir Book" charset="0"/>
              </a:rPr>
              <a:t>By Chris </a:t>
            </a:r>
            <a:r>
              <a:rPr lang="en-US" sz="1400" dirty="0" err="1">
                <a:ln w="3175">
                  <a:noFill/>
                </a:ln>
                <a:solidFill>
                  <a:schemeClr val="bg1"/>
                </a:solidFill>
                <a:effectLst/>
                <a:latin typeface="+mn-lt"/>
                <a:ea typeface="Avenir Book" charset="0"/>
                <a:cs typeface="Avenir Book" charset="0"/>
              </a:rPr>
              <a:t>Bayack</a:t>
            </a:r>
            <a:endParaRPr lang="en-US" sz="1400" dirty="0">
              <a:ln w="3175">
                <a:noFill/>
              </a:ln>
              <a:solidFill>
                <a:schemeClr val="bg1"/>
              </a:solidFill>
              <a:effectLst/>
              <a:latin typeface="+mn-lt"/>
              <a:ea typeface="Avenir Book" charset="0"/>
              <a:cs typeface="Avenir Book" charset="0"/>
            </a:endParaRPr>
          </a:p>
          <a:p>
            <a:pPr algn="r" fontAlgn="auto">
              <a:spcAft>
                <a:spcPts val="0"/>
              </a:spcAft>
              <a:defRPr/>
            </a:pPr>
            <a:r>
              <a:rPr lang="en-US" sz="1400" dirty="0">
                <a:ln w="3175">
                  <a:noFill/>
                </a:ln>
                <a:solidFill>
                  <a:schemeClr val="bg1"/>
                </a:solidFill>
                <a:effectLst/>
                <a:latin typeface="+mn-lt"/>
                <a:ea typeface="Avenir Book" charset="0"/>
                <a:cs typeface="Avenir Book" charset="0"/>
              </a:rPr>
              <a:t>For C3 Apologetics</a:t>
            </a:r>
          </a:p>
          <a:p>
            <a:pPr algn="r" fontAlgn="auto">
              <a:spcAft>
                <a:spcPts val="0"/>
              </a:spcAft>
              <a:defRPr/>
            </a:pPr>
            <a:r>
              <a:rPr lang="en-US" sz="1400" dirty="0">
                <a:ln w="3175">
                  <a:noFill/>
                </a:ln>
                <a:solidFill>
                  <a:schemeClr val="bg1"/>
                </a:solidFill>
                <a:effectLst/>
                <a:latin typeface="+mn-lt"/>
                <a:ea typeface="Avenir Book" charset="0"/>
                <a:cs typeface="Avenir Book" charset="0"/>
              </a:rPr>
              <a:t>February 23, 2020</a:t>
            </a:r>
          </a:p>
        </p:txBody>
      </p:sp>
      <p:pic>
        <p:nvPicPr>
          <p:cNvPr id="5" name="Picture 4" descr="logo2.jpg">
            <a:extLst>
              <a:ext uri="{FF2B5EF4-FFF2-40B4-BE49-F238E27FC236}">
                <a16:creationId xmlns:a16="http://schemas.microsoft.com/office/drawing/2014/main" id="{04B95CEF-79E1-B647-A16E-63B5D42BA3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2894" y="6098894"/>
            <a:ext cx="759106" cy="7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414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Titles</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838200" y="1825625"/>
            <a:ext cx="6918434" cy="4351338"/>
          </a:xfrm>
        </p:spPr>
        <p:txBody>
          <a:bodyPr>
            <a:normAutofit/>
          </a:bodyPr>
          <a:lstStyle/>
          <a:p>
            <a:r>
              <a:rPr lang="en-US" dirty="0"/>
              <a:t>Son of David—emphasizes His humanity.</a:t>
            </a:r>
          </a:p>
          <a:p>
            <a:pPr lvl="1"/>
            <a:endParaRPr lang="en-US" dirty="0"/>
          </a:p>
          <a:p>
            <a:pPr lvl="1"/>
            <a:r>
              <a:rPr lang="en-US" dirty="0"/>
              <a:t>“The record of the genealogy of Jesus the Messiah, the son of David, the son of Abraham” (Matthew 1:1).</a:t>
            </a:r>
          </a:p>
          <a:p>
            <a:pPr marL="0" indent="0">
              <a:buNone/>
            </a:pPr>
            <a:endParaRPr lang="en-US" dirty="0"/>
          </a:p>
          <a:p>
            <a:r>
              <a:rPr lang="en-US" dirty="0"/>
              <a:t>Summary—Jesus Christ is fully God and fully Man with two natures in one person.</a:t>
            </a:r>
          </a:p>
        </p:txBody>
      </p:sp>
      <p:pic>
        <p:nvPicPr>
          <p:cNvPr id="4" name="Picture 3">
            <a:extLst>
              <a:ext uri="{FF2B5EF4-FFF2-40B4-BE49-F238E27FC236}">
                <a16:creationId xmlns:a16="http://schemas.microsoft.com/office/drawing/2014/main" id="{C99EA325-C801-0744-859B-96A7A0B20012}"/>
              </a:ext>
            </a:extLst>
          </p:cNvPr>
          <p:cNvPicPr>
            <a:picLocks noChangeAspect="1"/>
          </p:cNvPicPr>
          <p:nvPr/>
        </p:nvPicPr>
        <p:blipFill>
          <a:blip r:embed="rId2"/>
          <a:stretch>
            <a:fillRect/>
          </a:stretch>
        </p:blipFill>
        <p:spPr>
          <a:xfrm>
            <a:off x="8087710" y="1825625"/>
            <a:ext cx="3266090" cy="4354787"/>
          </a:xfrm>
          <a:prstGeom prst="rect">
            <a:avLst/>
          </a:prstGeom>
        </p:spPr>
      </p:pic>
    </p:spTree>
    <p:extLst>
      <p:ext uri="{BB962C8B-B14F-4D97-AF65-F5344CB8AC3E}">
        <p14:creationId xmlns:p14="http://schemas.microsoft.com/office/powerpoint/2010/main" val="156911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Antichrist</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The denial of Jesus Christ in either His humanity or deity is the spirit of antichrist.</a:t>
            </a:r>
          </a:p>
          <a:p>
            <a:pPr lvl="1"/>
            <a:endParaRPr lang="en-US" dirty="0"/>
          </a:p>
          <a:p>
            <a:pPr lvl="1"/>
            <a:r>
              <a:rPr lang="en-US" dirty="0"/>
              <a:t>23“This is His commandment, that we believe in the name of His Son Jesus Christ…1Beloved, do not believe every spirit, but test the spirits to see whether they are from God, because many false prophets have gone out into the world.  2By this you know the Spirit of God: every spirit that confesses that Jesus Christ has come in the flesh is from God; 3and every spirit that does not confess Jesus is not from God; this is the spirit of the antichrist, of which you have heard that it is coming, and now it is already in the world” (1 John 3:23, 4:1-3).</a:t>
            </a:r>
          </a:p>
        </p:txBody>
      </p:sp>
    </p:spTree>
    <p:extLst>
      <p:ext uri="{BB962C8B-B14F-4D97-AF65-F5344CB8AC3E}">
        <p14:creationId xmlns:p14="http://schemas.microsoft.com/office/powerpoint/2010/main" val="327263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Antichrist</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838200" y="1825625"/>
            <a:ext cx="10515600" cy="4351338"/>
          </a:xfrm>
        </p:spPr>
        <p:txBody>
          <a:bodyPr>
            <a:normAutofit/>
          </a:bodyPr>
          <a:lstStyle/>
          <a:p>
            <a:r>
              <a:rPr lang="en-US" dirty="0"/>
              <a:t>“Antichrist” comes from the Greek words </a:t>
            </a:r>
            <a:r>
              <a:rPr lang="en-US" i="1" dirty="0"/>
              <a:t>anti</a:t>
            </a:r>
            <a:r>
              <a:rPr lang="en-US" dirty="0"/>
              <a:t> meaning “instead of” and </a:t>
            </a:r>
            <a:r>
              <a:rPr lang="en-US" i="1" dirty="0" err="1"/>
              <a:t>christos</a:t>
            </a:r>
            <a:r>
              <a:rPr lang="en-US" dirty="0"/>
              <a:t> meaning “Christ.”  </a:t>
            </a:r>
          </a:p>
          <a:p>
            <a:pPr marL="0" indent="0">
              <a:buNone/>
            </a:pPr>
            <a:endParaRPr lang="en-US" dirty="0"/>
          </a:p>
          <a:p>
            <a:r>
              <a:rPr lang="en-US" dirty="0"/>
              <a:t>Antichrist is “one who assuming the guise of Christ opposes Christ” </a:t>
            </a:r>
            <a:r>
              <a:rPr lang="en-US" sz="2000" dirty="0"/>
              <a:t>(G. Abbott-Smith, A Manual Greek Lexicon of the New Testament, </a:t>
            </a:r>
            <a:r>
              <a:rPr lang="en-US" sz="2000" dirty="0" err="1"/>
              <a:t>s.v</a:t>
            </a:r>
            <a:r>
              <a:rPr lang="en-US" sz="2000" dirty="0"/>
              <a:t>. </a:t>
            </a:r>
            <a:r>
              <a:rPr lang="en-US" sz="2000" i="1" dirty="0" err="1"/>
              <a:t>antichristos</a:t>
            </a:r>
            <a:r>
              <a:rPr lang="en-US" sz="2000" dirty="0"/>
              <a:t>).</a:t>
            </a:r>
          </a:p>
        </p:txBody>
      </p:sp>
    </p:spTree>
    <p:extLst>
      <p:ext uri="{BB962C8B-B14F-4D97-AF65-F5344CB8AC3E}">
        <p14:creationId xmlns:p14="http://schemas.microsoft.com/office/powerpoint/2010/main" val="295122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Other</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4635062" y="1825625"/>
            <a:ext cx="6718737" cy="4351338"/>
          </a:xfrm>
        </p:spPr>
        <p:txBody>
          <a:bodyPr>
            <a:normAutofit/>
          </a:bodyPr>
          <a:lstStyle/>
          <a:p>
            <a:r>
              <a:rPr lang="en-US" dirty="0"/>
              <a:t>He was virgin-born.</a:t>
            </a:r>
          </a:p>
          <a:p>
            <a:pPr lvl="1"/>
            <a:r>
              <a:rPr lang="en-US" dirty="0"/>
              <a:t>“‘Behold, the virgin shall be with child and shall bear a Son, and they shall call His name Immanuel,’ which translated means, ‘God with us’” (Matthew 1:23).</a:t>
            </a:r>
          </a:p>
          <a:p>
            <a:endParaRPr lang="en-US" dirty="0"/>
          </a:p>
          <a:p>
            <a:r>
              <a:rPr lang="en-US" dirty="0"/>
              <a:t>He was sinless.</a:t>
            </a:r>
          </a:p>
          <a:p>
            <a:pPr lvl="1"/>
            <a:r>
              <a:rPr lang="en-US" dirty="0"/>
              <a:t>“He made Him who knew no sin to be sin on our behalf, so that we might become the righteousness of God in Him”              (2 Corinthians 5:21).</a:t>
            </a:r>
          </a:p>
        </p:txBody>
      </p:sp>
      <p:pic>
        <p:nvPicPr>
          <p:cNvPr id="4" name="Picture 3">
            <a:extLst>
              <a:ext uri="{FF2B5EF4-FFF2-40B4-BE49-F238E27FC236}">
                <a16:creationId xmlns:a16="http://schemas.microsoft.com/office/drawing/2014/main" id="{FE7081E4-5A34-7E45-AF55-E2D78B147D74}"/>
              </a:ext>
            </a:extLst>
          </p:cNvPr>
          <p:cNvPicPr>
            <a:picLocks noChangeAspect="1"/>
          </p:cNvPicPr>
          <p:nvPr/>
        </p:nvPicPr>
        <p:blipFill>
          <a:blip r:embed="rId2"/>
          <a:stretch>
            <a:fillRect/>
          </a:stretch>
        </p:blipFill>
        <p:spPr>
          <a:xfrm>
            <a:off x="838200" y="1825625"/>
            <a:ext cx="3307017" cy="4351338"/>
          </a:xfrm>
          <a:prstGeom prst="rect">
            <a:avLst/>
          </a:prstGeom>
        </p:spPr>
      </p:pic>
    </p:spTree>
    <p:extLst>
      <p:ext uri="{BB962C8B-B14F-4D97-AF65-F5344CB8AC3E}">
        <p14:creationId xmlns:p14="http://schemas.microsoft.com/office/powerpoint/2010/main" val="150778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Other</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838200" y="1825625"/>
            <a:ext cx="7596352" cy="4351338"/>
          </a:xfrm>
        </p:spPr>
        <p:txBody>
          <a:bodyPr>
            <a:normAutofit/>
          </a:bodyPr>
          <a:lstStyle/>
          <a:p>
            <a:r>
              <a:rPr lang="en-US" dirty="0"/>
              <a:t>He died physically.</a:t>
            </a:r>
          </a:p>
          <a:p>
            <a:pPr lvl="1"/>
            <a:r>
              <a:rPr lang="en-US" dirty="0"/>
              <a:t>30“Therefore when Jesus had received the sour wine, He said, ‘It is finished!’  And He bowed His head and gave up His spirit…34But one of the soldiers pierced His side with a spear, and immediately blood and water came out”         (John 19:30, 34)</a:t>
            </a:r>
          </a:p>
          <a:p>
            <a:r>
              <a:rPr lang="en-US" dirty="0"/>
              <a:t>He rose bodily.</a:t>
            </a:r>
          </a:p>
          <a:p>
            <a:pPr lvl="1"/>
            <a:r>
              <a:rPr lang="en-US" dirty="0"/>
              <a:t>“See My hands and My feet, that it is I Myself; touch Me and see, for a spirit does not have flesh and bones as you see that I have” (Luke 24:39).</a:t>
            </a:r>
          </a:p>
        </p:txBody>
      </p:sp>
      <p:pic>
        <p:nvPicPr>
          <p:cNvPr id="4" name="Picture 3">
            <a:extLst>
              <a:ext uri="{FF2B5EF4-FFF2-40B4-BE49-F238E27FC236}">
                <a16:creationId xmlns:a16="http://schemas.microsoft.com/office/drawing/2014/main" id="{82B5F6C1-B650-354D-B2E0-C54F892E4A57}"/>
              </a:ext>
            </a:extLst>
          </p:cNvPr>
          <p:cNvPicPr>
            <a:picLocks noChangeAspect="1"/>
          </p:cNvPicPr>
          <p:nvPr/>
        </p:nvPicPr>
        <p:blipFill>
          <a:blip r:embed="rId2"/>
          <a:stretch>
            <a:fillRect/>
          </a:stretch>
        </p:blipFill>
        <p:spPr>
          <a:xfrm>
            <a:off x="8685136" y="1825625"/>
            <a:ext cx="2668664" cy="4351338"/>
          </a:xfrm>
          <a:prstGeom prst="rect">
            <a:avLst/>
          </a:prstGeom>
        </p:spPr>
      </p:pic>
    </p:spTree>
    <p:extLst>
      <p:ext uri="{BB962C8B-B14F-4D97-AF65-F5344CB8AC3E}">
        <p14:creationId xmlns:p14="http://schemas.microsoft.com/office/powerpoint/2010/main" val="256810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III. The Nature of Man</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All men are equally created in the image of God.</a:t>
            </a:r>
          </a:p>
          <a:p>
            <a:pPr lvl="1"/>
            <a:endParaRPr lang="en-US" dirty="0"/>
          </a:p>
          <a:p>
            <a:pPr lvl="1"/>
            <a:r>
              <a:rPr lang="en-US" dirty="0"/>
              <a:t>26“Then God said, ‘Let Us make man in Our image, according to Our likeness; and let them rule over the fish of the sea and over the birds of the sky and over the cattle and over all the earth, and over every creeping thing that creeps on the earth.’  27God created man in His own image, in the image of God He created him; male and female He created them” (Genesis 1:26-27).</a:t>
            </a:r>
          </a:p>
        </p:txBody>
      </p:sp>
    </p:spTree>
    <p:extLst>
      <p:ext uri="{BB962C8B-B14F-4D97-AF65-F5344CB8AC3E}">
        <p14:creationId xmlns:p14="http://schemas.microsoft.com/office/powerpoint/2010/main" val="3183293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III. The Nature of Man</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All men are equally fallen and in need of a Savior.</a:t>
            </a:r>
          </a:p>
          <a:p>
            <a:pPr lvl="1"/>
            <a:endParaRPr lang="en-US" dirty="0"/>
          </a:p>
          <a:p>
            <a:pPr lvl="1"/>
            <a:r>
              <a:rPr lang="en-US" dirty="0"/>
              <a:t>10“THERE IS NONE RIGHTEOUS, NOT EVEN ONE; 11THERE IS NONE WHO UNDERSTANDS, THERE IS NONE WHO SEEKS FOR GOD; 12ALL HAVE TURNED ASIDE, TOGETHER THEY HAVE BECOME USELESS; THERE IS NONE WHO DOES GOOD, THERE IS NOT EVEN ONE… 23for all have sinned and fall short of the glory of God” (Romans 3:10-12, 23).</a:t>
            </a:r>
          </a:p>
        </p:txBody>
      </p:sp>
    </p:spTree>
    <p:extLst>
      <p:ext uri="{BB962C8B-B14F-4D97-AF65-F5344CB8AC3E}">
        <p14:creationId xmlns:p14="http://schemas.microsoft.com/office/powerpoint/2010/main" val="211411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IV. The Nature of the Gospel</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838200" y="1825625"/>
            <a:ext cx="10515600" cy="4351338"/>
          </a:xfrm>
        </p:spPr>
        <p:txBody>
          <a:bodyPr>
            <a:normAutofit/>
          </a:bodyPr>
          <a:lstStyle/>
          <a:p>
            <a:r>
              <a:rPr lang="en-US" dirty="0"/>
              <a:t>Salvation is solely of God and not at all of man.  Salvation is the free gift of God that comes by faith alone in Jesus Christ.</a:t>
            </a:r>
          </a:p>
          <a:p>
            <a:pPr lvl="1"/>
            <a:endParaRPr lang="en-US" dirty="0"/>
          </a:p>
          <a:p>
            <a:pPr lvl="1"/>
            <a:r>
              <a:rPr lang="en-US" dirty="0"/>
              <a:t>1“Now I make known to you, brethren, the gospel which I preached to you…3that Christ died for our sins according to the Scriptures, 4and that He was buried, and that He was raised on the third day according to the Scriptures” (1 Corinthians 15:1, 3-4).</a:t>
            </a:r>
          </a:p>
          <a:p>
            <a:pPr lvl="1"/>
            <a:endParaRPr lang="en-US" dirty="0"/>
          </a:p>
          <a:p>
            <a:pPr lvl="1"/>
            <a:r>
              <a:rPr lang="en-US" dirty="0"/>
              <a:t>“I am the way, and the truth, and the life; no one comes to the Father but through Me” (John 14:6).</a:t>
            </a:r>
          </a:p>
        </p:txBody>
      </p:sp>
    </p:spTree>
    <p:extLst>
      <p:ext uri="{BB962C8B-B14F-4D97-AF65-F5344CB8AC3E}">
        <p14:creationId xmlns:p14="http://schemas.microsoft.com/office/powerpoint/2010/main" val="326549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IV. The Nature of The Gospel</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Salvation is solely of God and not at all of man.  Salvation is the free gift of God that comes by faith alone in Jesus Christ.</a:t>
            </a:r>
          </a:p>
          <a:p>
            <a:pPr lvl="1"/>
            <a:endParaRPr lang="en-US" dirty="0"/>
          </a:p>
          <a:p>
            <a:pPr lvl="1"/>
            <a:r>
              <a:rPr lang="en-US" dirty="0"/>
              <a:t>“And there is salvation in no one else; for there is no other name under heaven that has been given among men by which we must be saved” (Acts 4:12).</a:t>
            </a:r>
          </a:p>
          <a:p>
            <a:pPr lvl="1"/>
            <a:endParaRPr lang="en-US" dirty="0"/>
          </a:p>
          <a:p>
            <a:pPr lvl="1"/>
            <a:r>
              <a:rPr lang="en-US" dirty="0"/>
              <a:t>8“For by grace you have been saved through faith; and that not of yourselves, it is the gift of God; 9not as a result of works, so that no one may boast” (Ephesians 2:8-9).</a:t>
            </a:r>
          </a:p>
        </p:txBody>
      </p:sp>
    </p:spTree>
    <p:extLst>
      <p:ext uri="{BB962C8B-B14F-4D97-AF65-F5344CB8AC3E}">
        <p14:creationId xmlns:p14="http://schemas.microsoft.com/office/powerpoint/2010/main" val="233288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11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95E8-D303-0B46-8948-B75D80836B4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BE022DA-0056-D54B-8C4B-29F5B174DAA3}"/>
              </a:ext>
            </a:extLst>
          </p:cNvPr>
          <p:cNvSpPr>
            <a:spLocks noGrp="1"/>
          </p:cNvSpPr>
          <p:nvPr>
            <p:ph idx="1"/>
          </p:nvPr>
        </p:nvSpPr>
        <p:spPr/>
        <p:txBody>
          <a:bodyPr/>
          <a:lstStyle/>
          <a:p>
            <a:pPr marL="571500" indent="-571500">
              <a:buFont typeface="+mj-lt"/>
              <a:buAutoNum type="romanUcPeriod"/>
            </a:pPr>
            <a:r>
              <a:rPr lang="en-US" dirty="0"/>
              <a:t>The Nature of God</a:t>
            </a:r>
          </a:p>
          <a:p>
            <a:pPr marL="571500" indent="-571500">
              <a:buFont typeface="+mj-lt"/>
              <a:buAutoNum type="romanUcPeriod"/>
            </a:pPr>
            <a:r>
              <a:rPr lang="en-US" dirty="0"/>
              <a:t>The Nature of Christ</a:t>
            </a:r>
          </a:p>
          <a:p>
            <a:pPr marL="1028700" lvl="1" indent="-571500">
              <a:buFont typeface="+mj-lt"/>
              <a:buAutoNum type="alphaLcPeriod"/>
            </a:pPr>
            <a:r>
              <a:rPr lang="en-US" dirty="0"/>
              <a:t>Christ’s Nature - Overview</a:t>
            </a:r>
          </a:p>
          <a:p>
            <a:pPr marL="1028700" lvl="1" indent="-571500">
              <a:buFont typeface="+mj-lt"/>
              <a:buAutoNum type="alphaLcPeriod"/>
            </a:pPr>
            <a:r>
              <a:rPr lang="en-US" dirty="0"/>
              <a:t>Christ’s Titles</a:t>
            </a:r>
          </a:p>
          <a:p>
            <a:pPr marL="1028700" lvl="1" indent="-571500">
              <a:buFont typeface="+mj-lt"/>
              <a:buAutoNum type="alphaLcPeriod"/>
            </a:pPr>
            <a:r>
              <a:rPr lang="en-US" dirty="0"/>
              <a:t>Spirit of Antichrist</a:t>
            </a:r>
          </a:p>
          <a:p>
            <a:pPr marL="1028700" lvl="1" indent="-571500">
              <a:buFont typeface="+mj-lt"/>
              <a:buAutoNum type="alphaLcPeriod"/>
            </a:pPr>
            <a:r>
              <a:rPr lang="en-US" dirty="0"/>
              <a:t>Other Truths about Christ</a:t>
            </a:r>
          </a:p>
          <a:p>
            <a:pPr marL="571500" indent="-571500">
              <a:buFont typeface="+mj-lt"/>
              <a:buAutoNum type="romanUcPeriod"/>
            </a:pPr>
            <a:r>
              <a:rPr lang="en-US" dirty="0"/>
              <a:t>The Nature of Man</a:t>
            </a:r>
          </a:p>
          <a:p>
            <a:pPr marL="571500" indent="-571500">
              <a:buFont typeface="+mj-lt"/>
              <a:buAutoNum type="romanUcPeriod"/>
            </a:pPr>
            <a:r>
              <a:rPr lang="en-US" dirty="0"/>
              <a:t>The Nature of the Gospel</a:t>
            </a:r>
          </a:p>
        </p:txBody>
      </p:sp>
    </p:spTree>
    <p:extLst>
      <p:ext uri="{BB962C8B-B14F-4D97-AF65-F5344CB8AC3E}">
        <p14:creationId xmlns:p14="http://schemas.microsoft.com/office/powerpoint/2010/main" val="220556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482FBF0-A3CA-BD45-9BB5-A7B90B9096D1}"/>
              </a:ext>
            </a:extLst>
          </p:cNvPr>
          <p:cNvSpPr/>
          <p:nvPr/>
        </p:nvSpPr>
        <p:spPr>
          <a:xfrm>
            <a:off x="7050824" y="1954923"/>
            <a:ext cx="4883672" cy="4083269"/>
          </a:xfrm>
          <a:prstGeom prst="roundRect">
            <a:avLst/>
          </a:prstGeom>
          <a:solidFill>
            <a:srgbClr val="451D66">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BFCDD-0F58-ED49-96BC-4BB5F9441931}"/>
              </a:ext>
            </a:extLst>
          </p:cNvPr>
          <p:cNvSpPr>
            <a:spLocks noGrp="1"/>
          </p:cNvSpPr>
          <p:nvPr>
            <p:ph type="title"/>
          </p:nvPr>
        </p:nvSpPr>
        <p:spPr/>
        <p:txBody>
          <a:bodyPr/>
          <a:lstStyle/>
          <a:p>
            <a:r>
              <a:rPr lang="en-US" dirty="0"/>
              <a:t>I. The Nature of God</a:t>
            </a:r>
          </a:p>
        </p:txBody>
      </p:sp>
      <p:sp>
        <p:nvSpPr>
          <p:cNvPr id="3" name="Content Placeholder 2">
            <a:extLst>
              <a:ext uri="{FF2B5EF4-FFF2-40B4-BE49-F238E27FC236}">
                <a16:creationId xmlns:a16="http://schemas.microsoft.com/office/drawing/2014/main" id="{83D13172-A31D-9141-B53A-00ECB86AA37C}"/>
              </a:ext>
            </a:extLst>
          </p:cNvPr>
          <p:cNvSpPr>
            <a:spLocks noGrp="1"/>
          </p:cNvSpPr>
          <p:nvPr>
            <p:ph idx="1"/>
          </p:nvPr>
        </p:nvSpPr>
        <p:spPr>
          <a:xfrm>
            <a:off x="838200" y="1825625"/>
            <a:ext cx="6054969" cy="4351338"/>
          </a:xfrm>
        </p:spPr>
        <p:txBody>
          <a:bodyPr>
            <a:normAutofit/>
          </a:bodyPr>
          <a:lstStyle/>
          <a:p>
            <a:r>
              <a:rPr lang="en-US" dirty="0"/>
              <a:t>God is one Being eternally manifest in three Persons (the Trinity).</a:t>
            </a:r>
          </a:p>
          <a:p>
            <a:pPr lvl="1"/>
            <a:endParaRPr lang="en-US" dirty="0"/>
          </a:p>
          <a:p>
            <a:pPr lvl="1"/>
            <a:r>
              <a:rPr lang="en-US" dirty="0"/>
              <a:t>“In the beginning God (Elohim) created the heavens and the earth” (Genesis 1:1).</a:t>
            </a:r>
          </a:p>
          <a:p>
            <a:pPr lvl="1"/>
            <a:endParaRPr lang="en-US" dirty="0"/>
          </a:p>
          <a:p>
            <a:pPr lvl="1"/>
            <a:r>
              <a:rPr lang="en-US" dirty="0"/>
              <a:t>“Hear, O Israel!  The Lord is our God (Elohim), the Lord is one!” (Deuteronomy 6:4).</a:t>
            </a:r>
          </a:p>
        </p:txBody>
      </p:sp>
      <p:pic>
        <p:nvPicPr>
          <p:cNvPr id="4" name="Picture 3">
            <a:extLst>
              <a:ext uri="{FF2B5EF4-FFF2-40B4-BE49-F238E27FC236}">
                <a16:creationId xmlns:a16="http://schemas.microsoft.com/office/drawing/2014/main" id="{C9AAC299-FB7B-AC4F-A7A1-0E4486691A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Lst>
          </a:blip>
          <a:stretch>
            <a:fillRect/>
          </a:stretch>
        </p:blipFill>
        <p:spPr>
          <a:xfrm>
            <a:off x="7163365" y="2147660"/>
            <a:ext cx="4606771" cy="4029303"/>
          </a:xfrm>
          <a:prstGeom prst="rect">
            <a:avLst/>
          </a:prstGeom>
        </p:spPr>
      </p:pic>
    </p:spTree>
    <p:extLst>
      <p:ext uri="{BB962C8B-B14F-4D97-AF65-F5344CB8AC3E}">
        <p14:creationId xmlns:p14="http://schemas.microsoft.com/office/powerpoint/2010/main" val="370781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BD99-5670-8543-A1C5-6B4CF7CBB57F}"/>
              </a:ext>
            </a:extLst>
          </p:cNvPr>
          <p:cNvSpPr>
            <a:spLocks noGrp="1"/>
          </p:cNvSpPr>
          <p:nvPr>
            <p:ph type="title"/>
          </p:nvPr>
        </p:nvSpPr>
        <p:spPr/>
        <p:txBody>
          <a:bodyPr/>
          <a:lstStyle/>
          <a:p>
            <a:r>
              <a:rPr lang="en-US" dirty="0"/>
              <a:t>I. The Nature of God</a:t>
            </a:r>
          </a:p>
        </p:txBody>
      </p:sp>
      <p:sp>
        <p:nvSpPr>
          <p:cNvPr id="3" name="Content Placeholder 2">
            <a:extLst>
              <a:ext uri="{FF2B5EF4-FFF2-40B4-BE49-F238E27FC236}">
                <a16:creationId xmlns:a16="http://schemas.microsoft.com/office/drawing/2014/main" id="{BBAFE901-23A6-8146-9FAD-7051334ED4DB}"/>
              </a:ext>
            </a:extLst>
          </p:cNvPr>
          <p:cNvSpPr>
            <a:spLocks noGrp="1"/>
          </p:cNvSpPr>
          <p:nvPr>
            <p:ph idx="1"/>
          </p:nvPr>
        </p:nvSpPr>
        <p:spPr/>
        <p:txBody>
          <a:bodyPr>
            <a:normAutofit/>
          </a:bodyPr>
          <a:lstStyle/>
          <a:p>
            <a:r>
              <a:rPr lang="en-US" dirty="0"/>
              <a:t>The Father is God</a:t>
            </a:r>
          </a:p>
          <a:p>
            <a:pPr lvl="1"/>
            <a:r>
              <a:rPr lang="en-US" dirty="0"/>
              <a:t>“Grace to you from God our Father and the Lord Jesus Christ” (Romans 1:7).</a:t>
            </a:r>
          </a:p>
          <a:p>
            <a:r>
              <a:rPr lang="en-US" dirty="0"/>
              <a:t>The Son is God</a:t>
            </a:r>
          </a:p>
          <a:p>
            <a:pPr lvl="1"/>
            <a:r>
              <a:rPr lang="en-US" dirty="0"/>
              <a:t>“In the beginning was the Word, and the Word was with God, and the Word was God…And the Word became flesh and dwelt among us” (John 1:1,14).</a:t>
            </a:r>
          </a:p>
          <a:p>
            <a:r>
              <a:rPr lang="en-US" dirty="0"/>
              <a:t>The Holy Spirit is God</a:t>
            </a:r>
          </a:p>
          <a:p>
            <a:pPr lvl="1"/>
            <a:r>
              <a:rPr lang="en-US" dirty="0"/>
              <a:t>“But Peter said, ‘Ananias, why has Satan filled your heart to lie to the Holy Spirit…You have not lied to men but to God’” (Acts 5:3-4).</a:t>
            </a:r>
          </a:p>
        </p:txBody>
      </p:sp>
    </p:spTree>
    <p:extLst>
      <p:ext uri="{BB962C8B-B14F-4D97-AF65-F5344CB8AC3E}">
        <p14:creationId xmlns:p14="http://schemas.microsoft.com/office/powerpoint/2010/main" val="3180327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EF66-D750-0F4C-B3EF-FBE96A730712}"/>
              </a:ext>
            </a:extLst>
          </p:cNvPr>
          <p:cNvSpPr>
            <a:spLocks noGrp="1"/>
          </p:cNvSpPr>
          <p:nvPr>
            <p:ph type="title"/>
          </p:nvPr>
        </p:nvSpPr>
        <p:spPr/>
        <p:txBody>
          <a:bodyPr/>
          <a:lstStyle/>
          <a:p>
            <a:r>
              <a:rPr lang="en-US" dirty="0"/>
              <a:t>II. The Nature of Christ - Overview</a:t>
            </a:r>
          </a:p>
        </p:txBody>
      </p:sp>
      <p:sp>
        <p:nvSpPr>
          <p:cNvPr id="3" name="Content Placeholder 2">
            <a:extLst>
              <a:ext uri="{FF2B5EF4-FFF2-40B4-BE49-F238E27FC236}">
                <a16:creationId xmlns:a16="http://schemas.microsoft.com/office/drawing/2014/main" id="{9AF5D487-CE37-834A-B7EF-DF9B5D33B201}"/>
              </a:ext>
            </a:extLst>
          </p:cNvPr>
          <p:cNvSpPr>
            <a:spLocks noGrp="1"/>
          </p:cNvSpPr>
          <p:nvPr>
            <p:ph idx="1"/>
          </p:nvPr>
        </p:nvSpPr>
        <p:spPr>
          <a:xfrm>
            <a:off x="838200" y="1825625"/>
            <a:ext cx="10515599" cy="4351338"/>
          </a:xfrm>
        </p:spPr>
        <p:txBody>
          <a:bodyPr>
            <a:normAutofit/>
          </a:bodyPr>
          <a:lstStyle/>
          <a:p>
            <a:r>
              <a:rPr lang="en-US" dirty="0"/>
              <a:t>Jesus Christ is fully God and fully Man.</a:t>
            </a:r>
          </a:p>
          <a:p>
            <a:endParaRPr lang="en-US" dirty="0"/>
          </a:p>
          <a:p>
            <a:r>
              <a:rPr lang="en-US" dirty="0"/>
              <a:t>“Jesus” is His human name and translates from the OT name “Joshua” meaning “the Lord saves.”</a:t>
            </a:r>
          </a:p>
          <a:p>
            <a:endParaRPr lang="en-US" dirty="0"/>
          </a:p>
          <a:p>
            <a:r>
              <a:rPr lang="en-US" dirty="0"/>
              <a:t>“Christ” is from the Greek “Christos” and means “Messiah.”  </a:t>
            </a:r>
          </a:p>
        </p:txBody>
      </p:sp>
    </p:spTree>
    <p:extLst>
      <p:ext uri="{BB962C8B-B14F-4D97-AF65-F5344CB8AC3E}">
        <p14:creationId xmlns:p14="http://schemas.microsoft.com/office/powerpoint/2010/main" val="134114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0A62-42AB-3344-9F79-FA5DC38BE656}"/>
              </a:ext>
            </a:extLst>
          </p:cNvPr>
          <p:cNvSpPr>
            <a:spLocks noGrp="1"/>
          </p:cNvSpPr>
          <p:nvPr>
            <p:ph type="title"/>
          </p:nvPr>
        </p:nvSpPr>
        <p:spPr/>
        <p:txBody>
          <a:bodyPr/>
          <a:lstStyle/>
          <a:p>
            <a:r>
              <a:rPr lang="en-US" dirty="0"/>
              <a:t>II. The Nature of Christ - Overview</a:t>
            </a:r>
          </a:p>
        </p:txBody>
      </p:sp>
      <p:sp>
        <p:nvSpPr>
          <p:cNvPr id="3" name="Content Placeholder 2">
            <a:extLst>
              <a:ext uri="{FF2B5EF4-FFF2-40B4-BE49-F238E27FC236}">
                <a16:creationId xmlns:a16="http://schemas.microsoft.com/office/drawing/2014/main" id="{FD565A4A-A9DA-1547-A62D-0C2C6368B391}"/>
              </a:ext>
            </a:extLst>
          </p:cNvPr>
          <p:cNvSpPr>
            <a:spLocks noGrp="1"/>
          </p:cNvSpPr>
          <p:nvPr>
            <p:ph idx="1"/>
          </p:nvPr>
        </p:nvSpPr>
        <p:spPr/>
        <p:txBody>
          <a:bodyPr>
            <a:normAutofit/>
          </a:bodyPr>
          <a:lstStyle/>
          <a:p>
            <a:r>
              <a:rPr lang="en-US" dirty="0"/>
              <a:t>Jesus Christ is fully God.</a:t>
            </a:r>
          </a:p>
          <a:p>
            <a:pPr lvl="1"/>
            <a:r>
              <a:rPr lang="en-US" dirty="0"/>
              <a:t>“Truly, truly, I say to you, before Abraham was born, I am” (John 8:58).</a:t>
            </a:r>
          </a:p>
          <a:p>
            <a:endParaRPr lang="en-US" dirty="0"/>
          </a:p>
          <a:p>
            <a:r>
              <a:rPr lang="en-US" dirty="0"/>
              <a:t>Jesus Christ is fully Man.</a:t>
            </a:r>
          </a:p>
          <a:p>
            <a:pPr lvl="1"/>
            <a:r>
              <a:rPr lang="en-US" dirty="0"/>
              <a:t>“What was from the beginning, what we have heard, what we have seen with our eyes, what we have looked at and touched with our hands, concerning the Word of Life” (1 John 1:1).</a:t>
            </a:r>
          </a:p>
        </p:txBody>
      </p:sp>
    </p:spTree>
    <p:extLst>
      <p:ext uri="{BB962C8B-B14F-4D97-AF65-F5344CB8AC3E}">
        <p14:creationId xmlns:p14="http://schemas.microsoft.com/office/powerpoint/2010/main" val="2805140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Titles</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a:xfrm>
            <a:off x="838200" y="1825625"/>
            <a:ext cx="10515600" cy="4351338"/>
          </a:xfrm>
        </p:spPr>
        <p:txBody>
          <a:bodyPr/>
          <a:lstStyle/>
          <a:p>
            <a:r>
              <a:rPr lang="en-US" dirty="0"/>
              <a:t>Son of God—emphasizes His deity.  </a:t>
            </a:r>
          </a:p>
          <a:p>
            <a:pPr lvl="1"/>
            <a:r>
              <a:rPr lang="en-US" dirty="0"/>
              <a:t>“For this reason therefore the Jews were seeking all the more to kill Him, because He not only was breaking the Sabbath, but also was calling God His own Father, making Himself equal with God”        (John 5:18).</a:t>
            </a:r>
          </a:p>
        </p:txBody>
      </p:sp>
    </p:spTree>
    <p:extLst>
      <p:ext uri="{BB962C8B-B14F-4D97-AF65-F5344CB8AC3E}">
        <p14:creationId xmlns:p14="http://schemas.microsoft.com/office/powerpoint/2010/main" val="40895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Titles</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Son of Man—emphasizes both humanity and deity with a particular emphasis on deity.</a:t>
            </a:r>
          </a:p>
          <a:p>
            <a:pPr lvl="1"/>
            <a:endParaRPr lang="en-US" dirty="0"/>
          </a:p>
          <a:p>
            <a:pPr lvl="1"/>
            <a:r>
              <a:rPr lang="en-US" dirty="0"/>
              <a:t>13“I kept looking in the night visions, and  behold, with the clouds of heaven One like a Son of Man was coming, and He came up to the Ancient of Days and was presented before Him.  14And to Him was given dominion, glory and a kingdom, that all the peoples, nations and men of every language might serve Him.  His dominion is an everlasting dominion which will not pass away; and His kingdom is one which will not be destroyed” (Daniel 7:13-14).</a:t>
            </a:r>
          </a:p>
        </p:txBody>
      </p:sp>
    </p:spTree>
    <p:extLst>
      <p:ext uri="{BB962C8B-B14F-4D97-AF65-F5344CB8AC3E}">
        <p14:creationId xmlns:p14="http://schemas.microsoft.com/office/powerpoint/2010/main" val="424738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E4C06-C454-0742-B0D6-50D1B7B224CA}"/>
              </a:ext>
            </a:extLst>
          </p:cNvPr>
          <p:cNvSpPr>
            <a:spLocks noGrp="1"/>
          </p:cNvSpPr>
          <p:nvPr>
            <p:ph type="title"/>
          </p:nvPr>
        </p:nvSpPr>
        <p:spPr/>
        <p:txBody>
          <a:bodyPr/>
          <a:lstStyle/>
          <a:p>
            <a:r>
              <a:rPr lang="en-US" dirty="0"/>
              <a:t>II. The Nature of Christ - Titles</a:t>
            </a:r>
          </a:p>
        </p:txBody>
      </p:sp>
      <p:sp>
        <p:nvSpPr>
          <p:cNvPr id="3" name="Content Placeholder 2">
            <a:extLst>
              <a:ext uri="{FF2B5EF4-FFF2-40B4-BE49-F238E27FC236}">
                <a16:creationId xmlns:a16="http://schemas.microsoft.com/office/drawing/2014/main" id="{646603DB-070F-4E40-B613-91F1B6859D63}"/>
              </a:ext>
            </a:extLst>
          </p:cNvPr>
          <p:cNvSpPr>
            <a:spLocks noGrp="1"/>
          </p:cNvSpPr>
          <p:nvPr>
            <p:ph idx="1"/>
          </p:nvPr>
        </p:nvSpPr>
        <p:spPr/>
        <p:txBody>
          <a:bodyPr>
            <a:normAutofit/>
          </a:bodyPr>
          <a:lstStyle/>
          <a:p>
            <a:r>
              <a:rPr lang="en-US" dirty="0"/>
              <a:t>Son of Man—emphasizes both humanity and deity with a particular emphasis on deity.</a:t>
            </a:r>
          </a:p>
          <a:p>
            <a:pPr lvl="1"/>
            <a:endParaRPr lang="en-US" dirty="0"/>
          </a:p>
          <a:p>
            <a:pPr lvl="1"/>
            <a:r>
              <a:rPr lang="en-US" dirty="0"/>
              <a:t>7“‘Why does this man speak that way?  He is blaspheming; who can forgive sins but God alone?’…10‘But so that you may know that the Son of Man has authority on earth to forgive sins’—He said to the paralytic, 11‘I say to you, get up, pick up your pallet and go home’” (Mark 2:7, 10).</a:t>
            </a:r>
          </a:p>
        </p:txBody>
      </p:sp>
    </p:spTree>
    <p:extLst>
      <p:ext uri="{BB962C8B-B14F-4D97-AF65-F5344CB8AC3E}">
        <p14:creationId xmlns:p14="http://schemas.microsoft.com/office/powerpoint/2010/main" val="3688629317"/>
      </p:ext>
    </p:extLst>
  </p:cSld>
  <p:clrMapOvr>
    <a:masterClrMapping/>
  </p:clrMapOvr>
</p:sld>
</file>

<file path=ppt/theme/theme1.xml><?xml version="1.0" encoding="utf-8"?>
<a:theme xmlns:a="http://schemas.openxmlformats.org/drawingml/2006/main" name="Purple Sta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Stars" id="{828AB01D-2BDC-0B47-9D90-2388A2AA91B7}" vid="{1CB7C11F-1608-5645-849C-AAC09320A5B0}"/>
    </a:ext>
  </a:extLst>
</a:theme>
</file>

<file path=docProps/app.xml><?xml version="1.0" encoding="utf-8"?>
<Properties xmlns="http://schemas.openxmlformats.org/officeDocument/2006/extended-properties" xmlns:vt="http://schemas.openxmlformats.org/officeDocument/2006/docPropsVTypes">
  <Template>Purple Stars</Template>
  <TotalTime>1047</TotalTime>
  <Words>1510</Words>
  <Application>Microsoft Macintosh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Malgun Gothic</vt:lpstr>
      <vt:lpstr>Malgun Gothic Semilight</vt:lpstr>
      <vt:lpstr>Arial</vt:lpstr>
      <vt:lpstr>Avenir Book</vt:lpstr>
      <vt:lpstr>Calibri</vt:lpstr>
      <vt:lpstr>Purple Stars</vt:lpstr>
      <vt:lpstr>Foundations of Orthodoxy</vt:lpstr>
      <vt:lpstr>Outline</vt:lpstr>
      <vt:lpstr>I. The Nature of God</vt:lpstr>
      <vt:lpstr>I. The Nature of God</vt:lpstr>
      <vt:lpstr>II. The Nature of Christ - Overview</vt:lpstr>
      <vt:lpstr>II. The Nature of Christ - Overview</vt:lpstr>
      <vt:lpstr>II. The Nature of Christ - Titles</vt:lpstr>
      <vt:lpstr>II. The Nature of Christ - Titles</vt:lpstr>
      <vt:lpstr>II. The Nature of Christ - Titles</vt:lpstr>
      <vt:lpstr>II. The Nature of Christ - Titles</vt:lpstr>
      <vt:lpstr>II. The Nature of Christ - Antichrist</vt:lpstr>
      <vt:lpstr>II. The Nature of Christ - Antichrist</vt:lpstr>
      <vt:lpstr>II. The Nature of Christ - Other</vt:lpstr>
      <vt:lpstr>II. The Nature of Christ - Other</vt:lpstr>
      <vt:lpstr>III. The Nature of Man</vt:lpstr>
      <vt:lpstr>III. The Nature of Man</vt:lpstr>
      <vt:lpstr>IV. The Nature of the Gospel</vt:lpstr>
      <vt:lpstr>IV. The Nature of The Gospel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Orthodoxy</dc:title>
  <dc:creator>Stephen Curto</dc:creator>
  <cp:lastModifiedBy>Stephen Curto</cp:lastModifiedBy>
  <cp:revision>7</cp:revision>
  <dcterms:created xsi:type="dcterms:W3CDTF">2020-02-20T22:54:14Z</dcterms:created>
  <dcterms:modified xsi:type="dcterms:W3CDTF">2020-02-22T22:21:24Z</dcterms:modified>
</cp:coreProperties>
</file>