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81"/>
  </p:normalViewPr>
  <p:slideViewPr>
    <p:cSldViewPr snapToGrid="0" snapToObjects="1">
      <p:cViewPr varScale="1">
        <p:scale>
          <a:sx n="97" d="100"/>
          <a:sy n="9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A1ED-F30C-F34D-A9C9-ED2499B14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617F1-14A8-6145-A743-4995C1FE2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BC400-3869-8246-BE0E-3C6FA15A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B2C11-26A8-C543-89C9-1FA79962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77077-64C8-DD4F-85A6-2B84A78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5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92BF-C294-6C45-943C-D55F0974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57AD8-CA09-784E-A85F-A4D857A85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4E0EF-F69B-5A4D-8F0F-B5B30F2D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BB5F0-85E5-2840-A93C-5E1DF743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5B4D6-DD93-0243-A08E-0983E97A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2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FEEDD-E666-9C4C-8909-31EF81EC6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C189F-BEE5-ED4F-AC08-C21B61579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97A01-00C3-9242-A42A-676D0DE5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82ECE-31B0-9C4C-8C5C-CAA13911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D8448-4F73-184D-9A9A-73C0059D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7F1F-2A5F-9247-B1A5-600E9992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C9A1-3166-6C43-B500-FE4C84F4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0A47A-3544-5540-806B-5D8E2AC3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93342-A5D6-4A46-90FE-23B0128F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6EC86-AE2D-444B-8514-62D3061D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337D-0941-7343-B204-FB6E56A8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D17A7-6B0B-6C48-BF02-2C3E7F6FC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8411-384C-9248-85BB-87EBF37A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9728E-6BD0-0747-BB1C-397E9C65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12550-171E-0542-AC6B-9C2695D7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1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DEE5-20AD-1C4C-98E6-22A40C5D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DABE5-2660-0742-BEB5-1A6B9DEAB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41D1D-B4EC-A444-B866-8C7162259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BD161-E3A7-2D49-B457-AFFCBECE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163BE-7EC4-6F48-A3EA-CB1326B2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FB50D-6988-7A45-95BF-0D3AA922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9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A52F0-D15A-CC4B-892C-291549DA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4A3BA-9DD0-7442-9554-CE0FB70DF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5A6AF-721A-224F-8F49-66B74DB65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7FA9A-7D9B-C04A-A4BA-064653AC0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DF8C8-A3E1-014A-92B1-DAEA6A853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BDE87-F36C-654B-A4B4-3508896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37C399-86A3-DC43-A72F-14296BE4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FADCF-215B-674A-9A7A-3A0F1DB8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1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1FFE-2559-2141-B800-38C320C4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3CE77-7931-6949-92D3-AC8EFC6D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16093-53D3-B94E-A2AB-587D1151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5B1A2-EE8A-7E4A-8EC9-898C3882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51F77-79A3-4248-A360-7696B1E9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3A880-0666-F744-9F3E-816FD172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863D8-9B5B-9543-966F-A544E4B2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F67E-4803-0341-9048-BA29CC6A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7CD9E-EE9C-4C4D-AB70-A5A05204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D8310-5553-384A-97C3-2A432AE73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61C7A-57F5-F145-8492-E1F075C0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9D2A5-D215-3942-A29C-317801C2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9CCE2-6A29-CF4B-932A-DB7E14C0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3876-A67D-4348-BDDE-C525599C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AA480-E578-AD4B-86EC-E307F323C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B4C2D-2B73-CA42-84CB-27D446B3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29F0D-0959-E043-90F8-9873CCCE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E7535-E405-8849-8542-BE099675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094BE-3E22-DB43-A80E-2797AAEC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1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052B3-DEB5-1E4D-81F0-8B32FDEA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91000">
                <a:srgbClr val="85A9BC"/>
              </a:gs>
              <a:gs pos="73000">
                <a:schemeClr val="accent6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  <a:alpha val="45000"/>
                </a:schemeClr>
              </a:gs>
              <a:gs pos="59500">
                <a:srgbClr val="B8D0CC"/>
              </a:gs>
              <a:gs pos="46000">
                <a:schemeClr val="accent1">
                  <a:lumMod val="45000"/>
                  <a:lumOff val="55000"/>
                  <a:alpha val="40000"/>
                </a:schemeClr>
              </a:gs>
              <a:gs pos="29000">
                <a:srgbClr val="B9CBE9"/>
              </a:gs>
              <a:gs pos="12000">
                <a:schemeClr val="accent1">
                  <a:lumMod val="30000"/>
                  <a:lumOff val="70000"/>
                  <a:alpha val="40000"/>
                </a:schemeClr>
              </a:gs>
            </a:gsLst>
            <a:lin ang="48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5AD43-277D-7047-BB6A-3913A0829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5000"/>
                </a:schemeClr>
              </a:gs>
              <a:gs pos="81000">
                <a:schemeClr val="accent1">
                  <a:lumMod val="45000"/>
                  <a:lumOff val="55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  <a:gs pos="33000">
                <a:schemeClr val="accent1">
                  <a:lumMod val="30000"/>
                  <a:lumOff val="70000"/>
                  <a:alpha val="40000"/>
                </a:schemeClr>
              </a:gs>
            </a:gsLst>
            <a:lin ang="48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  <a:r>
              <a:rPr lang="el-GR" dirty="0"/>
              <a:t> 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19A-EFE9-7E4B-88F2-ED38FA4B4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BF8C-5D9D-454E-9F49-CB6E7D3142B2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B1E76-8E66-9147-8CC5-8BF043DE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226C7-D457-E547-82F1-CE522B58E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ED0B-458D-2440-AF43-94F8C9CC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llmounce.com/" TargetMode="External"/><Relationship Id="rId2" Type="http://schemas.openxmlformats.org/officeDocument/2006/relationships/hyperlink" Target="http://ankisrs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751A-E2C8-C64D-9E6D-6A14CD1C8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/>
              <a:t>Lesson 1:</a:t>
            </a:r>
            <a:br>
              <a:rPr lang="en-US" dirty="0"/>
            </a:br>
            <a:r>
              <a:rPr lang="en-US" dirty="0"/>
              <a:t>Introduction and Alphabet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C236D2-D1D4-164C-B9C5-F5D313377F17}"/>
              </a:ext>
            </a:extLst>
          </p:cNvPr>
          <p:cNvSpPr/>
          <p:nvPr/>
        </p:nvSpPr>
        <p:spPr>
          <a:xfrm>
            <a:off x="8669215" y="6112932"/>
            <a:ext cx="2777718" cy="7450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By Stephen Curto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For Greek 2020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Feb 25, 2020</a:t>
            </a:r>
          </a:p>
        </p:txBody>
      </p:sp>
      <p:pic>
        <p:nvPicPr>
          <p:cNvPr id="5" name="Picture 4" descr="logo2.jpg">
            <a:extLst>
              <a:ext uri="{FF2B5EF4-FFF2-40B4-BE49-F238E27FC236}">
                <a16:creationId xmlns:a16="http://schemas.microsoft.com/office/drawing/2014/main" id="{0758A0B1-C563-0E45-A826-DBA5A3317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3" y="6112933"/>
            <a:ext cx="745067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9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E77D-1EFD-7A48-AE09-4F7C403F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38EA8-31E6-E343-B51D-BD078E490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Ε    ε     </a:t>
            </a:r>
            <a:r>
              <a:rPr lang="en-US" sz="4000" dirty="0">
                <a:latin typeface="Times New Roman"/>
                <a:cs typeface="Times New Roman"/>
              </a:rPr>
              <a:t>epsilon   -   </a:t>
            </a:r>
            <a:r>
              <a:rPr lang="en-US" sz="4000" u="sng" dirty="0">
                <a:latin typeface="Times New Roman"/>
                <a:cs typeface="Times New Roman"/>
              </a:rPr>
              <a:t>e</a:t>
            </a:r>
            <a:r>
              <a:rPr lang="en-US" sz="4000" dirty="0">
                <a:latin typeface="Times New Roman"/>
                <a:cs typeface="Times New Roman"/>
              </a:rPr>
              <a:t> as in met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Ζ    ζ     </a:t>
            </a:r>
            <a:r>
              <a:rPr lang="en-US" sz="4000" dirty="0">
                <a:latin typeface="Times New Roman"/>
                <a:cs typeface="Times New Roman"/>
              </a:rPr>
              <a:t>zeta </a:t>
            </a:r>
            <a:r>
              <a:rPr lang="el-GR" sz="4000" dirty="0">
                <a:latin typeface="Times New Roman"/>
                <a:cs typeface="Times New Roman"/>
              </a:rPr>
              <a:t>      </a:t>
            </a:r>
            <a:r>
              <a:rPr lang="en-US" sz="4000" dirty="0">
                <a:latin typeface="Times New Roman"/>
                <a:cs typeface="Times New Roman"/>
              </a:rPr>
              <a:t> -   </a:t>
            </a:r>
            <a:r>
              <a:rPr lang="en-US" sz="4000" u="sng" dirty="0">
                <a:latin typeface="Times New Roman"/>
                <a:cs typeface="Times New Roman"/>
              </a:rPr>
              <a:t>z</a:t>
            </a:r>
            <a:r>
              <a:rPr lang="en-US" sz="4000" dirty="0">
                <a:latin typeface="Times New Roman"/>
                <a:cs typeface="Times New Roman"/>
              </a:rPr>
              <a:t> as in daze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Η    η     </a:t>
            </a:r>
            <a:r>
              <a:rPr lang="en-US" sz="4000" dirty="0">
                <a:latin typeface="Times New Roman"/>
                <a:cs typeface="Times New Roman"/>
              </a:rPr>
              <a:t>eta </a:t>
            </a:r>
            <a:r>
              <a:rPr lang="el-GR" sz="4000" dirty="0">
                <a:latin typeface="Times New Roman"/>
                <a:cs typeface="Times New Roman"/>
              </a:rPr>
              <a:t>        </a:t>
            </a:r>
            <a:r>
              <a:rPr lang="en-US" sz="4000" dirty="0">
                <a:latin typeface="Times New Roman"/>
                <a:cs typeface="Times New Roman"/>
              </a:rPr>
              <a:t>-   </a:t>
            </a:r>
            <a:r>
              <a:rPr lang="en-US" sz="4000" u="sng" dirty="0">
                <a:latin typeface="Times New Roman"/>
                <a:cs typeface="Times New Roman"/>
              </a:rPr>
              <a:t>e</a:t>
            </a:r>
            <a:r>
              <a:rPr lang="en-US" sz="4000" dirty="0">
                <a:latin typeface="Times New Roman"/>
                <a:cs typeface="Times New Roman"/>
              </a:rPr>
              <a:t> as in obey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Θ    θ     </a:t>
            </a:r>
            <a:r>
              <a:rPr lang="en-US" sz="4000" dirty="0">
                <a:latin typeface="Times New Roman"/>
                <a:cs typeface="Times New Roman"/>
              </a:rPr>
              <a:t>theta</a:t>
            </a:r>
            <a:r>
              <a:rPr lang="el-GR" sz="4000" dirty="0">
                <a:latin typeface="Times New Roman"/>
                <a:cs typeface="Times New Roman"/>
              </a:rPr>
              <a:t>      </a:t>
            </a:r>
            <a:r>
              <a:rPr lang="en-US" sz="4000" dirty="0">
                <a:latin typeface="Times New Roman"/>
                <a:cs typeface="Times New Roman"/>
              </a:rPr>
              <a:t>-   </a:t>
            </a:r>
            <a:r>
              <a:rPr lang="en-US" sz="4000" u="sng" dirty="0" err="1">
                <a:latin typeface="Times New Roman"/>
                <a:cs typeface="Times New Roman"/>
              </a:rPr>
              <a:t>th</a:t>
            </a:r>
            <a:r>
              <a:rPr lang="en-US" sz="4000" dirty="0">
                <a:latin typeface="Times New Roman"/>
                <a:cs typeface="Times New Roman"/>
              </a:rPr>
              <a:t> as in thing</a:t>
            </a:r>
          </a:p>
        </p:txBody>
      </p:sp>
    </p:spTree>
    <p:extLst>
      <p:ext uri="{BB962C8B-B14F-4D97-AF65-F5344CB8AC3E}">
        <p14:creationId xmlns:p14="http://schemas.microsoft.com/office/powerpoint/2010/main" val="217904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E77D-1EFD-7A48-AE09-4F7C403F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38EA8-31E6-E343-B51D-BD078E490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Ι     ι     </a:t>
            </a:r>
            <a:r>
              <a:rPr lang="en-US" sz="4000" dirty="0">
                <a:latin typeface="Times New Roman"/>
                <a:cs typeface="Times New Roman"/>
              </a:rPr>
              <a:t>iota  </a:t>
            </a:r>
            <a:r>
              <a:rPr lang="el-GR" sz="4000" dirty="0">
                <a:latin typeface="Times New Roman"/>
                <a:cs typeface="Times New Roman"/>
              </a:rPr>
              <a:t>       </a:t>
            </a:r>
            <a:r>
              <a:rPr lang="en-US" sz="4000" dirty="0">
                <a:latin typeface="Times New Roman"/>
                <a:cs typeface="Times New Roman"/>
              </a:rPr>
              <a:t>-   </a:t>
            </a:r>
            <a:r>
              <a:rPr lang="en-US" sz="4000" u="sng" dirty="0" err="1">
                <a:latin typeface="Times New Roman"/>
                <a:cs typeface="Times New Roman"/>
              </a:rPr>
              <a:t>i</a:t>
            </a:r>
            <a:r>
              <a:rPr lang="en-US" sz="4000" dirty="0">
                <a:latin typeface="Times New Roman"/>
                <a:cs typeface="Times New Roman"/>
              </a:rPr>
              <a:t> as in intrigue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Κ    κ     </a:t>
            </a:r>
            <a:r>
              <a:rPr lang="en-US" sz="4000" dirty="0">
                <a:latin typeface="Times New Roman"/>
                <a:cs typeface="Times New Roman"/>
              </a:rPr>
              <a:t>kappa </a:t>
            </a:r>
            <a:r>
              <a:rPr lang="el-GR" sz="4000" dirty="0">
                <a:latin typeface="Times New Roman"/>
                <a:cs typeface="Times New Roman"/>
              </a:rPr>
              <a:t>  </a:t>
            </a:r>
            <a:r>
              <a:rPr lang="en-US" sz="4000" dirty="0">
                <a:latin typeface="Times New Roman"/>
                <a:cs typeface="Times New Roman"/>
              </a:rPr>
              <a:t> -   </a:t>
            </a:r>
            <a:r>
              <a:rPr lang="en-US" sz="4000" u="sng" dirty="0">
                <a:latin typeface="Times New Roman"/>
                <a:cs typeface="Times New Roman"/>
              </a:rPr>
              <a:t>k</a:t>
            </a:r>
            <a:r>
              <a:rPr lang="en-US" sz="4000" dirty="0">
                <a:latin typeface="Times New Roman"/>
                <a:cs typeface="Times New Roman"/>
              </a:rPr>
              <a:t> as in kitchen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Λ    λ     </a:t>
            </a:r>
            <a:r>
              <a:rPr lang="en-US" sz="4000" dirty="0">
                <a:latin typeface="Times New Roman"/>
                <a:cs typeface="Times New Roman"/>
              </a:rPr>
              <a:t>lambda</a:t>
            </a:r>
            <a:r>
              <a:rPr lang="el-GR" sz="4000" dirty="0">
                <a:latin typeface="Times New Roman"/>
                <a:cs typeface="Times New Roman"/>
              </a:rPr>
              <a:t>  </a:t>
            </a:r>
            <a:r>
              <a:rPr lang="en-US" sz="4000" dirty="0">
                <a:latin typeface="Times New Roman"/>
                <a:cs typeface="Times New Roman"/>
              </a:rPr>
              <a:t>-   </a:t>
            </a:r>
            <a:r>
              <a:rPr lang="en-US" sz="4000" u="sng" dirty="0">
                <a:latin typeface="Times New Roman"/>
                <a:cs typeface="Times New Roman"/>
              </a:rPr>
              <a:t>l</a:t>
            </a:r>
            <a:r>
              <a:rPr lang="en-US" sz="4000" dirty="0">
                <a:latin typeface="Times New Roman"/>
                <a:cs typeface="Times New Roman"/>
              </a:rPr>
              <a:t> as in law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Μ    μ     </a:t>
            </a:r>
            <a:r>
              <a:rPr lang="en-US" sz="4000" dirty="0">
                <a:latin typeface="Times New Roman"/>
                <a:cs typeface="Times New Roman"/>
              </a:rPr>
              <a:t>mu</a:t>
            </a:r>
            <a:r>
              <a:rPr lang="el-GR" sz="4000" dirty="0">
                <a:latin typeface="Times New Roman"/>
                <a:cs typeface="Times New Roman"/>
              </a:rPr>
              <a:t>        </a:t>
            </a:r>
            <a:r>
              <a:rPr lang="en-US" sz="4000" dirty="0">
                <a:latin typeface="Times New Roman"/>
                <a:cs typeface="Times New Roman"/>
              </a:rPr>
              <a:t>-   </a:t>
            </a:r>
            <a:r>
              <a:rPr lang="en-US" sz="4000" u="sng" dirty="0">
                <a:latin typeface="Times New Roman"/>
                <a:cs typeface="Times New Roman"/>
              </a:rPr>
              <a:t>m</a:t>
            </a:r>
            <a:r>
              <a:rPr lang="en-US" sz="4000" dirty="0">
                <a:latin typeface="Times New Roman"/>
                <a:cs typeface="Times New Roman"/>
              </a:rPr>
              <a:t> as in mother</a:t>
            </a:r>
          </a:p>
        </p:txBody>
      </p:sp>
    </p:spTree>
    <p:extLst>
      <p:ext uri="{BB962C8B-B14F-4D97-AF65-F5344CB8AC3E}">
        <p14:creationId xmlns:p14="http://schemas.microsoft.com/office/powerpoint/2010/main" val="156782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E77D-1EFD-7A48-AE09-4F7C403F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38EA8-31E6-E343-B51D-BD078E490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Ν    ν     </a:t>
            </a:r>
            <a:r>
              <a:rPr lang="en-US" sz="4000" dirty="0">
                <a:latin typeface="Times New Roman"/>
                <a:cs typeface="Times New Roman"/>
              </a:rPr>
              <a:t>nu</a:t>
            </a:r>
            <a:r>
              <a:rPr lang="el-GR" sz="4000" dirty="0">
                <a:latin typeface="Times New Roman"/>
                <a:cs typeface="Times New Roman"/>
              </a:rPr>
              <a:t>          </a:t>
            </a:r>
            <a:r>
              <a:rPr lang="en-US" sz="4000" dirty="0">
                <a:latin typeface="Times New Roman"/>
                <a:cs typeface="Times New Roman"/>
              </a:rPr>
              <a:t>-   </a:t>
            </a:r>
            <a:r>
              <a:rPr lang="en-US" sz="4000" u="sng" dirty="0">
                <a:latin typeface="Times New Roman"/>
                <a:cs typeface="Times New Roman"/>
              </a:rPr>
              <a:t>n</a:t>
            </a:r>
            <a:r>
              <a:rPr lang="en-US" sz="4000" dirty="0">
                <a:latin typeface="Times New Roman"/>
                <a:cs typeface="Times New Roman"/>
              </a:rPr>
              <a:t> as in new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Ξ    ξ     </a:t>
            </a:r>
            <a:r>
              <a:rPr lang="en-US" sz="4000" dirty="0">
                <a:latin typeface="Times New Roman"/>
                <a:cs typeface="Times New Roman"/>
              </a:rPr>
              <a:t>xi</a:t>
            </a:r>
            <a:r>
              <a:rPr lang="el-GR" sz="4000" dirty="0">
                <a:latin typeface="Times New Roman"/>
                <a:cs typeface="Times New Roman"/>
              </a:rPr>
              <a:t>      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l-GR" sz="4000" dirty="0">
                <a:latin typeface="Times New Roman"/>
                <a:cs typeface="Times New Roman"/>
              </a:rPr>
              <a:t>    </a:t>
            </a:r>
            <a:r>
              <a:rPr lang="en-US" sz="4000" dirty="0">
                <a:latin typeface="Times New Roman"/>
                <a:cs typeface="Times New Roman"/>
              </a:rPr>
              <a:t> -   </a:t>
            </a:r>
            <a:r>
              <a:rPr lang="en-US" sz="4000" u="sng" dirty="0">
                <a:latin typeface="Times New Roman"/>
                <a:cs typeface="Times New Roman"/>
              </a:rPr>
              <a:t>x</a:t>
            </a:r>
            <a:r>
              <a:rPr lang="en-US" sz="4000" dirty="0">
                <a:latin typeface="Times New Roman"/>
                <a:cs typeface="Times New Roman"/>
              </a:rPr>
              <a:t> as in axiom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Ο    ο    </a:t>
            </a:r>
            <a:r>
              <a:rPr lang="en-US" sz="4000" dirty="0">
                <a:latin typeface="Times New Roman"/>
                <a:cs typeface="Times New Roman"/>
              </a:rPr>
              <a:t>omicron  -   </a:t>
            </a:r>
            <a:r>
              <a:rPr lang="en-US" sz="4000" u="sng" dirty="0">
                <a:latin typeface="Times New Roman"/>
                <a:cs typeface="Times New Roman"/>
              </a:rPr>
              <a:t>o</a:t>
            </a:r>
            <a:r>
              <a:rPr lang="en-US" sz="4000" dirty="0">
                <a:latin typeface="Times New Roman"/>
                <a:cs typeface="Times New Roman"/>
              </a:rPr>
              <a:t> as in not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Π    π     </a:t>
            </a:r>
            <a:r>
              <a:rPr lang="en-US" sz="4000" dirty="0">
                <a:latin typeface="Times New Roman"/>
                <a:cs typeface="Times New Roman"/>
              </a:rPr>
              <a:t>pi</a:t>
            </a:r>
            <a:r>
              <a:rPr lang="el-GR" sz="4000" dirty="0">
                <a:latin typeface="Times New Roman"/>
                <a:cs typeface="Times New Roman"/>
              </a:rPr>
              <a:t>           </a:t>
            </a:r>
            <a:r>
              <a:rPr lang="en-US" sz="4000" dirty="0">
                <a:latin typeface="Times New Roman"/>
                <a:cs typeface="Times New Roman"/>
              </a:rPr>
              <a:t>-   </a:t>
            </a:r>
            <a:r>
              <a:rPr lang="en-US" sz="4000" u="sng" dirty="0">
                <a:latin typeface="Times New Roman"/>
                <a:cs typeface="Times New Roman"/>
              </a:rPr>
              <a:t>p</a:t>
            </a:r>
            <a:r>
              <a:rPr lang="en-US" sz="4000" dirty="0">
                <a:latin typeface="Times New Roman"/>
                <a:cs typeface="Times New Roman"/>
              </a:rPr>
              <a:t> as in peach</a:t>
            </a:r>
          </a:p>
        </p:txBody>
      </p:sp>
    </p:spTree>
    <p:extLst>
      <p:ext uri="{BB962C8B-B14F-4D97-AF65-F5344CB8AC3E}">
        <p14:creationId xmlns:p14="http://schemas.microsoft.com/office/powerpoint/2010/main" val="118216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E77D-1EFD-7A48-AE09-4F7C403F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38EA8-31E6-E343-B51D-BD078E490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Ρ    ρ     </a:t>
            </a:r>
            <a:r>
              <a:rPr lang="en-US" sz="4000" dirty="0">
                <a:latin typeface="Times New Roman"/>
                <a:cs typeface="Times New Roman"/>
              </a:rPr>
              <a:t>rho</a:t>
            </a:r>
            <a:r>
              <a:rPr lang="el-GR" sz="4000" dirty="0">
                <a:latin typeface="Times New Roman"/>
                <a:cs typeface="Times New Roman"/>
              </a:rPr>
              <a:t>          </a:t>
            </a:r>
            <a:r>
              <a:rPr lang="en-US" sz="4000" dirty="0">
                <a:latin typeface="Times New Roman"/>
                <a:cs typeface="Times New Roman"/>
              </a:rPr>
              <a:t>-   </a:t>
            </a:r>
            <a:r>
              <a:rPr lang="en-US" sz="4000" u="sng" dirty="0">
                <a:latin typeface="Times New Roman"/>
                <a:cs typeface="Times New Roman"/>
              </a:rPr>
              <a:t>r</a:t>
            </a:r>
            <a:r>
              <a:rPr lang="en-US" sz="4000" dirty="0">
                <a:latin typeface="Times New Roman"/>
                <a:cs typeface="Times New Roman"/>
              </a:rPr>
              <a:t> as in rod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Σ    σ, ς  </a:t>
            </a:r>
            <a:r>
              <a:rPr lang="en-US" sz="4000" dirty="0">
                <a:latin typeface="Times New Roman"/>
                <a:cs typeface="Times New Roman"/>
              </a:rPr>
              <a:t>sigma</a:t>
            </a:r>
            <a:r>
              <a:rPr lang="el-GR" sz="4000" dirty="0">
                <a:latin typeface="Times New Roman"/>
                <a:cs typeface="Times New Roman"/>
              </a:rPr>
              <a:t>   </a:t>
            </a:r>
            <a:r>
              <a:rPr lang="en-US" sz="4000" dirty="0">
                <a:latin typeface="Times New Roman"/>
                <a:cs typeface="Times New Roman"/>
              </a:rPr>
              <a:t> -   </a:t>
            </a:r>
            <a:r>
              <a:rPr lang="en-US" sz="4000" u="sng" dirty="0">
                <a:latin typeface="Times New Roman"/>
                <a:cs typeface="Times New Roman"/>
              </a:rPr>
              <a:t>s</a:t>
            </a:r>
            <a:r>
              <a:rPr lang="en-US" sz="4000" dirty="0">
                <a:latin typeface="Times New Roman"/>
                <a:cs typeface="Times New Roman"/>
              </a:rPr>
              <a:t> as in study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Τ    τ     </a:t>
            </a:r>
            <a:r>
              <a:rPr lang="en-US" sz="4000" dirty="0">
                <a:latin typeface="Times New Roman"/>
                <a:cs typeface="Times New Roman"/>
              </a:rPr>
              <a:t>tau</a:t>
            </a:r>
            <a:r>
              <a:rPr lang="el-GR" sz="4000" dirty="0">
                <a:latin typeface="Times New Roman"/>
                <a:cs typeface="Times New Roman"/>
              </a:rPr>
              <a:t>        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l-GR" sz="4000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-   </a:t>
            </a:r>
            <a:r>
              <a:rPr lang="en-US" sz="4000" u="sng" dirty="0">
                <a:latin typeface="Times New Roman"/>
                <a:cs typeface="Times New Roman"/>
              </a:rPr>
              <a:t>t</a:t>
            </a:r>
            <a:r>
              <a:rPr lang="en-US" sz="4000" dirty="0">
                <a:latin typeface="Times New Roman"/>
                <a:cs typeface="Times New Roman"/>
              </a:rPr>
              <a:t> as in talk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Υ    υ     </a:t>
            </a:r>
            <a:r>
              <a:rPr lang="en-US" sz="4000" dirty="0">
                <a:latin typeface="Times New Roman"/>
                <a:cs typeface="Times New Roman"/>
              </a:rPr>
              <a:t>upsilon  -   </a:t>
            </a:r>
            <a:r>
              <a:rPr lang="en-US" sz="4000" u="sng" dirty="0">
                <a:latin typeface="Times New Roman"/>
                <a:cs typeface="Times New Roman"/>
              </a:rPr>
              <a:t>u</a:t>
            </a:r>
            <a:r>
              <a:rPr lang="en-US" sz="4000" dirty="0">
                <a:latin typeface="Times New Roman"/>
                <a:cs typeface="Times New Roman"/>
              </a:rPr>
              <a:t> as in “</a:t>
            </a:r>
            <a:r>
              <a:rPr lang="en-US" sz="4000" dirty="0" err="1">
                <a:latin typeface="Times New Roman"/>
                <a:cs typeface="Times New Roman"/>
              </a:rPr>
              <a:t>kewl</a:t>
            </a:r>
            <a:r>
              <a:rPr lang="en-US" sz="4000" dirty="0">
                <a:latin typeface="Times New Roman"/>
                <a:cs typeface="Times New Roman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10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E77D-1EFD-7A48-AE09-4F7C403F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38EA8-31E6-E343-B51D-BD078E490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Φ    φ    </a:t>
            </a:r>
            <a:r>
              <a:rPr lang="en-US" sz="4000" dirty="0">
                <a:latin typeface="Times New Roman"/>
                <a:cs typeface="Times New Roman"/>
              </a:rPr>
              <a:t>phi</a:t>
            </a:r>
            <a:r>
              <a:rPr lang="el-GR" sz="4000" dirty="0">
                <a:latin typeface="Times New Roman"/>
                <a:cs typeface="Times New Roman"/>
              </a:rPr>
              <a:t>          </a:t>
            </a:r>
            <a:r>
              <a:rPr lang="en-US" sz="4000" dirty="0">
                <a:latin typeface="Times New Roman"/>
                <a:cs typeface="Times New Roman"/>
              </a:rPr>
              <a:t>-   </a:t>
            </a:r>
            <a:r>
              <a:rPr lang="en-US" sz="4000" u="sng" dirty="0" err="1">
                <a:latin typeface="Times New Roman"/>
                <a:cs typeface="Times New Roman"/>
              </a:rPr>
              <a:t>ph</a:t>
            </a:r>
            <a:r>
              <a:rPr lang="en-US" sz="4000" dirty="0">
                <a:latin typeface="Times New Roman"/>
                <a:cs typeface="Times New Roman"/>
              </a:rPr>
              <a:t> as in phone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Χ    χ     </a:t>
            </a:r>
            <a:r>
              <a:rPr lang="en-US" sz="4000" dirty="0">
                <a:latin typeface="Times New Roman"/>
                <a:cs typeface="Times New Roman"/>
              </a:rPr>
              <a:t>chi</a:t>
            </a:r>
            <a:r>
              <a:rPr lang="el-GR" sz="4000" dirty="0">
                <a:latin typeface="Times New Roman"/>
                <a:cs typeface="Times New Roman"/>
              </a:rPr>
              <a:t>         </a:t>
            </a:r>
            <a:r>
              <a:rPr lang="en-US" sz="4000" dirty="0">
                <a:latin typeface="Times New Roman"/>
                <a:cs typeface="Times New Roman"/>
              </a:rPr>
              <a:t> -   </a:t>
            </a:r>
            <a:r>
              <a:rPr lang="en-US" sz="4000" u="sng" dirty="0" err="1">
                <a:latin typeface="Times New Roman"/>
                <a:cs typeface="Times New Roman"/>
              </a:rPr>
              <a:t>ch</a:t>
            </a:r>
            <a:r>
              <a:rPr lang="en-US" sz="4000" dirty="0">
                <a:latin typeface="Times New Roman"/>
                <a:cs typeface="Times New Roman"/>
              </a:rPr>
              <a:t> as in Loch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Ψ    ψ     </a:t>
            </a:r>
            <a:r>
              <a:rPr lang="en-US" sz="4000" dirty="0">
                <a:latin typeface="Times New Roman"/>
                <a:cs typeface="Times New Roman"/>
              </a:rPr>
              <a:t>psi</a:t>
            </a:r>
            <a:r>
              <a:rPr lang="el-GR" sz="4000" dirty="0">
                <a:latin typeface="Times New Roman"/>
                <a:cs typeface="Times New Roman"/>
              </a:rPr>
              <a:t>          </a:t>
            </a:r>
            <a:r>
              <a:rPr lang="en-US" sz="4000" dirty="0">
                <a:latin typeface="Times New Roman"/>
                <a:cs typeface="Times New Roman"/>
              </a:rPr>
              <a:t>-   </a:t>
            </a:r>
            <a:r>
              <a:rPr lang="en-US" sz="4000" u="sng" dirty="0" err="1">
                <a:latin typeface="Times New Roman"/>
                <a:cs typeface="Times New Roman"/>
              </a:rPr>
              <a:t>ps</a:t>
            </a:r>
            <a:r>
              <a:rPr lang="en-US" sz="4000" dirty="0">
                <a:latin typeface="Times New Roman"/>
                <a:cs typeface="Times New Roman"/>
              </a:rPr>
              <a:t> as in lips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4000" dirty="0">
                <a:latin typeface="Times New Roman"/>
                <a:cs typeface="Times New Roman"/>
              </a:rPr>
              <a:t>Ω    ω     </a:t>
            </a:r>
            <a:r>
              <a:rPr lang="en-US" sz="4000" dirty="0">
                <a:latin typeface="Times New Roman"/>
                <a:cs typeface="Times New Roman"/>
              </a:rPr>
              <a:t>omega    -   </a:t>
            </a:r>
            <a:r>
              <a:rPr lang="en-US" sz="4000" u="sng" dirty="0">
                <a:latin typeface="Times New Roman"/>
                <a:cs typeface="Times New Roman"/>
              </a:rPr>
              <a:t>o</a:t>
            </a:r>
            <a:r>
              <a:rPr lang="en-US" sz="4000" dirty="0">
                <a:latin typeface="Times New Roman"/>
                <a:cs typeface="Times New Roman"/>
              </a:rPr>
              <a:t> as in tone</a:t>
            </a:r>
          </a:p>
        </p:txBody>
      </p:sp>
    </p:spTree>
    <p:extLst>
      <p:ext uri="{BB962C8B-B14F-4D97-AF65-F5344CB8AC3E}">
        <p14:creationId xmlns:p14="http://schemas.microsoft.com/office/powerpoint/2010/main" val="409960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C0C1-E920-264B-BF62-73481CFF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9C218-FFC6-5D42-BF43-FC44B65B1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Tricky Letters:</a:t>
            </a:r>
          </a:p>
          <a:p>
            <a:pPr marL="0" indent="0">
              <a:buNone/>
            </a:pPr>
            <a:r>
              <a:rPr lang="el-GR" dirty="0"/>
              <a:t>Η   </a:t>
            </a:r>
            <a:r>
              <a:rPr lang="el-GR" dirty="0">
                <a:latin typeface="Times New Roman"/>
                <a:cs typeface="Times New Roman"/>
              </a:rPr>
              <a:t>η </a:t>
            </a:r>
            <a:r>
              <a:rPr lang="el-GR" dirty="0"/>
              <a:t>   </a:t>
            </a:r>
            <a:r>
              <a:rPr lang="en-US" dirty="0"/>
              <a:t>- the capital looks like an “h”, but </a:t>
            </a:r>
            <a:r>
              <a:rPr lang="el-GR" dirty="0">
                <a:latin typeface="Times New Roman"/>
                <a:cs typeface="Times New Roman"/>
              </a:rPr>
              <a:t>η</a:t>
            </a:r>
            <a:r>
              <a:rPr lang="el-GR" dirty="0"/>
              <a:t> </a:t>
            </a:r>
            <a:r>
              <a:rPr lang="en-US" dirty="0"/>
              <a:t>is a vowel</a:t>
            </a:r>
          </a:p>
          <a:p>
            <a:pPr marL="0" indent="0">
              <a:buNone/>
            </a:pPr>
            <a:r>
              <a:rPr lang="el-GR" dirty="0"/>
              <a:t>Μ   </a:t>
            </a:r>
            <a:r>
              <a:rPr lang="el-GR" dirty="0">
                <a:latin typeface="Times New Roman"/>
                <a:cs typeface="Times New Roman"/>
              </a:rPr>
              <a:t>μ </a:t>
            </a:r>
            <a:r>
              <a:rPr lang="en-US" dirty="0">
                <a:latin typeface="Times New Roman"/>
                <a:cs typeface="Times New Roman"/>
              </a:rPr>
              <a:t>   - </a:t>
            </a:r>
            <a:r>
              <a:rPr lang="en-US" dirty="0"/>
              <a:t>the lower case looks like a “u”, but </a:t>
            </a:r>
            <a:r>
              <a:rPr lang="el-GR" dirty="0"/>
              <a:t>μ</a:t>
            </a:r>
            <a:r>
              <a:rPr lang="en-US" dirty="0"/>
              <a:t> a consonant</a:t>
            </a:r>
          </a:p>
          <a:p>
            <a:pPr marL="0" indent="0">
              <a:buNone/>
            </a:pPr>
            <a:r>
              <a:rPr lang="el-GR" dirty="0"/>
              <a:t>Ν    </a:t>
            </a:r>
            <a:r>
              <a:rPr lang="el-GR" dirty="0">
                <a:latin typeface="Times New Roman"/>
                <a:cs typeface="Times New Roman"/>
              </a:rPr>
              <a:t>ν    </a:t>
            </a:r>
            <a:r>
              <a:rPr lang="en-US" dirty="0"/>
              <a:t>- the lower case looks like a “v”</a:t>
            </a:r>
            <a:endParaRPr lang="el-GR" dirty="0"/>
          </a:p>
          <a:p>
            <a:pPr marL="0" indent="0">
              <a:buNone/>
            </a:pPr>
            <a:r>
              <a:rPr lang="el-GR" dirty="0" err="1">
                <a:latin typeface="Times New Roman"/>
                <a:cs typeface="Times New Roman"/>
              </a:rPr>
              <a:t>Ππ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l-GR" dirty="0" err="1">
                <a:latin typeface="Times New Roman"/>
                <a:cs typeface="Times New Roman"/>
              </a:rPr>
              <a:t>Ρρ</a:t>
            </a:r>
            <a:r>
              <a:rPr lang="el-GR" dirty="0">
                <a:latin typeface="Times New Roman"/>
                <a:cs typeface="Times New Roman"/>
              </a:rPr>
              <a:t>   </a:t>
            </a:r>
            <a:r>
              <a:rPr lang="en-US" dirty="0"/>
              <a:t>- rho looks like an English “p”</a:t>
            </a:r>
          </a:p>
          <a:p>
            <a:pPr marL="0" indent="0">
              <a:buNone/>
            </a:pPr>
            <a:r>
              <a:rPr lang="el-GR" dirty="0">
                <a:latin typeface="Times New Roman"/>
                <a:cs typeface="Times New Roman"/>
              </a:rPr>
              <a:t>Χ     χ    </a:t>
            </a:r>
            <a:r>
              <a:rPr lang="en-US" dirty="0"/>
              <a:t>- looks like an “x” but</a:t>
            </a:r>
            <a:r>
              <a:rPr lang="el-GR" dirty="0"/>
              <a:t> ξ </a:t>
            </a:r>
            <a:r>
              <a:rPr lang="en-US" dirty="0"/>
              <a:t>makes that sound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l-GR" dirty="0">
                <a:latin typeface="Times New Roman"/>
                <a:cs typeface="Times New Roman"/>
              </a:rPr>
              <a:t>Ω    ω   </a:t>
            </a:r>
            <a:r>
              <a:rPr lang="en-US" dirty="0"/>
              <a:t> - the lower case looks like a “w” 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0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833B-8261-8446-96FB-BA5BC0E0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9D4D-A790-194B-85A7-12815DD2F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Vowels:</a:t>
            </a:r>
          </a:p>
          <a:p>
            <a:pPr marL="0" indent="0">
              <a:buNone/>
            </a:pPr>
            <a:r>
              <a:rPr lang="el-GR" sz="4800" dirty="0"/>
              <a:t>α, ε, η, ι, ο, υ, ω</a:t>
            </a:r>
            <a:endParaRPr lang="en-US" sz="4800" dirty="0"/>
          </a:p>
          <a:p>
            <a:pPr marL="0" indent="0">
              <a:buNone/>
            </a:pPr>
            <a:endParaRPr lang="el-GR" sz="4400" dirty="0"/>
          </a:p>
          <a:p>
            <a:pPr marL="0" indent="0">
              <a:buNone/>
            </a:pPr>
            <a:r>
              <a:rPr lang="en-US" dirty="0"/>
              <a:t>Double Letter Transliterations:</a:t>
            </a:r>
          </a:p>
          <a:p>
            <a:pPr marL="0" indent="0">
              <a:buNone/>
            </a:pPr>
            <a:r>
              <a:rPr lang="el-GR" sz="4800" dirty="0"/>
              <a:t>θ, φ, χ, ψ</a:t>
            </a:r>
            <a:r>
              <a:rPr lang="en-US" sz="4800" dirty="0"/>
              <a:t>, </a:t>
            </a:r>
            <a:r>
              <a:rPr lang="el-GR" sz="4800" dirty="0"/>
              <a:t>ξ</a:t>
            </a:r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8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FBC8-E3AA-714E-BB7E-EB561844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2672F-FFF6-2C4D-A543-8CFCFFFC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Alphabet. Know every letter (Upper and lower case) and the sound it makes.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DE09-9FF3-7041-80E8-52E116C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898B-78A1-A248-990F-771B077D3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7F67F-E931-A44A-B68B-DCFD9D02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5F69-C799-3A46-9C10-83545B216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Introductory Matters/Syllabus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General Tips and Tricks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Vocabulary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Alphabet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Homework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1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39C1-C93D-1447-87E4-E43CA9E3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90501-6288-524B-B31E-E77D224FF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65941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Suggested Supplements</a:t>
            </a:r>
          </a:p>
          <a:p>
            <a:r>
              <a:rPr lang="en-US" sz="3200" dirty="0"/>
              <a:t>Bauer-Danker-Arndt-Gingrich. </a:t>
            </a:r>
            <a:r>
              <a:rPr lang="en-US" sz="3200" i="1" dirty="0"/>
              <a:t>A Greek-English Lexicon of the New Testament and Other Early Christian Literature</a:t>
            </a:r>
            <a:r>
              <a:rPr lang="en-US" sz="3200" dirty="0"/>
              <a:t>. 3rd ed., 2000. [BDAG] ISBN: </a:t>
            </a:r>
            <a:r>
              <a:rPr lang="is-IS" sz="3200" dirty="0"/>
              <a:t>9780226039336</a:t>
            </a:r>
            <a:r>
              <a:rPr lang="en-US" sz="3200" dirty="0"/>
              <a:t> </a:t>
            </a:r>
          </a:p>
          <a:p>
            <a:r>
              <a:rPr lang="en-US" sz="3200" dirty="0"/>
              <a:t>Aland, Kurt, et al. </a:t>
            </a:r>
            <a:r>
              <a:rPr lang="en-US" sz="3200" i="1" dirty="0"/>
              <a:t>Novum </a:t>
            </a:r>
            <a:r>
              <a:rPr lang="en-US" sz="3200" i="1" dirty="0" err="1"/>
              <a:t>Testamentum</a:t>
            </a:r>
            <a:r>
              <a:rPr lang="en-US" sz="3200" i="1" dirty="0"/>
              <a:t> </a:t>
            </a:r>
            <a:r>
              <a:rPr lang="en-US" sz="3200" i="1" dirty="0" err="1"/>
              <a:t>Graece</a:t>
            </a:r>
            <a:r>
              <a:rPr lang="en-US" sz="3200" dirty="0"/>
              <a:t>. 28th edition, edited by Holger </a:t>
            </a:r>
            <a:r>
              <a:rPr lang="en-US" sz="3200" dirty="0" err="1"/>
              <a:t>Strutwolf</a:t>
            </a:r>
            <a:r>
              <a:rPr lang="en-US" sz="3200" dirty="0"/>
              <a:t>, et al. Stuttgart: Deutsche </a:t>
            </a:r>
            <a:r>
              <a:rPr lang="en-US" sz="3200" dirty="0" err="1"/>
              <a:t>Bibelgesellschaft</a:t>
            </a:r>
            <a:r>
              <a:rPr lang="en-US" sz="3200" dirty="0"/>
              <a:t>, 2012. Abbreviated as NA28. Includes Greek- English dictionary by Barclay Newman. ISBN: 9783438051608</a:t>
            </a:r>
          </a:p>
          <a:p>
            <a:r>
              <a:rPr lang="en-US" sz="3200" dirty="0"/>
              <a:t>Braun, Frank. </a:t>
            </a:r>
            <a:r>
              <a:rPr lang="en-US" sz="3200" i="1" dirty="0"/>
              <a:t>English Grammar for Language Students. </a:t>
            </a:r>
            <a:r>
              <a:rPr lang="en-US" sz="3200" dirty="0"/>
              <a:t>Eugene, OR: Wipf and Stock, 2013. ISBN: </a:t>
            </a:r>
            <a:r>
              <a:rPr lang="fi-FI" sz="3200" dirty="0"/>
              <a:t>9781620328743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17522_large.jpg">
            <a:extLst>
              <a:ext uri="{FF2B5EF4-FFF2-40B4-BE49-F238E27FC236}">
                <a16:creationId xmlns:a16="http://schemas.microsoft.com/office/drawing/2014/main" id="{A8571F81-873A-6646-BF33-53584C42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33" y="818308"/>
            <a:ext cx="2229556" cy="2933626"/>
          </a:xfrm>
          <a:prstGeom prst="rect">
            <a:avLst/>
          </a:prstGeom>
        </p:spPr>
      </p:pic>
      <p:pic>
        <p:nvPicPr>
          <p:cNvPr id="5" name="Picture 4" descr="5160.jpg">
            <a:extLst>
              <a:ext uri="{FF2B5EF4-FFF2-40B4-BE49-F238E27FC236}">
                <a16:creationId xmlns:a16="http://schemas.microsoft.com/office/drawing/2014/main" id="{09AD59A8-CEDE-E042-AC3B-494F7A4F0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3" b="94008" l="7445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40" y="2842758"/>
            <a:ext cx="1749778" cy="2223491"/>
          </a:xfrm>
          <a:prstGeom prst="rect">
            <a:avLst/>
          </a:prstGeom>
        </p:spPr>
      </p:pic>
      <p:pic>
        <p:nvPicPr>
          <p:cNvPr id="6" name="Picture 5" descr="9781620328743.jpg">
            <a:extLst>
              <a:ext uri="{FF2B5EF4-FFF2-40B4-BE49-F238E27FC236}">
                <a16:creationId xmlns:a16="http://schemas.microsoft.com/office/drawing/2014/main" id="{A81CB062-129B-7A47-997F-E2FCE5029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89" y="4001294"/>
            <a:ext cx="1615864" cy="24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072B-6903-6747-A3AF-4F1B6D2D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6B4FD-5F10-E14B-A2F5-0EB67EEC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 Structure:</a:t>
            </a:r>
          </a:p>
          <a:p>
            <a:r>
              <a:rPr lang="en-US" dirty="0"/>
              <a:t>60 minute class periods, divided as follows: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10 minute review quiz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15 minute review of homework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5 minute break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20 minute lesson on new material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10 minute Q&amp;A troubleshoot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69C8-63CA-634F-8ADB-49963DEE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D98F0-2ED1-CA41-A85F-67AA9ADCB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08-26 at 4.37.07 PM.png">
            <a:extLst>
              <a:ext uri="{FF2B5EF4-FFF2-40B4-BE49-F238E27FC236}">
                <a16:creationId xmlns:a16="http://schemas.microsoft.com/office/drawing/2014/main" id="{2E943AFD-994A-FA49-A8E2-200465BBB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13950" r="11728" b="31234"/>
          <a:stretch/>
        </p:blipFill>
        <p:spPr>
          <a:xfrm>
            <a:off x="838200" y="1825625"/>
            <a:ext cx="10515600" cy="482327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34A2D8A-98F1-6242-B029-70A5D54732D1}"/>
              </a:ext>
            </a:extLst>
          </p:cNvPr>
          <p:cNvSpPr/>
          <p:nvPr/>
        </p:nvSpPr>
        <p:spPr>
          <a:xfrm>
            <a:off x="2737556" y="1543404"/>
            <a:ext cx="8427073" cy="4190935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7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65E0-BD25-4D48-A393-D7D57658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E67A-5ED0-B04E-8275-389181833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minutes a day</a:t>
            </a:r>
          </a:p>
          <a:p>
            <a:r>
              <a:rPr lang="en-US" dirty="0"/>
              <a:t>View Greek study as a form of worship</a:t>
            </a:r>
          </a:p>
          <a:p>
            <a:r>
              <a:rPr lang="en-US" dirty="0"/>
              <a:t>Take notes in class BY HAND</a:t>
            </a:r>
          </a:p>
          <a:p>
            <a:r>
              <a:rPr lang="en-US" dirty="0"/>
              <a:t>Do not fear “The Fog”</a:t>
            </a:r>
          </a:p>
          <a:p>
            <a:r>
              <a:rPr lang="en-US" dirty="0" err="1"/>
              <a:t>Anki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http://ankisrs.net/</a:t>
            </a:r>
            <a:endParaRPr lang="en-US" dirty="0"/>
          </a:p>
          <a:p>
            <a:r>
              <a:rPr lang="en-US" dirty="0"/>
              <a:t>Color coded flash cards</a:t>
            </a:r>
          </a:p>
          <a:p>
            <a:r>
              <a:rPr lang="en-US" dirty="0">
                <a:hlinkClick r:id="rId3"/>
              </a:rPr>
              <a:t>http://billmounce.com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1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CB91-F3C3-9544-809C-043622A5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1260C-0907-EE4A-8070-C8545C37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Lexicon – a dictionary</a:t>
            </a:r>
          </a:p>
          <a:p>
            <a:r>
              <a:rPr lang="en-US" dirty="0"/>
              <a:t>Lexical form – the form of a word that appears in a dictionary</a:t>
            </a:r>
          </a:p>
          <a:p>
            <a:r>
              <a:rPr lang="en-US" dirty="0" err="1"/>
              <a:t>Koine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century common Greek. The kind of Greek you’re learning. </a:t>
            </a:r>
          </a:p>
          <a:p>
            <a:r>
              <a:rPr lang="en-US" dirty="0"/>
              <a:t>Transliteration – putting the Greek sounds into English letters (phonetic equivalence)</a:t>
            </a:r>
          </a:p>
          <a:p>
            <a:r>
              <a:rPr lang="en-US" dirty="0"/>
              <a:t>Translation – changing the Greek word to the proper English word (meaning equivalence)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A8CE-7DBD-5840-A992-D7EA8E4D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 Pages 9-10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2FE1-DC93-AB4E-9FBA-6417CEEDE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5">
            <a:noAutofit/>
          </a:bodyPr>
          <a:lstStyle/>
          <a:p>
            <a:pPr marL="0" indent="0">
              <a:buNone/>
            </a:pPr>
            <a:r>
              <a:rPr lang="el-GR" sz="5500" dirty="0">
                <a:cs typeface="Times New Roman"/>
              </a:rPr>
              <a:t>Α α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Β β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Γ γ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Δ δ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Ε ε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Ζ ζ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Η η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Θ θ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Ι ι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Κ κ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Λ λ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Μ μ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Ν ν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Ξ ξ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Ο ο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Π π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Ρ ρ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Σ σ, ς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Τ τ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Υ υ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Φ φ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Χ χ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Ψ ψ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Ω ω</a:t>
            </a:r>
            <a:endParaRPr lang="en-US" sz="5500" dirty="0">
              <a:cs typeface="Times New Roman"/>
            </a:endParaRPr>
          </a:p>
          <a:p>
            <a:pPr marL="0" indent="0">
              <a:buNone/>
            </a:pP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08597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E77D-1EFD-7A48-AE09-4F7C403F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38EA8-31E6-E343-B51D-BD078E490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3800" dirty="0">
                <a:latin typeface="Times New Roman"/>
                <a:cs typeface="Times New Roman"/>
              </a:rPr>
              <a:t>Α    α     </a:t>
            </a:r>
            <a:r>
              <a:rPr lang="en-US" sz="3800" dirty="0">
                <a:latin typeface="Times New Roman"/>
                <a:cs typeface="Times New Roman"/>
              </a:rPr>
              <a:t>alpha</a:t>
            </a:r>
            <a:r>
              <a:rPr lang="el-GR" sz="3800" dirty="0">
                <a:latin typeface="Times New Roman"/>
                <a:cs typeface="Times New Roman"/>
              </a:rPr>
              <a:t>      </a:t>
            </a:r>
            <a:r>
              <a:rPr lang="en-US" sz="3800" dirty="0">
                <a:latin typeface="Times New Roman"/>
                <a:cs typeface="Times New Roman"/>
              </a:rPr>
              <a:t>-   </a:t>
            </a:r>
            <a:r>
              <a:rPr lang="en-US" sz="3800" u="sng" dirty="0">
                <a:latin typeface="Times New Roman"/>
                <a:cs typeface="Times New Roman"/>
              </a:rPr>
              <a:t>a</a:t>
            </a:r>
            <a:r>
              <a:rPr lang="en-US" sz="3800" dirty="0">
                <a:latin typeface="Times New Roman"/>
                <a:cs typeface="Times New Roman"/>
              </a:rPr>
              <a:t> as in father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3800" dirty="0">
                <a:latin typeface="Times New Roman"/>
                <a:cs typeface="Times New Roman"/>
              </a:rPr>
              <a:t>Β    β     </a:t>
            </a:r>
            <a:r>
              <a:rPr lang="en-US" sz="3800" dirty="0">
                <a:latin typeface="Times New Roman"/>
                <a:cs typeface="Times New Roman"/>
              </a:rPr>
              <a:t>beta</a:t>
            </a:r>
            <a:r>
              <a:rPr lang="el-GR" sz="3800" dirty="0">
                <a:latin typeface="Times New Roman"/>
                <a:cs typeface="Times New Roman"/>
              </a:rPr>
              <a:t>      </a:t>
            </a:r>
            <a:r>
              <a:rPr lang="en-US" sz="3800" dirty="0">
                <a:latin typeface="Times New Roman"/>
                <a:cs typeface="Times New Roman"/>
              </a:rPr>
              <a:t>  -   </a:t>
            </a:r>
            <a:r>
              <a:rPr lang="en-US" sz="3800" u="sng" dirty="0">
                <a:latin typeface="Times New Roman"/>
                <a:cs typeface="Times New Roman"/>
              </a:rPr>
              <a:t>b</a:t>
            </a:r>
            <a:r>
              <a:rPr lang="en-US" sz="3800" dirty="0">
                <a:latin typeface="Times New Roman"/>
                <a:cs typeface="Times New Roman"/>
              </a:rPr>
              <a:t> as in Bible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3800" dirty="0">
                <a:latin typeface="Times New Roman"/>
                <a:cs typeface="Times New Roman"/>
              </a:rPr>
              <a:t>Γ    γ     </a:t>
            </a:r>
            <a:r>
              <a:rPr lang="en-US" sz="3800" dirty="0">
                <a:latin typeface="Times New Roman"/>
                <a:cs typeface="Times New Roman"/>
              </a:rPr>
              <a:t>gamma</a:t>
            </a:r>
            <a:r>
              <a:rPr lang="el-GR" sz="3800" dirty="0">
                <a:latin typeface="Times New Roman"/>
                <a:cs typeface="Times New Roman"/>
              </a:rPr>
              <a:t>    </a:t>
            </a:r>
            <a:r>
              <a:rPr lang="en-US" sz="3800" dirty="0">
                <a:latin typeface="Times New Roman"/>
                <a:cs typeface="Times New Roman"/>
              </a:rPr>
              <a:t>-   </a:t>
            </a:r>
            <a:r>
              <a:rPr lang="en-US" sz="3800" u="sng" dirty="0">
                <a:latin typeface="Times New Roman"/>
                <a:cs typeface="Times New Roman"/>
              </a:rPr>
              <a:t>g</a:t>
            </a:r>
            <a:r>
              <a:rPr lang="en-US" sz="3800" dirty="0">
                <a:latin typeface="Times New Roman"/>
                <a:cs typeface="Times New Roman"/>
              </a:rPr>
              <a:t> as in gone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l-GR" sz="3800" dirty="0">
                <a:latin typeface="Times New Roman"/>
                <a:cs typeface="Times New Roman"/>
              </a:rPr>
              <a:t>Δ    δ     </a:t>
            </a:r>
            <a:r>
              <a:rPr lang="en-US" sz="3800" dirty="0">
                <a:latin typeface="Times New Roman"/>
                <a:cs typeface="Times New Roman"/>
              </a:rPr>
              <a:t>delta</a:t>
            </a:r>
            <a:r>
              <a:rPr lang="el-GR" sz="3800" dirty="0">
                <a:latin typeface="Times New Roman"/>
                <a:cs typeface="Times New Roman"/>
              </a:rPr>
              <a:t>  </a:t>
            </a:r>
            <a:r>
              <a:rPr lang="en-US" sz="3800" dirty="0">
                <a:latin typeface="Times New Roman"/>
                <a:cs typeface="Times New Roman"/>
              </a:rPr>
              <a:t>  </a:t>
            </a:r>
            <a:r>
              <a:rPr lang="el-GR" sz="3800" dirty="0">
                <a:latin typeface="Times New Roman"/>
                <a:cs typeface="Times New Roman"/>
              </a:rPr>
              <a:t>    </a:t>
            </a:r>
            <a:r>
              <a:rPr lang="en-US" sz="3800" dirty="0">
                <a:latin typeface="Times New Roman"/>
                <a:cs typeface="Times New Roman"/>
              </a:rPr>
              <a:t>-   </a:t>
            </a:r>
            <a:r>
              <a:rPr lang="en-US" sz="3800" u="sng" dirty="0">
                <a:latin typeface="Times New Roman"/>
                <a:cs typeface="Times New Roman"/>
              </a:rPr>
              <a:t>d</a:t>
            </a:r>
            <a:r>
              <a:rPr lang="en-US" sz="3800" dirty="0">
                <a:latin typeface="Times New Roman"/>
                <a:cs typeface="Times New Roman"/>
              </a:rPr>
              <a:t> as in dog</a:t>
            </a:r>
          </a:p>
        </p:txBody>
      </p:sp>
    </p:spTree>
    <p:extLst>
      <p:ext uri="{BB962C8B-B14F-4D97-AF65-F5344CB8AC3E}">
        <p14:creationId xmlns:p14="http://schemas.microsoft.com/office/powerpoint/2010/main" val="32498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C1005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660</Words>
  <Application>Microsoft Macintosh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Lesson 1: Introduction and Alphabet</vt:lpstr>
      <vt:lpstr>Outline</vt:lpstr>
      <vt:lpstr>Introductory Matters</vt:lpstr>
      <vt:lpstr>Introductory Matters</vt:lpstr>
      <vt:lpstr>Introductory Matters</vt:lpstr>
      <vt:lpstr>General Tips and Tricks</vt:lpstr>
      <vt:lpstr>Vocabulary</vt:lpstr>
      <vt:lpstr>Alphabet Pages 9-10</vt:lpstr>
      <vt:lpstr>Alphabet</vt:lpstr>
      <vt:lpstr>Alphabet</vt:lpstr>
      <vt:lpstr>Alphabet</vt:lpstr>
      <vt:lpstr>Alphabet</vt:lpstr>
      <vt:lpstr>Alphabet</vt:lpstr>
      <vt:lpstr>Alphabet</vt:lpstr>
      <vt:lpstr>Alphabet</vt:lpstr>
      <vt:lpstr>Alphabet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and Alphabet</dc:title>
  <dc:creator>Stephen Curto</dc:creator>
  <cp:lastModifiedBy>Stephen Curto</cp:lastModifiedBy>
  <cp:revision>6</cp:revision>
  <dcterms:created xsi:type="dcterms:W3CDTF">2020-02-25T21:27:31Z</dcterms:created>
  <dcterms:modified xsi:type="dcterms:W3CDTF">2020-02-26T15:18:51Z</dcterms:modified>
</cp:coreProperties>
</file>