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16"/>
  </p:handoutMasterIdLst>
  <p:sldIdLst>
    <p:sldId id="269" r:id="rId2"/>
    <p:sldId id="256" r:id="rId3"/>
    <p:sldId id="257" r:id="rId4"/>
    <p:sldId id="258" r:id="rId5"/>
    <p:sldId id="260" r:id="rId6"/>
    <p:sldId id="262" r:id="rId7"/>
    <p:sldId id="261" r:id="rId8"/>
    <p:sldId id="268" r:id="rId9"/>
    <p:sldId id="259" r:id="rId10"/>
    <p:sldId id="264" r:id="rId11"/>
    <p:sldId id="263" r:id="rId12"/>
    <p:sldId id="265" r:id="rId13"/>
    <p:sldId id="266" r:id="rId14"/>
    <p:sldId id="267" r:id="rId15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95"/>
    <p:restoredTop sz="94681"/>
  </p:normalViewPr>
  <p:slideViewPr>
    <p:cSldViewPr snapToGrid="0" snapToObjects="1">
      <p:cViewPr varScale="1">
        <p:scale>
          <a:sx n="63" d="100"/>
          <a:sy n="63" d="100"/>
        </p:scale>
        <p:origin x="176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C9B6B5-64FD-5543-B02D-408220EC07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781E55-598C-D14A-AC0B-04D0A6D037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061D5-315F-0E48-B867-85DF4725140C}" type="datetimeFigureOut">
              <a:rPr lang="en-US" smtClean="0"/>
              <a:t>2/15/20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08525D-5AF6-D846-B5D0-FDF7AE0EC1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9223A-B23C-7F46-9946-F4C7D24697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AE4DC-1102-AF47-AA99-8F1AA68D3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4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0126-A6F2-0F47-9A64-456F46F63B6D}" type="datetimeFigureOut">
              <a:rPr lang="en-US" smtClean="0"/>
              <a:t>2/15/20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BFFC-50C7-C644-A99F-ED009E971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61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0126-A6F2-0F47-9A64-456F46F63B6D}" type="datetimeFigureOut">
              <a:rPr lang="en-US" smtClean="0"/>
              <a:t>2/15/20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BFFC-50C7-C644-A99F-ED009E971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6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0126-A6F2-0F47-9A64-456F46F63B6D}" type="datetimeFigureOut">
              <a:rPr lang="en-US" smtClean="0"/>
              <a:t>2/15/20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BFFC-50C7-C644-A99F-ED009E971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2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0126-A6F2-0F47-9A64-456F46F63B6D}" type="datetimeFigureOut">
              <a:rPr lang="en-US" smtClean="0"/>
              <a:t>2/15/20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BFFC-50C7-C644-A99F-ED009E971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7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0126-A6F2-0F47-9A64-456F46F63B6D}" type="datetimeFigureOut">
              <a:rPr lang="en-US" smtClean="0"/>
              <a:t>2/15/20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BFFC-50C7-C644-A99F-ED009E971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63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0126-A6F2-0F47-9A64-456F46F63B6D}" type="datetimeFigureOut">
              <a:rPr lang="en-US" smtClean="0"/>
              <a:t>2/15/20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BFFC-50C7-C644-A99F-ED009E971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8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0126-A6F2-0F47-9A64-456F46F63B6D}" type="datetimeFigureOut">
              <a:rPr lang="en-US" smtClean="0"/>
              <a:t>2/15/20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BFFC-50C7-C644-A99F-ED009E971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47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0126-A6F2-0F47-9A64-456F46F63B6D}" type="datetimeFigureOut">
              <a:rPr lang="en-US" smtClean="0"/>
              <a:t>2/15/20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BFFC-50C7-C644-A99F-ED009E971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7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0126-A6F2-0F47-9A64-456F46F63B6D}" type="datetimeFigureOut">
              <a:rPr lang="en-US" smtClean="0"/>
              <a:t>2/15/20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BFFC-50C7-C644-A99F-ED009E971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66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0126-A6F2-0F47-9A64-456F46F63B6D}" type="datetimeFigureOut">
              <a:rPr lang="en-US" smtClean="0"/>
              <a:t>2/15/20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BFFC-50C7-C644-A99F-ED009E971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86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60126-A6F2-0F47-9A64-456F46F63B6D}" type="datetimeFigureOut">
              <a:rPr lang="en-US" smtClean="0"/>
              <a:t>2/15/20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BFFC-50C7-C644-A99F-ED009E971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95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ement crackSpacing="10"/>
                    </a14:imgEffect>
                    <a14:imgEffect>
                      <a14:sharpenSoften amount="-76000"/>
                    </a14:imgEffect>
                    <a14:imgEffect>
                      <a14:colorTemperature colorTemp="5393"/>
                    </a14:imgEffect>
                    <a14:imgEffect>
                      <a14:saturation sat="121000"/>
                    </a14:imgEffect>
                    <a14:imgEffect>
                      <a14:brightnessContrast bright="42000" contrast="-23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60126-A6F2-0F47-9A64-456F46F63B6D}" type="datetimeFigureOut">
              <a:rPr lang="en-US" smtClean="0"/>
              <a:t>2/15/20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ABFFC-50C7-C644-A99F-ED009E971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8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equiem" charset="0"/>
          <a:ea typeface="Requiem" charset="0"/>
          <a:cs typeface="Requiem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000" b="0" i="0" kern="1200">
          <a:solidFill>
            <a:schemeClr val="tx1"/>
          </a:solidFill>
          <a:latin typeface="Book Antiqua" charset="0"/>
          <a:ea typeface="Book Antiqua" charset="0"/>
          <a:cs typeface="Book Antiqu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600" b="0" i="0" kern="1200">
          <a:solidFill>
            <a:schemeClr val="tx1"/>
          </a:solidFill>
          <a:latin typeface="Book Antiqua" charset="0"/>
          <a:ea typeface="Book Antiqua" charset="0"/>
          <a:cs typeface="Book Antiqu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600" b="0" i="0" kern="1200">
          <a:solidFill>
            <a:schemeClr val="tx1"/>
          </a:solidFill>
          <a:latin typeface="Book Antiqua" charset="0"/>
          <a:ea typeface="Book Antiqua" charset="0"/>
          <a:cs typeface="Book Antiqu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Book Antiqua" charset="0"/>
          <a:ea typeface="Book Antiqua" charset="0"/>
          <a:cs typeface="Book Antiqu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Book Antiqua" charset="0"/>
          <a:ea typeface="Book Antiqua" charset="0"/>
          <a:cs typeface="Book Antiqu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C5FED-15AC-D245-89EF-E242EECA5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7360"/>
            <a:ext cx="10515600" cy="61163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trike="sngStrike" dirty="0"/>
              <a:t>Feb 9. “Introduction to Apologetics” Chris and Stephen	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Feb 16. “Integrity and Reliability of Scripture” Stephen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Feb 23. “Foundations of Orthodoxy” Chris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Mar 1. “Aberrations in Christendom” Chris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Mar 8. “Mormonism and The Watchtower” Stephen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Mar 15. “Islam” Stephen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Mar 22. “The Problem of Evil, Part 1” Stephen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Mar 29. “The Problem of Evil, Part 2” Chris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Apr 5. “The Issue of Origins” Chris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Apr 12.  </a:t>
            </a:r>
            <a:r>
              <a:rPr lang="en-US" b="1" dirty="0"/>
              <a:t>Resurrection Sunday No Class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Apr 19. “Concerns Within Evangelicalism” Chris</a:t>
            </a:r>
          </a:p>
        </p:txBody>
      </p:sp>
    </p:spTree>
    <p:extLst>
      <p:ext uri="{BB962C8B-B14F-4D97-AF65-F5344CB8AC3E}">
        <p14:creationId xmlns:p14="http://schemas.microsoft.com/office/powerpoint/2010/main" val="2766767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92AA9-C94A-0E48-8722-A812E8E86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for Reliability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8ED94-C104-7149-A478-D05F568E7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3833"/>
            <a:ext cx="7525215" cy="5032375"/>
          </a:xfrm>
        </p:spPr>
        <p:txBody>
          <a:bodyPr>
            <a:normAutofit/>
          </a:bodyPr>
          <a:lstStyle/>
          <a:p>
            <a:r>
              <a:rPr lang="en-US" dirty="0"/>
              <a:t>External</a:t>
            </a:r>
          </a:p>
          <a:p>
            <a:pPr lvl="1"/>
            <a:r>
              <a:rPr lang="en-US" dirty="0"/>
              <a:t>Cumulative uniqueness suggests divine authorship</a:t>
            </a:r>
          </a:p>
          <a:p>
            <a:pPr lvl="1"/>
            <a:r>
              <a:rPr lang="en-US" dirty="0"/>
              <a:t>Unique in Continuity</a:t>
            </a:r>
          </a:p>
          <a:p>
            <a:pPr lvl="2"/>
            <a:r>
              <a:rPr lang="en-US" dirty="0"/>
              <a:t>Written over 1,500 years, by 40+ authors, on 3 continents, in 3 languages, in a variety of  genres, with 1 continuous story</a:t>
            </a:r>
          </a:p>
          <a:p>
            <a:pPr lvl="1"/>
            <a:r>
              <a:rPr lang="en-US" dirty="0"/>
              <a:t>Unique in Circulation</a:t>
            </a:r>
          </a:p>
          <a:p>
            <a:pPr lvl="1"/>
            <a:r>
              <a:rPr lang="en-US" dirty="0"/>
              <a:t>Unique in Translation</a:t>
            </a:r>
          </a:p>
          <a:p>
            <a:pPr lvl="2"/>
            <a:r>
              <a:rPr lang="en-US" dirty="0"/>
              <a:t>Translated into 2,200 languages/dialects</a:t>
            </a:r>
          </a:p>
          <a:p>
            <a:pPr lvl="1"/>
            <a:r>
              <a:rPr lang="en-US" dirty="0"/>
              <a:t>Unique in Survival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A3CD86-0D7F-0E44-8034-E35A09EA0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55" r="8376"/>
          <a:stretch/>
        </p:blipFill>
        <p:spPr>
          <a:xfrm>
            <a:off x="8541833" y="2047527"/>
            <a:ext cx="3100039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8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1B957-F06A-4B4A-B4BD-92DC28FF6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A6B28-5E61-0647-8DE2-AC5CE22AD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14013AF-72D0-CB4F-B031-623D226AEC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775127"/>
              </p:ext>
            </p:extLst>
          </p:nvPr>
        </p:nvGraphicFramePr>
        <p:xfrm>
          <a:off x="872914" y="0"/>
          <a:ext cx="10480886" cy="713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Document" r:id="rId3" imgW="5969000" imgH="4229100" progId="Word.Document.12">
                  <p:embed/>
                </p:oleObj>
              </mc:Choice>
              <mc:Fallback>
                <p:oleObj name="Document" r:id="rId3" imgW="5969000" imgH="4229100" progId="Word.Documen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2914" y="0"/>
                        <a:ext cx="10480886" cy="7132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B5E1C6C-61AF-E34E-92B7-F454B7DC2D8E}"/>
              </a:ext>
            </a:extLst>
          </p:cNvPr>
          <p:cNvSpPr/>
          <p:nvPr/>
        </p:nvSpPr>
        <p:spPr>
          <a:xfrm>
            <a:off x="3897490" y="5264136"/>
            <a:ext cx="5931695" cy="1593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74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1B957-F06A-4B4A-B4BD-92DC28FF6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A6B28-5E61-0647-8DE2-AC5CE22AD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14013AF-72D0-CB4F-B031-623D226AECE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72914" y="0"/>
          <a:ext cx="10480886" cy="713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Document" r:id="rId3" imgW="5969000" imgH="4229100" progId="Word.Document.12">
                  <p:embed/>
                </p:oleObj>
              </mc:Choice>
              <mc:Fallback>
                <p:oleObj name="Document" r:id="rId3" imgW="5969000" imgH="4229100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14013AF-72D0-CB4F-B031-623D226AEC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2914" y="0"/>
                        <a:ext cx="10480886" cy="7132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0257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5F252-4849-BD48-831B-F30510168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for Reliability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BBBF6-4FDA-7D42-8810-A0491394A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982093" cy="48651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Common Criticisms</a:t>
            </a:r>
          </a:p>
          <a:p>
            <a:pPr lvl="1"/>
            <a:r>
              <a:rPr lang="en-US" dirty="0"/>
              <a:t>The Bible is full of miracles. </a:t>
            </a:r>
          </a:p>
          <a:p>
            <a:pPr lvl="2"/>
            <a:r>
              <a:rPr lang="en-US" dirty="0"/>
              <a:t>The miraculous by definition is unique. This adds to the case, not subtract from it. </a:t>
            </a:r>
          </a:p>
          <a:p>
            <a:pPr lvl="1"/>
            <a:r>
              <a:rPr lang="en-US" dirty="0"/>
              <a:t>The Bible isn’t historically accurate. </a:t>
            </a:r>
          </a:p>
          <a:p>
            <a:pPr lvl="2"/>
            <a:r>
              <a:rPr lang="en-US" dirty="0"/>
              <a:t>There is virtually no archaeological evidence which directly refutes the Bible’s account of history. At best an argument from silence.</a:t>
            </a:r>
          </a:p>
          <a:p>
            <a:pPr lvl="1"/>
            <a:r>
              <a:rPr lang="en-US" dirty="0"/>
              <a:t>The Bible has little to no archaeological support.</a:t>
            </a:r>
          </a:p>
          <a:p>
            <a:pPr lvl="2"/>
            <a:r>
              <a:rPr lang="en-US" dirty="0"/>
              <a:t>This simply isn’t true. E.g. Biblical Archaeology Review magazine</a:t>
            </a:r>
          </a:p>
          <a:p>
            <a:pPr lvl="1"/>
            <a:r>
              <a:rPr lang="en-US" dirty="0"/>
              <a:t>There are two different Gods in the Bible. Wrathful OT; Loving NT.</a:t>
            </a:r>
          </a:p>
          <a:p>
            <a:pPr lvl="2"/>
            <a:r>
              <a:rPr lang="en-US" dirty="0"/>
              <a:t>This simply isn’t true. Ex 33:19; Revelation 5-20.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969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B76B7-4D30-AF42-B26C-3B2CADA23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AD157-E39F-4C44-A49A-65FCA6AC9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82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EEC1-55AC-8142-925E-810836CA1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57613"/>
            <a:ext cx="9144000" cy="2387600"/>
          </a:xfrm>
        </p:spPr>
        <p:txBody>
          <a:bodyPr/>
          <a:lstStyle/>
          <a:p>
            <a:r>
              <a:rPr lang="en-US" dirty="0"/>
              <a:t>The Reliability </a:t>
            </a:r>
            <a:br>
              <a:rPr lang="en-US" dirty="0"/>
            </a:br>
            <a:r>
              <a:rPr lang="en-US" dirty="0"/>
              <a:t>of the Bible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1E76C9-C8D3-E847-9A20-C79B4294E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37288"/>
            <a:ext cx="9144000" cy="1655762"/>
          </a:xfrm>
        </p:spPr>
        <p:txBody>
          <a:bodyPr/>
          <a:lstStyle/>
          <a:p>
            <a:r>
              <a:rPr lang="en-US" dirty="0"/>
              <a:t>Basics of Orthodox Bibliology and Evidence For Reliability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D7A5F3-D03F-BF44-9AE2-AB026049BB26}"/>
              </a:ext>
            </a:extLst>
          </p:cNvPr>
          <p:cNvSpPr/>
          <p:nvPr/>
        </p:nvSpPr>
        <p:spPr>
          <a:xfrm>
            <a:off x="9509761" y="6112932"/>
            <a:ext cx="1937172" cy="74506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tx1"/>
                </a:solidFill>
              </a:rPr>
              <a:t>By Stephen </a:t>
            </a:r>
            <a:r>
              <a:rPr lang="en-US" sz="1400" dirty="0" err="1">
                <a:solidFill>
                  <a:schemeClr val="tx1"/>
                </a:solidFill>
              </a:rPr>
              <a:t>Curto</a:t>
            </a:r>
            <a:endParaRPr lang="en-US" sz="1400" dirty="0">
              <a:solidFill>
                <a:schemeClr val="tx1"/>
              </a:solidFill>
            </a:endParaRPr>
          </a:p>
          <a:p>
            <a:pPr algn="r"/>
            <a:r>
              <a:rPr lang="en-US" sz="1400" dirty="0">
                <a:solidFill>
                  <a:schemeClr val="tx1"/>
                </a:solidFill>
              </a:rPr>
              <a:t>For C3 Apologetics</a:t>
            </a:r>
          </a:p>
          <a:p>
            <a:pPr algn="r"/>
            <a:r>
              <a:rPr lang="en-US" sz="1400" dirty="0">
                <a:solidFill>
                  <a:schemeClr val="tx1"/>
                </a:solidFill>
              </a:rPr>
              <a:t>February 16, 2020</a:t>
            </a:r>
          </a:p>
        </p:txBody>
      </p:sp>
      <p:pic>
        <p:nvPicPr>
          <p:cNvPr id="5" name="Picture 4" descr="logo2.jpg">
            <a:extLst>
              <a:ext uri="{FF2B5EF4-FFF2-40B4-BE49-F238E27FC236}">
                <a16:creationId xmlns:a16="http://schemas.microsoft.com/office/drawing/2014/main" id="{3932457A-D0A6-6B43-BD73-F9A8937A2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933" y="6112933"/>
            <a:ext cx="745067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578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839DF-7CA3-564E-B0F4-81184443E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5B7AB-4779-9443-972A-D9B193519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Basics of Orthodox Bibliology</a:t>
            </a:r>
          </a:p>
          <a:p>
            <a:pPr lvl="1"/>
            <a:r>
              <a:rPr lang="en-US" dirty="0"/>
              <a:t>Inspiration </a:t>
            </a:r>
          </a:p>
          <a:p>
            <a:pPr lvl="1"/>
            <a:r>
              <a:rPr lang="en-US" dirty="0"/>
              <a:t>Inerrancy </a:t>
            </a:r>
          </a:p>
          <a:p>
            <a:pPr lvl="1"/>
            <a:r>
              <a:rPr lang="en-US" dirty="0"/>
              <a:t>The Story</a:t>
            </a:r>
          </a:p>
          <a:p>
            <a:r>
              <a:rPr lang="en-US" dirty="0"/>
              <a:t>Evidence for Reliability</a:t>
            </a:r>
          </a:p>
          <a:p>
            <a:pPr lvl="1"/>
            <a:r>
              <a:rPr lang="en-US" dirty="0"/>
              <a:t>Internal</a:t>
            </a:r>
          </a:p>
          <a:p>
            <a:pPr lvl="1"/>
            <a:r>
              <a:rPr lang="en-US" dirty="0"/>
              <a:t>External</a:t>
            </a:r>
          </a:p>
          <a:p>
            <a:pPr lvl="1"/>
            <a:r>
              <a:rPr lang="en-US" dirty="0"/>
              <a:t>Common Criticisms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752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26ED99-59BB-A24C-9D09-4EB0CC223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256" y="4510356"/>
            <a:ext cx="3830314" cy="21557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89C00A-3772-4049-87D3-1FD3E13BA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Orthodox Bibliology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541F6-B7BE-B340-80C1-7CAE86749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7330" cy="4351338"/>
          </a:xfrm>
        </p:spPr>
        <p:txBody>
          <a:bodyPr>
            <a:normAutofit/>
          </a:bodyPr>
          <a:lstStyle/>
          <a:p>
            <a:r>
              <a:rPr lang="en-US" dirty="0"/>
              <a:t>Inspiration - Verbal Plenary Inspiration</a:t>
            </a:r>
          </a:p>
          <a:p>
            <a:pPr lvl="1"/>
            <a:r>
              <a:rPr lang="en-US" dirty="0"/>
              <a:t>Verbal – the specific words </a:t>
            </a:r>
          </a:p>
          <a:p>
            <a:pPr marL="457200" lvl="1" indent="0">
              <a:buNone/>
            </a:pPr>
            <a:r>
              <a:rPr lang="en-US" dirty="0"/>
              <a:t>   are inspired (1 Cor 2:2-13)</a:t>
            </a:r>
          </a:p>
          <a:p>
            <a:pPr lvl="1"/>
            <a:r>
              <a:rPr lang="en-US" dirty="0"/>
              <a:t>Plenary – all of the words are inspired (2 Tim 3:16-17)</a:t>
            </a:r>
          </a:p>
          <a:p>
            <a:pPr lvl="1"/>
            <a:r>
              <a:rPr lang="en-US" dirty="0"/>
              <a:t>Inspiration – God breathed the words out (2 Tim 3:16-17) </a:t>
            </a:r>
          </a:p>
          <a:p>
            <a:pPr lvl="1"/>
            <a:r>
              <a:rPr lang="en-US" dirty="0"/>
              <a:t>Greek: </a:t>
            </a:r>
            <a:r>
              <a:rPr lang="el-GR" dirty="0"/>
              <a:t>θεόπνευστος</a:t>
            </a:r>
            <a:r>
              <a:rPr lang="en-US" dirty="0"/>
              <a:t> </a:t>
            </a:r>
            <a:r>
              <a:rPr lang="en-US" i="1" dirty="0" err="1"/>
              <a:t>theopneustos</a:t>
            </a:r>
            <a:endParaRPr lang="en-US" i="1" dirty="0"/>
          </a:p>
          <a:p>
            <a:pPr lvl="2"/>
            <a:r>
              <a:rPr lang="en-US" dirty="0" err="1"/>
              <a:t>theos</a:t>
            </a:r>
            <a:r>
              <a:rPr lang="en-US" dirty="0"/>
              <a:t> “God”; pneuma “Breath/Spirit”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3C1BB9-0C6F-D34C-AB09-950BAC9BC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530" y="1411422"/>
            <a:ext cx="2540000" cy="168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009214-3CE8-2943-B5C1-401F2FE1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717" y1="94688" x2="54717" y2="94688"/>
                        <a14:foregroundMark x1="83962" y1="89813" x2="83962" y2="89813"/>
                        <a14:foregroundMark x1="88470" y1="93063" x2="23690" y2="93875"/>
                        <a14:foregroundMark x1="4927" y1="79438" x2="13627" y2="96875"/>
                        <a14:foregroundMark x1="19602" y1="84063" x2="49266" y2="87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4984" y="2067379"/>
            <a:ext cx="1693040" cy="283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74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9C00A-3772-4049-87D3-1FD3E13BA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Orthodox Bibliology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541F6-B7BE-B340-80C1-7CAE86749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961243" cy="4720949"/>
          </a:xfrm>
        </p:spPr>
        <p:txBody>
          <a:bodyPr>
            <a:normAutofit/>
          </a:bodyPr>
          <a:lstStyle/>
          <a:p>
            <a:r>
              <a:rPr lang="en-US" dirty="0"/>
              <a:t>Inerrancy </a:t>
            </a:r>
          </a:p>
          <a:p>
            <a:pPr lvl="1"/>
            <a:r>
              <a:rPr lang="en-US" dirty="0"/>
              <a:t>“The Scriptures have never erred” </a:t>
            </a:r>
            <a:r>
              <a:rPr lang="en-US" sz="2000" dirty="0"/>
              <a:t>–Luther, </a:t>
            </a:r>
            <a:r>
              <a:rPr lang="en-US" sz="2000" i="1" dirty="0"/>
              <a:t>Luther’s Works,</a:t>
            </a:r>
            <a:r>
              <a:rPr lang="en-US" sz="2000" dirty="0"/>
              <a:t> XV, 1481.</a:t>
            </a:r>
          </a:p>
          <a:p>
            <a:pPr lvl="1"/>
            <a:r>
              <a:rPr lang="en-US" dirty="0"/>
              <a:t>“the inerrancy of the Bible means simply that the Bible tells the truth.” </a:t>
            </a:r>
            <a:r>
              <a:rPr lang="en-US" sz="2000" dirty="0"/>
              <a:t>–Ryrie, </a:t>
            </a:r>
            <a:r>
              <a:rPr lang="en-US" sz="2000" i="1" dirty="0"/>
              <a:t>Basic Theology</a:t>
            </a:r>
            <a:r>
              <a:rPr lang="en-US" sz="2000" dirty="0"/>
              <a:t>, 81.</a:t>
            </a:r>
          </a:p>
          <a:p>
            <a:pPr lvl="1"/>
            <a:r>
              <a:rPr lang="en-US" dirty="0"/>
              <a:t>“The every word in the original manuscripts is the true word of God.” </a:t>
            </a:r>
            <a:r>
              <a:rPr lang="en-US" sz="2000" dirty="0"/>
              <a:t>- Curto</a:t>
            </a:r>
          </a:p>
          <a:p>
            <a:pPr lvl="1"/>
            <a:r>
              <a:rPr lang="en-US" dirty="0"/>
              <a:t>The Chicago Statement 1978</a:t>
            </a:r>
          </a:p>
          <a:p>
            <a:pPr lvl="2"/>
            <a:r>
              <a:rPr lang="en-US" dirty="0"/>
              <a:t>“Holy Scripture, being God’s own Word, written by men prepared and superintended by His Spirit, is of infallible divine authority in all matters upon which it touches”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0B126-BCCC-1242-8085-99007C376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4" t="7080" r="6283" b="12396"/>
          <a:stretch/>
        </p:blipFill>
        <p:spPr>
          <a:xfrm>
            <a:off x="10333380" y="2692665"/>
            <a:ext cx="1802296" cy="2239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BCAF1C-5E32-C547-94DE-443FD6911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172" y="4818436"/>
            <a:ext cx="2835967" cy="1863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246B1E-3253-314E-B5AD-016379C45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172" y="1438897"/>
            <a:ext cx="1734182" cy="174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53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9C00A-3772-4049-87D3-1FD3E13BA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Orthodox Bibliology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541F6-B7BE-B340-80C1-7CAE86749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961243" cy="4720949"/>
          </a:xfrm>
        </p:spPr>
        <p:txBody>
          <a:bodyPr>
            <a:normAutofit/>
          </a:bodyPr>
          <a:lstStyle/>
          <a:p>
            <a:r>
              <a:rPr lang="en-US" dirty="0"/>
              <a:t>Inerrancy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9C9941-8491-FE4F-B831-495A5E6B7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97" y="2332011"/>
            <a:ext cx="10641205" cy="48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66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9C00A-3772-4049-87D3-1FD3E13BA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Orthodox Bibliology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541F6-B7BE-B340-80C1-7CAE86749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599" cy="5032376"/>
          </a:xfrm>
        </p:spPr>
        <p:txBody>
          <a:bodyPr>
            <a:normAutofit/>
          </a:bodyPr>
          <a:lstStyle/>
          <a:p>
            <a:r>
              <a:rPr lang="en-US" dirty="0"/>
              <a:t>The Story</a:t>
            </a:r>
          </a:p>
          <a:p>
            <a:pPr lvl="1"/>
            <a:r>
              <a:rPr lang="en-US" dirty="0"/>
              <a:t>The Bible is a story. It has 2 overall points: </a:t>
            </a:r>
          </a:p>
          <a:p>
            <a:pPr marL="1428750" lvl="2" indent="-514350">
              <a:buFont typeface="+mj-lt"/>
              <a:buAutoNum type="arabicParenR"/>
            </a:pPr>
            <a:r>
              <a:rPr lang="en-US" dirty="0"/>
              <a:t>To lay out the plan of creation, fall, redemption, and resurrection </a:t>
            </a:r>
          </a:p>
          <a:p>
            <a:pPr marL="1428750" lvl="2" indent="-514350">
              <a:buFont typeface="+mj-lt"/>
              <a:buAutoNum type="arabicParenR"/>
            </a:pPr>
            <a:r>
              <a:rPr lang="en-US" dirty="0"/>
              <a:t>To teach about and glorify the God enacting that plan </a:t>
            </a:r>
          </a:p>
          <a:p>
            <a:pPr lvl="1"/>
            <a:r>
              <a:rPr lang="en-US" dirty="0"/>
              <a:t>2 Tim 3:15 “Able to make you wise unto salvation”</a:t>
            </a:r>
          </a:p>
          <a:p>
            <a:pPr lvl="1"/>
            <a:r>
              <a:rPr lang="en-US" dirty="0"/>
              <a:t>Romans 15:4 “was written for our instruction… that we might have hope”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532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B0789E-65A9-7C4A-A43E-42D061626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8399">
            <a:off x="6480087" y="1272412"/>
            <a:ext cx="2364244" cy="33430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89C00A-3772-4049-87D3-1FD3E13BA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 of Orthodox Bibliology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541F6-B7BE-B340-80C1-7CAE86749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5451088" cy="5032376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It contains many genres </a:t>
            </a:r>
          </a:p>
          <a:p>
            <a:pPr lvl="2"/>
            <a:r>
              <a:rPr lang="en-US" dirty="0"/>
              <a:t>E.g. narrative, poetry, proverb, song, census data, genealogical record, legal documents, letters</a:t>
            </a:r>
          </a:p>
          <a:p>
            <a:pPr lvl="1"/>
            <a:r>
              <a:rPr lang="en-US" dirty="0"/>
              <a:t>It spans all of human history </a:t>
            </a:r>
          </a:p>
          <a:p>
            <a:pPr lvl="2"/>
            <a:r>
              <a:rPr lang="en-US" dirty="0"/>
              <a:t>Our time takes place in the middle of this story. “Biblical times” is all times!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8C63C8-AF30-8C43-93C7-EA2943CBF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20919" r="31446" b="25058"/>
          <a:stretch/>
        </p:blipFill>
        <p:spPr>
          <a:xfrm>
            <a:off x="8136701" y="4125951"/>
            <a:ext cx="3462425" cy="230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38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92AA9-C94A-0E48-8722-A812E8E86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for Reliability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8ED94-C104-7149-A478-D05F568E7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3833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/>
              <a:t>Internal</a:t>
            </a:r>
          </a:p>
          <a:p>
            <a:pPr lvl="1"/>
            <a:r>
              <a:rPr lang="en-US" dirty="0"/>
              <a:t>Scriptures</a:t>
            </a:r>
          </a:p>
          <a:p>
            <a:pPr lvl="2"/>
            <a:r>
              <a:rPr lang="en-US" dirty="0"/>
              <a:t>2 Timothy 3:13-17 (Purpose, ability, and source of Scripture)</a:t>
            </a:r>
          </a:p>
          <a:p>
            <a:pPr lvl="2"/>
            <a:r>
              <a:rPr lang="en-US" dirty="0"/>
              <a:t>John 10:34-35; Matt 5:17-18 (Enduring Authority of Scripture)</a:t>
            </a:r>
          </a:p>
          <a:p>
            <a:pPr lvl="2"/>
            <a:r>
              <a:rPr lang="en-US" dirty="0"/>
              <a:t>2 Peter 3:15-16 (New Testament Authority as Scripture)</a:t>
            </a:r>
          </a:p>
          <a:p>
            <a:pPr lvl="2"/>
            <a:r>
              <a:rPr lang="en-US" dirty="0"/>
              <a:t>John 5:37-47; Luke 24:13-27 (The Testimony of Scripture)</a:t>
            </a:r>
          </a:p>
          <a:p>
            <a:pPr lvl="1"/>
            <a:r>
              <a:rPr lang="en-US" dirty="0"/>
              <a:t>Fulfillment of Bible Prophecy</a:t>
            </a:r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008874"/>
      </p:ext>
    </p:extLst>
  </p:cSld>
  <p:clrMapOvr>
    <a:masterClrMapping/>
  </p:clrMapOvr>
</p:sld>
</file>

<file path=ppt/theme/theme1.xml><?xml version="1.0" encoding="utf-8"?>
<a:theme xmlns:a="http://schemas.openxmlformats.org/drawingml/2006/main" name="Bible Scrip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ble Script" id="{D68EBAE9-D50C-3945-BCF6-2282D708B136}" vid="{44A47E85-68AB-3849-98D7-AF266A7A26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Bible Script</Template>
  <TotalTime>479</TotalTime>
  <Words>653</Words>
  <Application>Microsoft Macintosh PowerPoint</Application>
  <PresentationFormat>Widescreen</PresentationFormat>
  <Paragraphs>84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Book Antiqua</vt:lpstr>
      <vt:lpstr>Calibri</vt:lpstr>
      <vt:lpstr>Requiem</vt:lpstr>
      <vt:lpstr>Bible Script</vt:lpstr>
      <vt:lpstr>Document</vt:lpstr>
      <vt:lpstr>PowerPoint Presentation</vt:lpstr>
      <vt:lpstr>The Reliability  of the Bible</vt:lpstr>
      <vt:lpstr>Outline</vt:lpstr>
      <vt:lpstr>Basics of Orthodox Bibliology</vt:lpstr>
      <vt:lpstr>Basics of Orthodox Bibliology</vt:lpstr>
      <vt:lpstr>Basics of Orthodox Bibliology</vt:lpstr>
      <vt:lpstr>Basics of Orthodox Bibliology</vt:lpstr>
      <vt:lpstr>Basics of Orthodox Bibliology</vt:lpstr>
      <vt:lpstr>Evidence for Reliability</vt:lpstr>
      <vt:lpstr>Evidence for Reliability</vt:lpstr>
      <vt:lpstr>PowerPoint Presentation</vt:lpstr>
      <vt:lpstr>PowerPoint Presentation</vt:lpstr>
      <vt:lpstr>Evidence for Reliability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Reliability  of the Bible</dc:title>
  <dc:creator>Stephen Curto</dc:creator>
  <cp:lastModifiedBy>Stephen Curto</cp:lastModifiedBy>
  <cp:revision>17</cp:revision>
  <cp:lastPrinted>2020-02-14T15:05:42Z</cp:lastPrinted>
  <dcterms:created xsi:type="dcterms:W3CDTF">2020-02-12T18:52:50Z</dcterms:created>
  <dcterms:modified xsi:type="dcterms:W3CDTF">2020-02-15T21:21:50Z</dcterms:modified>
</cp:coreProperties>
</file>