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 id="269" r:id="rId15"/>
    <p:sldId id="270" r:id="rId16"/>
    <p:sldId id="271" r:id="rId17"/>
    <p:sldId id="272" r:id="rId18"/>
    <p:sldId id="274"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81"/>
  </p:normalViewPr>
  <p:slideViewPr>
    <p:cSldViewPr snapToGrid="0" snapToObjects="1">
      <p:cViewPr varScale="1">
        <p:scale>
          <a:sx n="81" d="100"/>
          <a:sy n="81" d="100"/>
        </p:scale>
        <p:origin x="20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65D4-621A-6045-BB18-3EE8CD559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696D4-7AF7-D743-A4F6-416881B27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B6AE8-7F62-EC4B-84CC-DE959EDA5E2E}"/>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5" name="Footer Placeholder 4">
            <a:extLst>
              <a:ext uri="{FF2B5EF4-FFF2-40B4-BE49-F238E27FC236}">
                <a16:creationId xmlns:a16="http://schemas.microsoft.com/office/drawing/2014/main" id="{1A590FF9-8472-DD49-AAAC-9486ECE96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34719-16B1-B743-9629-39C97E8CE7B8}"/>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137151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F862-53F7-294E-88CD-8BC9AE47DD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511986-D45F-8D45-8815-F950F192F0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CD21C-C82E-9045-9ADF-817A48C29503}"/>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5" name="Footer Placeholder 4">
            <a:extLst>
              <a:ext uri="{FF2B5EF4-FFF2-40B4-BE49-F238E27FC236}">
                <a16:creationId xmlns:a16="http://schemas.microsoft.com/office/drawing/2014/main" id="{B1EE1649-127C-3E49-A380-B36691A91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343EE-58AC-BF4C-BDF8-AFFDD1EA9EE2}"/>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149266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EDC33C-4C25-F04A-8E05-4CF5019D31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6705A-33F8-FE4A-AD15-527F523451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68519-5A7C-B74A-AFE1-8D02005135CA}"/>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5" name="Footer Placeholder 4">
            <a:extLst>
              <a:ext uri="{FF2B5EF4-FFF2-40B4-BE49-F238E27FC236}">
                <a16:creationId xmlns:a16="http://schemas.microsoft.com/office/drawing/2014/main" id="{AD6F3F54-846F-2341-959F-A1CD9BDD7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D3BB4-B5B3-3B47-B995-9224E3BCC408}"/>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345830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9B94-E7A5-CA47-A226-2CCEBAC4B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F3584-03E3-0941-B75E-116D0B3928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4B07A-F72E-634E-B36B-97D25746BF68}"/>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5" name="Footer Placeholder 4">
            <a:extLst>
              <a:ext uri="{FF2B5EF4-FFF2-40B4-BE49-F238E27FC236}">
                <a16:creationId xmlns:a16="http://schemas.microsoft.com/office/drawing/2014/main" id="{D80F3CA2-2D12-0E46-8DAA-C5E5BE9A0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800FB-1C55-074D-9693-345EAF927D9D}"/>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373706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B1C6-56E5-AB42-98DF-C6998B1DE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F79BE9-F611-094D-87E3-81F2ADDEC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F329AE-406C-1045-9D7D-63C934D550B3}"/>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5" name="Footer Placeholder 4">
            <a:extLst>
              <a:ext uri="{FF2B5EF4-FFF2-40B4-BE49-F238E27FC236}">
                <a16:creationId xmlns:a16="http://schemas.microsoft.com/office/drawing/2014/main" id="{17FA3F91-9152-8C45-B0F8-D39143F0F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FDF12-A29E-DC43-B547-5E845BECA436}"/>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369446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5675-5849-DF4D-A90C-2391018A7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2EAED-BBAB-EB46-9A55-9B3C48071B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F3BC81-5EDE-7C49-AAA2-C0538CCFB95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A375A2-2167-B149-9556-995AC5D84D04}"/>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6" name="Footer Placeholder 5">
            <a:extLst>
              <a:ext uri="{FF2B5EF4-FFF2-40B4-BE49-F238E27FC236}">
                <a16:creationId xmlns:a16="http://schemas.microsoft.com/office/drawing/2014/main" id="{30556574-FF82-9242-A666-E38249291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FFB9D-1526-AD4E-9EC3-E753141FE8C4}"/>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83274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4F6D-F8D3-A847-BE53-7DAF9BD13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04FED-D3C0-5E46-8C85-3AEDC9073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727BEE-2D8E-304B-A5CB-CF22064031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4C463-62DC-F741-B408-26C4D6501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B0FE8B-3554-6A48-8814-02D8B68C3F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F384E-DAAD-5E49-9814-1B1181CD7494}"/>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8" name="Footer Placeholder 7">
            <a:extLst>
              <a:ext uri="{FF2B5EF4-FFF2-40B4-BE49-F238E27FC236}">
                <a16:creationId xmlns:a16="http://schemas.microsoft.com/office/drawing/2014/main" id="{A08B4A94-5ACF-4248-8D37-AAFE83626C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6EEB1-BA86-6940-B92E-9F22549A53DC}"/>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401420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A709-4229-2547-8BD2-3DB6D42F85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E99F6-494E-3040-BE9A-B107C1D59FEC}"/>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4" name="Footer Placeholder 3">
            <a:extLst>
              <a:ext uri="{FF2B5EF4-FFF2-40B4-BE49-F238E27FC236}">
                <a16:creationId xmlns:a16="http://schemas.microsoft.com/office/drawing/2014/main" id="{EC830101-0392-D34C-890E-59985E6E9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30DE2-D64A-E04B-9951-43405B5A16F0}"/>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413120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2B98A-D24E-B440-B860-EBA561726495}"/>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3" name="Footer Placeholder 2">
            <a:extLst>
              <a:ext uri="{FF2B5EF4-FFF2-40B4-BE49-F238E27FC236}">
                <a16:creationId xmlns:a16="http://schemas.microsoft.com/office/drawing/2014/main" id="{ADC6707C-B519-804C-AF31-9F0A93FB79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13A394-7669-1148-820C-9D6F4C4527BD}"/>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43112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9205-6079-1942-9F60-C29184CA0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31B32-0175-824D-BA3C-DAAE2460F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0FCF8-3980-0448-A5F1-EF305D554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4583D3-6CB1-8B44-82FD-4888381D7D82}"/>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6" name="Footer Placeholder 5">
            <a:extLst>
              <a:ext uri="{FF2B5EF4-FFF2-40B4-BE49-F238E27FC236}">
                <a16:creationId xmlns:a16="http://schemas.microsoft.com/office/drawing/2014/main" id="{92988BA9-7883-9246-BBD0-DFEB3BF5B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5F93B-B936-204D-A4A5-FD5B5EC88189}"/>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322868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3601-1E5A-8642-9724-15C88CDCA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0B78A5-3833-284D-9348-0F4292A87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AB0AAB-D791-884D-8E83-08F6B484C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1E795C-9D42-5B45-9D39-8D91A5993027}"/>
              </a:ext>
            </a:extLst>
          </p:cNvPr>
          <p:cNvSpPr>
            <a:spLocks noGrp="1"/>
          </p:cNvSpPr>
          <p:nvPr>
            <p:ph type="dt" sz="half" idx="10"/>
          </p:nvPr>
        </p:nvSpPr>
        <p:spPr/>
        <p:txBody>
          <a:bodyPr/>
          <a:lstStyle/>
          <a:p>
            <a:fld id="{EB792C48-90FA-544F-B6CC-5DE9628C001B}" type="datetimeFigureOut">
              <a:rPr lang="en-US" smtClean="0"/>
              <a:t>2/27/20</a:t>
            </a:fld>
            <a:endParaRPr lang="en-US"/>
          </a:p>
        </p:txBody>
      </p:sp>
      <p:sp>
        <p:nvSpPr>
          <p:cNvPr id="6" name="Footer Placeholder 5">
            <a:extLst>
              <a:ext uri="{FF2B5EF4-FFF2-40B4-BE49-F238E27FC236}">
                <a16:creationId xmlns:a16="http://schemas.microsoft.com/office/drawing/2014/main" id="{EF1072F1-56FA-2E45-A757-6A897C130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A6730-B185-D547-91E8-D7079DAA3FD7}"/>
              </a:ext>
            </a:extLst>
          </p:cNvPr>
          <p:cNvSpPr>
            <a:spLocks noGrp="1"/>
          </p:cNvSpPr>
          <p:nvPr>
            <p:ph type="sldNum" sz="quarter" idx="12"/>
          </p:nvPr>
        </p:nvSpPr>
        <p:spPr/>
        <p:txBody>
          <a:bodyPr/>
          <a:lstStyle/>
          <a:p>
            <a:fld id="{E9F98AE8-9977-EE4B-9BA8-901B0392B8A3}" type="slidenum">
              <a:rPr lang="en-US" smtClean="0"/>
              <a:t>‹#›</a:t>
            </a:fld>
            <a:endParaRPr lang="en-US"/>
          </a:p>
        </p:txBody>
      </p:sp>
    </p:spTree>
    <p:extLst>
      <p:ext uri="{BB962C8B-B14F-4D97-AF65-F5344CB8AC3E}">
        <p14:creationId xmlns:p14="http://schemas.microsoft.com/office/powerpoint/2010/main" val="11620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a14:imgEffect>
                      <a14:sharpenSoften amount="-44000"/>
                    </a14:imgEffect>
                    <a14:imgEffect>
                      <a14:brightnessContrast bright="-32000" contras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95868-F8C9-9B4D-8C70-7CF15F244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423B97-0856-A544-BD35-9A87BAE38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FCF85F-ACF2-B247-A609-262DB410D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92C48-90FA-544F-B6CC-5DE9628C001B}" type="datetimeFigureOut">
              <a:rPr lang="en-US" smtClean="0"/>
              <a:t>2/27/20</a:t>
            </a:fld>
            <a:endParaRPr lang="en-US"/>
          </a:p>
        </p:txBody>
      </p:sp>
      <p:sp>
        <p:nvSpPr>
          <p:cNvPr id="5" name="Footer Placeholder 4">
            <a:extLst>
              <a:ext uri="{FF2B5EF4-FFF2-40B4-BE49-F238E27FC236}">
                <a16:creationId xmlns:a16="http://schemas.microsoft.com/office/drawing/2014/main" id="{1CCC1EB0-FE52-7748-B6EF-3AC0E1887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83F5C3-E1B2-C14A-9980-EADF6486C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98AE8-9977-EE4B-9BA8-901B0392B8A3}" type="slidenum">
              <a:rPr lang="en-US" smtClean="0"/>
              <a:t>‹#›</a:t>
            </a:fld>
            <a:endParaRPr lang="en-US"/>
          </a:p>
        </p:txBody>
      </p:sp>
    </p:spTree>
    <p:extLst>
      <p:ext uri="{BB962C8B-B14F-4D97-AF65-F5344CB8AC3E}">
        <p14:creationId xmlns:p14="http://schemas.microsoft.com/office/powerpoint/2010/main" val="4285173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5000" kern="1200">
          <a:solidFill>
            <a:schemeClr val="bg1"/>
          </a:solidFill>
          <a:effectLst>
            <a:outerShdw blurRad="50800" dist="38100" dir="2700000" algn="tl" rotWithShape="0">
              <a:prstClr val="black"/>
            </a:outerShdw>
          </a:effectLst>
          <a:latin typeface="Baskerville Old Face" panose="02020602080505020303" pitchFamily="18" charset="77"/>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500" kern="1200">
          <a:solidFill>
            <a:schemeClr val="bg1"/>
          </a:solidFill>
          <a:effectLst>
            <a:outerShdw blurRad="50800" dist="38100" dir="2700000" algn="tl" rotWithShape="0">
              <a:prstClr val="black"/>
            </a:outerShdw>
          </a:effectLst>
          <a:latin typeface="Baskerville Old Face" panose="02020602080505020303" pitchFamily="18"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4500" kern="1200">
          <a:solidFill>
            <a:schemeClr val="bg1"/>
          </a:solidFill>
          <a:effectLst>
            <a:outerShdw blurRad="50800" dist="38100" dir="2700000" algn="tl" rotWithShape="0">
              <a:prstClr val="black"/>
            </a:outerShdw>
          </a:effectLst>
          <a:latin typeface="Baskerville Old Face" panose="02020602080505020303" pitchFamily="18"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effectLst>
            <a:outerShdw blurRad="50800" dist="38100" dir="2700000" algn="tl" rotWithShape="0">
              <a:prstClr val="black"/>
            </a:outerShdw>
          </a:effectLst>
          <a:latin typeface="Baskerville Old Face" panose="02020602080505020303" pitchFamily="18"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effectLst>
            <a:outerShdw blurRad="50800" dist="38100" dir="2700000" algn="tl" rotWithShape="0">
              <a:prstClr val="black"/>
            </a:outerShdw>
          </a:effectLst>
          <a:latin typeface="Baskerville Old Face" panose="02020602080505020303" pitchFamily="18"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effectLst>
            <a:outerShdw blurRad="50800" dist="38100" dir="2700000" algn="tl" rotWithShape="0">
              <a:prstClr val="black"/>
            </a:outerShdw>
          </a:effectLst>
          <a:latin typeface="Baskerville Old Face" panose="020206020805050203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6DD8-11FD-354F-B717-16CB5276FE48}"/>
              </a:ext>
            </a:extLst>
          </p:cNvPr>
          <p:cNvSpPr>
            <a:spLocks noGrp="1"/>
          </p:cNvSpPr>
          <p:nvPr>
            <p:ph type="ctrTitle"/>
          </p:nvPr>
        </p:nvSpPr>
        <p:spPr/>
        <p:txBody>
          <a:bodyPr/>
          <a:lstStyle/>
          <a:p>
            <a:r>
              <a:rPr lang="en-US" dirty="0"/>
              <a:t>Aberrations in Christianity</a:t>
            </a:r>
          </a:p>
        </p:txBody>
      </p:sp>
      <p:sp>
        <p:nvSpPr>
          <p:cNvPr id="3" name="Subtitle 2">
            <a:extLst>
              <a:ext uri="{FF2B5EF4-FFF2-40B4-BE49-F238E27FC236}">
                <a16:creationId xmlns:a16="http://schemas.microsoft.com/office/drawing/2014/main" id="{6FE40B65-5BFC-034B-BF13-7CECB321FE99}"/>
              </a:ext>
            </a:extLst>
          </p:cNvPr>
          <p:cNvSpPr>
            <a:spLocks noGrp="1"/>
          </p:cNvSpPr>
          <p:nvPr>
            <p:ph type="subTitle" idx="1"/>
          </p:nvPr>
        </p:nvSpPr>
        <p:spPr/>
        <p:txBody>
          <a:bodyPr/>
          <a:lstStyle/>
          <a:p>
            <a:endParaRPr lang="en-US"/>
          </a:p>
        </p:txBody>
      </p:sp>
      <p:sp>
        <p:nvSpPr>
          <p:cNvPr id="4" name="Subtitle 2">
            <a:extLst>
              <a:ext uri="{FF2B5EF4-FFF2-40B4-BE49-F238E27FC236}">
                <a16:creationId xmlns:a16="http://schemas.microsoft.com/office/drawing/2014/main" id="{0D58A8BD-FC21-0D41-9887-F18825A8C9B6}"/>
              </a:ext>
            </a:extLst>
          </p:cNvPr>
          <p:cNvSpPr txBox="1">
            <a:spLocks/>
          </p:cNvSpPr>
          <p:nvPr/>
        </p:nvSpPr>
        <p:spPr>
          <a:xfrm>
            <a:off x="9741948" y="6050321"/>
            <a:ext cx="1689847" cy="833717"/>
          </a:xfrm>
          <a:prstGeom prst="rect">
            <a:avLst/>
          </a:prstGeom>
        </p:spPr>
        <p:txBody>
          <a:bodyPr>
            <a:no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400" dirty="0">
                <a:ln w="3175">
                  <a:noFill/>
                </a:ln>
                <a:solidFill>
                  <a:schemeClr val="bg1"/>
                </a:solidFill>
                <a:effectLst/>
                <a:latin typeface="+mn-lt"/>
                <a:ea typeface="Avenir Book" charset="0"/>
                <a:cs typeface="Avenir Book" charset="0"/>
              </a:rPr>
              <a:t>By Chris </a:t>
            </a:r>
            <a:r>
              <a:rPr lang="en-US" sz="1400" dirty="0" err="1">
                <a:ln w="3175">
                  <a:noFill/>
                </a:ln>
                <a:solidFill>
                  <a:schemeClr val="bg1"/>
                </a:solidFill>
                <a:effectLst/>
                <a:latin typeface="+mn-lt"/>
                <a:ea typeface="Avenir Book" charset="0"/>
                <a:cs typeface="Avenir Book" charset="0"/>
              </a:rPr>
              <a:t>Bayack</a:t>
            </a:r>
            <a:endParaRPr lang="en-US" sz="1400" dirty="0">
              <a:ln w="3175">
                <a:noFill/>
              </a:ln>
              <a:solidFill>
                <a:schemeClr val="bg1"/>
              </a:solidFill>
              <a:effectLst/>
              <a:latin typeface="+mn-lt"/>
              <a:ea typeface="Avenir Book" charset="0"/>
              <a:cs typeface="Avenir Book" charset="0"/>
            </a:endParaRPr>
          </a:p>
          <a:p>
            <a:pPr algn="r" fontAlgn="auto">
              <a:spcAft>
                <a:spcPts val="0"/>
              </a:spcAft>
              <a:defRPr/>
            </a:pPr>
            <a:r>
              <a:rPr lang="en-US" sz="1400" dirty="0">
                <a:ln w="3175">
                  <a:noFill/>
                </a:ln>
                <a:solidFill>
                  <a:schemeClr val="bg1"/>
                </a:solidFill>
                <a:effectLst/>
                <a:latin typeface="+mn-lt"/>
                <a:ea typeface="Avenir Book" charset="0"/>
                <a:cs typeface="Avenir Book" charset="0"/>
              </a:rPr>
              <a:t>For C3 Apologetics</a:t>
            </a:r>
          </a:p>
          <a:p>
            <a:pPr algn="r" fontAlgn="auto">
              <a:spcAft>
                <a:spcPts val="0"/>
              </a:spcAft>
              <a:defRPr/>
            </a:pPr>
            <a:r>
              <a:rPr lang="en-US" sz="1400" dirty="0">
                <a:ln w="3175">
                  <a:noFill/>
                </a:ln>
                <a:solidFill>
                  <a:schemeClr val="bg1"/>
                </a:solidFill>
                <a:effectLst/>
                <a:latin typeface="+mn-lt"/>
                <a:ea typeface="Avenir Book" charset="0"/>
                <a:cs typeface="Avenir Book" charset="0"/>
              </a:rPr>
              <a:t>March 1, 2020</a:t>
            </a:r>
          </a:p>
        </p:txBody>
      </p:sp>
      <p:pic>
        <p:nvPicPr>
          <p:cNvPr id="5" name="Picture 4" descr="logo2.jpg">
            <a:extLst>
              <a:ext uri="{FF2B5EF4-FFF2-40B4-BE49-F238E27FC236}">
                <a16:creationId xmlns:a16="http://schemas.microsoft.com/office/drawing/2014/main" id="{3D812EDA-5E38-804B-BD34-F4E4F699CA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2894" y="6098894"/>
            <a:ext cx="759106" cy="7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7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2AA6-ADEF-234D-A98A-943D79B1FE41}"/>
              </a:ext>
            </a:extLst>
          </p:cNvPr>
          <p:cNvSpPr>
            <a:spLocks noGrp="1"/>
          </p:cNvSpPr>
          <p:nvPr>
            <p:ph type="title"/>
          </p:nvPr>
        </p:nvSpPr>
        <p:spPr/>
        <p:txBody>
          <a:bodyPr/>
          <a:lstStyle/>
          <a:p>
            <a:r>
              <a:rPr lang="en-US" dirty="0"/>
              <a:t>Salvation According to Rome</a:t>
            </a:r>
          </a:p>
        </p:txBody>
      </p:sp>
      <p:sp>
        <p:nvSpPr>
          <p:cNvPr id="3" name="Content Placeholder 2">
            <a:extLst>
              <a:ext uri="{FF2B5EF4-FFF2-40B4-BE49-F238E27FC236}">
                <a16:creationId xmlns:a16="http://schemas.microsoft.com/office/drawing/2014/main" id="{2C940C6D-B901-834C-BEF8-62E85579023F}"/>
              </a:ext>
            </a:extLst>
          </p:cNvPr>
          <p:cNvSpPr>
            <a:spLocks noGrp="1"/>
          </p:cNvSpPr>
          <p:nvPr>
            <p:ph idx="1"/>
          </p:nvPr>
        </p:nvSpPr>
        <p:spPr>
          <a:xfrm>
            <a:off x="838200" y="1690688"/>
            <a:ext cx="10515600" cy="5167312"/>
          </a:xfrm>
        </p:spPr>
        <p:txBody>
          <a:bodyPr>
            <a:normAutofit fontScale="92500" lnSpcReduction="10000"/>
          </a:bodyPr>
          <a:lstStyle/>
          <a:p>
            <a:r>
              <a:rPr lang="en-US" sz="4100" dirty="0"/>
              <a:t>To go to heaven according to Catholic theology you must die in the state of sanctifying grace.  Sanctifying grace is received through the seven sacraments.</a:t>
            </a:r>
          </a:p>
          <a:p>
            <a:pPr marL="914400" lvl="1" indent="-457200">
              <a:buFont typeface="+mj-lt"/>
              <a:buAutoNum type="arabicPeriod"/>
            </a:pPr>
            <a:r>
              <a:rPr lang="en-US" sz="3500" dirty="0"/>
              <a:t>Baptism</a:t>
            </a:r>
          </a:p>
          <a:p>
            <a:pPr marL="914400" lvl="1" indent="-457200">
              <a:buFont typeface="+mj-lt"/>
              <a:buAutoNum type="arabicPeriod"/>
            </a:pPr>
            <a:r>
              <a:rPr lang="en-US" sz="3500" dirty="0"/>
              <a:t>Confession</a:t>
            </a:r>
          </a:p>
          <a:p>
            <a:pPr marL="914400" lvl="1" indent="-457200">
              <a:buFont typeface="+mj-lt"/>
              <a:buAutoNum type="arabicPeriod"/>
            </a:pPr>
            <a:r>
              <a:rPr lang="en-US" sz="3500" dirty="0"/>
              <a:t>Communion</a:t>
            </a:r>
          </a:p>
          <a:p>
            <a:pPr marL="914400" lvl="1" indent="-457200">
              <a:buFont typeface="+mj-lt"/>
              <a:buAutoNum type="arabicPeriod"/>
            </a:pPr>
            <a:r>
              <a:rPr lang="en-US" sz="3500" dirty="0"/>
              <a:t>Confirmation</a:t>
            </a:r>
          </a:p>
          <a:p>
            <a:pPr marL="914400" lvl="1" indent="-457200">
              <a:buFont typeface="+mj-lt"/>
              <a:buAutoNum type="arabicPeriod"/>
            </a:pPr>
            <a:r>
              <a:rPr lang="en-US" sz="3500" dirty="0"/>
              <a:t>Marriage</a:t>
            </a:r>
          </a:p>
          <a:p>
            <a:pPr marL="914400" lvl="1" indent="-457200">
              <a:buFont typeface="+mj-lt"/>
              <a:buAutoNum type="arabicPeriod"/>
            </a:pPr>
            <a:r>
              <a:rPr lang="en-US" sz="3500" dirty="0"/>
              <a:t>Holy Orders</a:t>
            </a:r>
          </a:p>
          <a:p>
            <a:pPr marL="914400" lvl="1" indent="-457200">
              <a:buFont typeface="+mj-lt"/>
              <a:buAutoNum type="arabicPeriod"/>
            </a:pPr>
            <a:r>
              <a:rPr lang="en-US" sz="3500" dirty="0"/>
              <a:t>Extreme Unction</a:t>
            </a:r>
          </a:p>
        </p:txBody>
      </p:sp>
    </p:spTree>
    <p:extLst>
      <p:ext uri="{BB962C8B-B14F-4D97-AF65-F5344CB8AC3E}">
        <p14:creationId xmlns:p14="http://schemas.microsoft.com/office/powerpoint/2010/main" val="353829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E0AF9-851A-6148-B0CB-D147B0A270CD}"/>
              </a:ext>
            </a:extLst>
          </p:cNvPr>
          <p:cNvSpPr>
            <a:spLocks noGrp="1"/>
          </p:cNvSpPr>
          <p:nvPr>
            <p:ph idx="1"/>
          </p:nvPr>
        </p:nvSpPr>
        <p:spPr>
          <a:xfrm>
            <a:off x="838200" y="425669"/>
            <a:ext cx="10515600" cy="5864772"/>
          </a:xfrm>
        </p:spPr>
        <p:txBody>
          <a:bodyPr>
            <a:noAutofit/>
          </a:bodyPr>
          <a:lstStyle/>
          <a:p>
            <a:r>
              <a:rPr lang="en-US" sz="3100" dirty="0"/>
              <a:t>According to Catholic theology a person is born again in water baptism.</a:t>
            </a:r>
          </a:p>
          <a:p>
            <a:r>
              <a:rPr lang="en-US" sz="3100" dirty="0"/>
              <a:t>“Holy Baptism is the basis of the whole Christian life, the gateway to life in the Spirit…and the door which gives access to the other sacraments.  Through Baptism we are freed from sin and reborn as sons of God; we become members of Christ, are incorporated into the Church and made sharers in her mission: ‘Baptism is the sacrament of regeneration through water in the word’” (Catechism of the Catholic Church (1995), par. 1213).</a:t>
            </a:r>
          </a:p>
          <a:p>
            <a:r>
              <a:rPr lang="en-US" sz="3100" dirty="0"/>
              <a:t>“Baptism not only purifies from all sins, but also makes the neophyte ‘a new creature,’ an adopted son of God, who has become a ‘partaker of the divine nature,’ member of Christ and co-heir with him, and a temple of the Holy Spirit” (par. 1265).</a:t>
            </a:r>
          </a:p>
        </p:txBody>
      </p:sp>
    </p:spTree>
    <p:extLst>
      <p:ext uri="{BB962C8B-B14F-4D97-AF65-F5344CB8AC3E}">
        <p14:creationId xmlns:p14="http://schemas.microsoft.com/office/powerpoint/2010/main" val="104556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226D-68A4-6A49-B5E7-4383AD0ECABC}"/>
              </a:ext>
            </a:extLst>
          </p:cNvPr>
          <p:cNvSpPr>
            <a:spLocks noGrp="1"/>
          </p:cNvSpPr>
          <p:nvPr>
            <p:ph type="title"/>
          </p:nvPr>
        </p:nvSpPr>
        <p:spPr/>
        <p:txBody>
          <a:bodyPr/>
          <a:lstStyle/>
          <a:p>
            <a:r>
              <a:rPr lang="en-US" dirty="0"/>
              <a:t>Sin In Roman Catholicism</a:t>
            </a:r>
          </a:p>
        </p:txBody>
      </p:sp>
      <p:sp>
        <p:nvSpPr>
          <p:cNvPr id="3" name="Content Placeholder 2">
            <a:extLst>
              <a:ext uri="{FF2B5EF4-FFF2-40B4-BE49-F238E27FC236}">
                <a16:creationId xmlns:a16="http://schemas.microsoft.com/office/drawing/2014/main" id="{FFBBBB90-A8B9-7246-8C50-ED141CCE3E20}"/>
              </a:ext>
            </a:extLst>
          </p:cNvPr>
          <p:cNvSpPr>
            <a:spLocks noGrp="1"/>
          </p:cNvSpPr>
          <p:nvPr>
            <p:ph idx="1"/>
          </p:nvPr>
        </p:nvSpPr>
        <p:spPr/>
        <p:txBody>
          <a:bodyPr>
            <a:normAutofit fontScale="85000" lnSpcReduction="10000"/>
          </a:bodyPr>
          <a:lstStyle/>
          <a:p>
            <a:r>
              <a:rPr lang="en-US" dirty="0"/>
              <a:t>Broken down into two categories:</a:t>
            </a:r>
          </a:p>
          <a:p>
            <a:pPr marL="514350" indent="-514350">
              <a:buFont typeface="+mj-lt"/>
              <a:buAutoNum type="arabicPeriod"/>
            </a:pPr>
            <a:r>
              <a:rPr lang="en-US" dirty="0"/>
              <a:t>Venial—lesser sins which do not affect sanctifying.</a:t>
            </a:r>
          </a:p>
          <a:p>
            <a:pPr marL="514350" indent="-514350">
              <a:buFont typeface="+mj-lt"/>
              <a:buAutoNum type="arabicPeriod"/>
            </a:pPr>
            <a:r>
              <a:rPr lang="en-US" dirty="0"/>
              <a:t>Mortal—greater sins which eliminate sanctifying grace (murder, adultery, missing Mass on Sunday)</a:t>
            </a:r>
          </a:p>
          <a:p>
            <a:endParaRPr lang="en-US" dirty="0"/>
          </a:p>
          <a:p>
            <a:r>
              <a:rPr lang="en-US" dirty="0"/>
              <a:t>When someone commits a mortal sin they can only return to the state of sanctifying grace through the sacrament of confession.</a:t>
            </a:r>
          </a:p>
        </p:txBody>
      </p:sp>
    </p:spTree>
    <p:extLst>
      <p:ext uri="{BB962C8B-B14F-4D97-AF65-F5344CB8AC3E}">
        <p14:creationId xmlns:p14="http://schemas.microsoft.com/office/powerpoint/2010/main" val="413650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B0F55-6797-F848-A9ED-8E85408AC638}"/>
              </a:ext>
            </a:extLst>
          </p:cNvPr>
          <p:cNvSpPr>
            <a:spLocks noGrp="1"/>
          </p:cNvSpPr>
          <p:nvPr>
            <p:ph idx="1"/>
          </p:nvPr>
        </p:nvSpPr>
        <p:spPr>
          <a:xfrm>
            <a:off x="838200" y="1198179"/>
            <a:ext cx="10515600" cy="4978784"/>
          </a:xfrm>
        </p:spPr>
        <p:txBody>
          <a:bodyPr>
            <a:normAutofit fontScale="92500"/>
          </a:bodyPr>
          <a:lstStyle/>
          <a:p>
            <a:r>
              <a:rPr lang="en-US" dirty="0"/>
              <a:t>Salvation can therefore never be on the basis of faith alone in Christ alone.</a:t>
            </a:r>
          </a:p>
          <a:p>
            <a:endParaRPr lang="en-US" dirty="0"/>
          </a:p>
          <a:p>
            <a:r>
              <a:rPr lang="en-US" dirty="0"/>
              <a:t>“If anyone says that the sinner is justified by faith alone, meaning that nothing else is required to cooperate in order to obtain the grace of justification…let him be anathema” (Council of Trent, c. 1546, Session 6, Canon 9).</a:t>
            </a:r>
          </a:p>
          <a:p>
            <a:endParaRPr lang="en-US" dirty="0"/>
          </a:p>
          <a:p>
            <a:endParaRPr lang="en-US" dirty="0"/>
          </a:p>
        </p:txBody>
      </p:sp>
    </p:spTree>
    <p:extLst>
      <p:ext uri="{BB962C8B-B14F-4D97-AF65-F5344CB8AC3E}">
        <p14:creationId xmlns:p14="http://schemas.microsoft.com/office/powerpoint/2010/main" val="105529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7E67-F66C-244A-961C-7A891FD05D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85A4AC-69AF-9145-B479-34B28BFF0E6B}"/>
              </a:ext>
            </a:extLst>
          </p:cNvPr>
          <p:cNvSpPr>
            <a:spLocks noGrp="1"/>
          </p:cNvSpPr>
          <p:nvPr>
            <p:ph idx="1"/>
          </p:nvPr>
        </p:nvSpPr>
        <p:spPr>
          <a:xfrm>
            <a:off x="838200" y="1541841"/>
            <a:ext cx="10515600" cy="4351338"/>
          </a:xfrm>
        </p:spPr>
        <p:txBody>
          <a:bodyPr>
            <a:normAutofit lnSpcReduction="10000"/>
          </a:bodyPr>
          <a:lstStyle/>
          <a:p>
            <a:r>
              <a:rPr lang="en-US" dirty="0"/>
              <a:t>“If anyone says that a man who is justified…is not bound to observe the commandments of God and the Church, but only to believe, as if the Gospel were a bare and absolute promise of eternal life without the condition of observing the commandments, let him be anathema” (Session 6, Canon 20).</a:t>
            </a:r>
          </a:p>
          <a:p>
            <a:endParaRPr lang="en-US" dirty="0"/>
          </a:p>
          <a:p>
            <a:endParaRPr lang="en-US" dirty="0"/>
          </a:p>
        </p:txBody>
      </p:sp>
    </p:spTree>
    <p:extLst>
      <p:ext uri="{BB962C8B-B14F-4D97-AF65-F5344CB8AC3E}">
        <p14:creationId xmlns:p14="http://schemas.microsoft.com/office/powerpoint/2010/main" val="350780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B228-7FC9-1145-86AD-231017914E3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F9D2FA2-42BB-6140-93C8-BEE10BB4DAED}"/>
              </a:ext>
            </a:extLst>
          </p:cNvPr>
          <p:cNvSpPr>
            <a:spLocks noGrp="1"/>
          </p:cNvSpPr>
          <p:nvPr>
            <p:ph idx="1"/>
          </p:nvPr>
        </p:nvSpPr>
        <p:spPr>
          <a:xfrm>
            <a:off x="838200" y="1415717"/>
            <a:ext cx="10515600" cy="4351338"/>
          </a:xfrm>
        </p:spPr>
        <p:txBody>
          <a:bodyPr>
            <a:normAutofit fontScale="92500" lnSpcReduction="20000"/>
          </a:bodyPr>
          <a:lstStyle/>
          <a:p>
            <a:r>
              <a:rPr lang="en-US" dirty="0"/>
              <a:t>Assurance of salvation is viewed as presumption and no one can know for sure that he is going to heaven.</a:t>
            </a:r>
          </a:p>
          <a:p>
            <a:endParaRPr lang="en-US" dirty="0"/>
          </a:p>
          <a:p>
            <a:r>
              <a:rPr lang="en-US" dirty="0"/>
              <a:t>Even if a person does go to heaven it is likely that he must spend an indeterminate time in purgatory as a final purging of sins before entering heaven.</a:t>
            </a:r>
          </a:p>
          <a:p>
            <a:endParaRPr lang="en-US" dirty="0"/>
          </a:p>
          <a:p>
            <a:endParaRPr lang="en-US" dirty="0"/>
          </a:p>
        </p:txBody>
      </p:sp>
    </p:spTree>
    <p:extLst>
      <p:ext uri="{BB962C8B-B14F-4D97-AF65-F5344CB8AC3E}">
        <p14:creationId xmlns:p14="http://schemas.microsoft.com/office/powerpoint/2010/main" val="284686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E215-D87B-3C47-9D36-5B155AA9FA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B7CF9A-21D9-8143-8DAE-A4D9A55CA75C}"/>
              </a:ext>
            </a:extLst>
          </p:cNvPr>
          <p:cNvSpPr>
            <a:spLocks noGrp="1"/>
          </p:cNvSpPr>
          <p:nvPr>
            <p:ph idx="1"/>
          </p:nvPr>
        </p:nvSpPr>
        <p:spPr/>
        <p:txBody>
          <a:bodyPr/>
          <a:lstStyle/>
          <a:p>
            <a:pPr marL="0" indent="0" algn="ctr">
              <a:buNone/>
            </a:pPr>
            <a:r>
              <a:rPr lang="en-US" dirty="0"/>
              <a:t>What is the best way to witness to Roman Catholics?</a:t>
            </a:r>
          </a:p>
          <a:p>
            <a:pPr marL="0" indent="0" algn="ctr">
              <a:buNone/>
            </a:pPr>
            <a:endParaRPr lang="en-US" dirty="0"/>
          </a:p>
          <a:p>
            <a:pPr marL="0" indent="0" algn="ctr">
              <a:buNone/>
            </a:pPr>
            <a:r>
              <a:rPr lang="en-US" dirty="0"/>
              <a:t>Share with them the Word of God.</a:t>
            </a:r>
          </a:p>
          <a:p>
            <a:pPr algn="ctr"/>
            <a:endParaRPr lang="en-US" dirty="0"/>
          </a:p>
          <a:p>
            <a:pPr algn="ctr"/>
            <a:endParaRPr lang="en-US" dirty="0"/>
          </a:p>
        </p:txBody>
      </p:sp>
    </p:spTree>
    <p:extLst>
      <p:ext uri="{BB962C8B-B14F-4D97-AF65-F5344CB8AC3E}">
        <p14:creationId xmlns:p14="http://schemas.microsoft.com/office/powerpoint/2010/main" val="200027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985D-D5B7-4547-9486-2266047FA392}"/>
              </a:ext>
            </a:extLst>
          </p:cNvPr>
          <p:cNvSpPr>
            <a:spLocks noGrp="1"/>
          </p:cNvSpPr>
          <p:nvPr>
            <p:ph type="title"/>
          </p:nvPr>
        </p:nvSpPr>
        <p:spPr/>
        <p:txBody>
          <a:bodyPr/>
          <a:lstStyle/>
          <a:p>
            <a:r>
              <a:rPr lang="en-US" dirty="0"/>
              <a:t>Liberal Christianity (Protestantism)</a:t>
            </a:r>
          </a:p>
        </p:txBody>
      </p:sp>
      <p:sp>
        <p:nvSpPr>
          <p:cNvPr id="3" name="Content Placeholder 2">
            <a:extLst>
              <a:ext uri="{FF2B5EF4-FFF2-40B4-BE49-F238E27FC236}">
                <a16:creationId xmlns:a16="http://schemas.microsoft.com/office/drawing/2014/main" id="{857BAE57-CF5B-2745-8103-B58E76DE5F59}"/>
              </a:ext>
            </a:extLst>
          </p:cNvPr>
          <p:cNvSpPr>
            <a:spLocks noGrp="1"/>
          </p:cNvSpPr>
          <p:nvPr>
            <p:ph idx="1"/>
          </p:nvPr>
        </p:nvSpPr>
        <p:spPr/>
        <p:txBody>
          <a:bodyPr>
            <a:normAutofit fontScale="92500" lnSpcReduction="20000"/>
          </a:bodyPr>
          <a:lstStyle/>
          <a:p>
            <a:endParaRPr lang="en-US" dirty="0"/>
          </a:p>
          <a:p>
            <a:r>
              <a:rPr lang="en-US" dirty="0"/>
              <a:t>Errors are everywhere though not all consistent.</a:t>
            </a:r>
          </a:p>
          <a:p>
            <a:endParaRPr lang="en-US" dirty="0"/>
          </a:p>
          <a:p>
            <a:r>
              <a:rPr lang="en-US" dirty="0"/>
              <a:t>General observation—seeks to remake God into the image of man, seeks to make Scripture acceptable to the carnal mind.</a:t>
            </a:r>
          </a:p>
          <a:p>
            <a:r>
              <a:rPr lang="en-US" dirty="0"/>
              <a:t>Psalm 50:21, “You thought that I was just like you.”</a:t>
            </a:r>
          </a:p>
          <a:p>
            <a:endParaRPr lang="en-US" dirty="0"/>
          </a:p>
          <a:p>
            <a:endParaRPr lang="en-US" dirty="0"/>
          </a:p>
        </p:txBody>
      </p:sp>
    </p:spTree>
    <p:extLst>
      <p:ext uri="{BB962C8B-B14F-4D97-AF65-F5344CB8AC3E}">
        <p14:creationId xmlns:p14="http://schemas.microsoft.com/office/powerpoint/2010/main" val="7644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B995-C8AF-1C47-9C35-D7F77A5E39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7A09AB-3B61-9F49-9304-0BA77616E7BD}"/>
              </a:ext>
            </a:extLst>
          </p:cNvPr>
          <p:cNvSpPr>
            <a:spLocks noGrp="1"/>
          </p:cNvSpPr>
          <p:nvPr>
            <p:ph idx="1"/>
          </p:nvPr>
        </p:nvSpPr>
        <p:spPr>
          <a:xfrm>
            <a:off x="838200" y="1321125"/>
            <a:ext cx="10515600" cy="4351338"/>
          </a:xfrm>
        </p:spPr>
        <p:txBody>
          <a:bodyPr/>
          <a:lstStyle/>
          <a:p>
            <a:r>
              <a:rPr lang="en-US" dirty="0"/>
              <a:t>Liturgical and liberal error both appeal to world.</a:t>
            </a:r>
          </a:p>
          <a:p>
            <a:endParaRPr lang="en-US" dirty="0"/>
          </a:p>
          <a:p>
            <a:r>
              <a:rPr lang="en-US" dirty="0"/>
              <a:t>1 John 4:5, “They are from the world; therefore they speak as from the world, and the world listens to them.” </a:t>
            </a:r>
          </a:p>
          <a:p>
            <a:endParaRPr lang="en-US" dirty="0"/>
          </a:p>
          <a:p>
            <a:endParaRPr lang="en-US" dirty="0"/>
          </a:p>
        </p:txBody>
      </p:sp>
    </p:spTree>
    <p:extLst>
      <p:ext uri="{BB962C8B-B14F-4D97-AF65-F5344CB8AC3E}">
        <p14:creationId xmlns:p14="http://schemas.microsoft.com/office/powerpoint/2010/main" val="141107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4A12-9F7F-8F46-A855-E8AEFD027F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824823-B039-1747-A3A7-69F1F9884BC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405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FD71-98F0-5F47-B455-035CFB48E24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FB87C07-0D1F-A141-8ABC-6B63A402A9EE}"/>
              </a:ext>
            </a:extLst>
          </p:cNvPr>
          <p:cNvSpPr>
            <a:spLocks noGrp="1"/>
          </p:cNvSpPr>
          <p:nvPr>
            <p:ph idx="1"/>
          </p:nvPr>
        </p:nvSpPr>
        <p:spPr/>
        <p:txBody>
          <a:bodyPr/>
          <a:lstStyle/>
          <a:p>
            <a:pPr marL="0" indent="0" algn="ctr">
              <a:buNone/>
            </a:pPr>
            <a:endParaRPr lang="en-US" dirty="0"/>
          </a:p>
          <a:p>
            <a:pPr marL="0" indent="0" algn="ctr">
              <a:buNone/>
            </a:pPr>
            <a:r>
              <a:rPr lang="en-US" dirty="0"/>
              <a:t>Liturgical Christianity</a:t>
            </a:r>
          </a:p>
          <a:p>
            <a:pPr marL="0" indent="0" algn="ctr">
              <a:buNone/>
            </a:pPr>
            <a:endParaRPr lang="en-US" dirty="0"/>
          </a:p>
          <a:p>
            <a:pPr marL="0" indent="0" algn="ctr">
              <a:buNone/>
            </a:pPr>
            <a:r>
              <a:rPr lang="en-US" dirty="0"/>
              <a:t>Liberal Christianity</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09231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DDD0-4D36-474F-9F72-CE8E732A68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9FE9CC-32FE-A345-A999-16D2BB0F6C20}"/>
              </a:ext>
            </a:extLst>
          </p:cNvPr>
          <p:cNvSpPr>
            <a:spLocks noGrp="1"/>
          </p:cNvSpPr>
          <p:nvPr>
            <p:ph idx="1"/>
          </p:nvPr>
        </p:nvSpPr>
        <p:spPr/>
        <p:txBody>
          <a:bodyPr/>
          <a:lstStyle/>
          <a:p>
            <a:pPr marL="0" indent="0" algn="ctr">
              <a:buNone/>
            </a:pPr>
            <a:r>
              <a:rPr lang="en-US" dirty="0"/>
              <a:t>Roman Catholicism</a:t>
            </a:r>
          </a:p>
          <a:p>
            <a:pPr marL="0" indent="0" algn="ctr">
              <a:buNone/>
            </a:pPr>
            <a:endParaRPr lang="en-US" dirty="0"/>
          </a:p>
          <a:p>
            <a:pPr marL="0" indent="0" algn="ctr">
              <a:buNone/>
            </a:pPr>
            <a:r>
              <a:rPr lang="en-US" dirty="0"/>
              <a:t>Liturgical Christianity</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00172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F002-2A0D-AB45-8A0E-4DCBD181108A}"/>
              </a:ext>
            </a:extLst>
          </p:cNvPr>
          <p:cNvSpPr>
            <a:spLocks noGrp="1"/>
          </p:cNvSpPr>
          <p:nvPr>
            <p:ph type="title"/>
          </p:nvPr>
        </p:nvSpPr>
        <p:spPr/>
        <p:txBody>
          <a:bodyPr/>
          <a:lstStyle/>
          <a:p>
            <a:r>
              <a:rPr lang="en-US" dirty="0"/>
              <a:t>Roman Catholicism</a:t>
            </a:r>
          </a:p>
        </p:txBody>
      </p:sp>
      <p:sp>
        <p:nvSpPr>
          <p:cNvPr id="3" name="Content Placeholder 2">
            <a:extLst>
              <a:ext uri="{FF2B5EF4-FFF2-40B4-BE49-F238E27FC236}">
                <a16:creationId xmlns:a16="http://schemas.microsoft.com/office/drawing/2014/main" id="{E402183F-4D48-364D-BBAF-F66150B6C6D0}"/>
              </a:ext>
            </a:extLst>
          </p:cNvPr>
          <p:cNvSpPr>
            <a:spLocks noGrp="1"/>
          </p:cNvSpPr>
          <p:nvPr>
            <p:ph idx="1"/>
          </p:nvPr>
        </p:nvSpPr>
        <p:spPr/>
        <p:txBody>
          <a:bodyPr/>
          <a:lstStyle/>
          <a:p>
            <a:endParaRPr lang="en-US" dirty="0"/>
          </a:p>
          <a:p>
            <a:r>
              <a:rPr lang="en-US" dirty="0"/>
              <a:t>Truthful View of the Nature of God</a:t>
            </a:r>
          </a:p>
          <a:p>
            <a:endParaRPr lang="en-US" dirty="0"/>
          </a:p>
          <a:p>
            <a:r>
              <a:rPr lang="en-US" dirty="0"/>
              <a:t>(Trinity, Deity and Humanity of Christ, Virgin Birth, Death and Resurrection, etc.)</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8155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6BEB-0DCA-0B47-9C56-2ECE7103D360}"/>
              </a:ext>
            </a:extLst>
          </p:cNvPr>
          <p:cNvSpPr>
            <a:spLocks noGrp="1"/>
          </p:cNvSpPr>
          <p:nvPr>
            <p:ph type="title"/>
          </p:nvPr>
        </p:nvSpPr>
        <p:spPr/>
        <p:txBody>
          <a:bodyPr/>
          <a:lstStyle/>
          <a:p>
            <a:r>
              <a:rPr lang="en-US" dirty="0"/>
              <a:t>Roman Catholicism</a:t>
            </a:r>
          </a:p>
        </p:txBody>
      </p:sp>
      <p:sp>
        <p:nvSpPr>
          <p:cNvPr id="3" name="Content Placeholder 2">
            <a:extLst>
              <a:ext uri="{FF2B5EF4-FFF2-40B4-BE49-F238E27FC236}">
                <a16:creationId xmlns:a16="http://schemas.microsoft.com/office/drawing/2014/main" id="{F154175B-1A5F-FD4E-8482-E29F22A8BCCA}"/>
              </a:ext>
            </a:extLst>
          </p:cNvPr>
          <p:cNvSpPr>
            <a:spLocks noGrp="1"/>
          </p:cNvSpPr>
          <p:nvPr>
            <p:ph idx="1"/>
          </p:nvPr>
        </p:nvSpPr>
        <p:spPr/>
        <p:txBody>
          <a:bodyPr/>
          <a:lstStyle/>
          <a:p>
            <a:endParaRPr lang="en-US" dirty="0"/>
          </a:p>
          <a:p>
            <a:r>
              <a:rPr lang="en-US" dirty="0"/>
              <a:t>Erroneous Views of:</a:t>
            </a:r>
          </a:p>
          <a:p>
            <a:pPr marL="514350" indent="-514350">
              <a:buFont typeface="+mj-lt"/>
              <a:buAutoNum type="arabicPeriod"/>
            </a:pPr>
            <a:r>
              <a:rPr lang="en-US" dirty="0"/>
              <a:t>Itself</a:t>
            </a:r>
          </a:p>
          <a:p>
            <a:pPr marL="514350" indent="-514350">
              <a:buFont typeface="+mj-lt"/>
              <a:buAutoNum type="arabicPeriod"/>
            </a:pPr>
            <a:r>
              <a:rPr lang="en-US" dirty="0"/>
              <a:t>Salvation</a:t>
            </a:r>
          </a:p>
          <a:p>
            <a:endParaRPr lang="en-US" dirty="0"/>
          </a:p>
          <a:p>
            <a:endParaRPr lang="en-US" dirty="0"/>
          </a:p>
        </p:txBody>
      </p:sp>
    </p:spTree>
    <p:extLst>
      <p:ext uri="{BB962C8B-B14F-4D97-AF65-F5344CB8AC3E}">
        <p14:creationId xmlns:p14="http://schemas.microsoft.com/office/powerpoint/2010/main" val="258362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B13B-A295-9448-A268-8E178531343A}"/>
              </a:ext>
            </a:extLst>
          </p:cNvPr>
          <p:cNvSpPr>
            <a:spLocks noGrp="1"/>
          </p:cNvSpPr>
          <p:nvPr>
            <p:ph type="title"/>
          </p:nvPr>
        </p:nvSpPr>
        <p:spPr/>
        <p:txBody>
          <a:bodyPr/>
          <a:lstStyle/>
          <a:p>
            <a:r>
              <a:rPr lang="en-US" dirty="0"/>
              <a:t>Roman Catholicism sees itself as…</a:t>
            </a:r>
          </a:p>
        </p:txBody>
      </p:sp>
      <p:sp>
        <p:nvSpPr>
          <p:cNvPr id="3" name="Content Placeholder 2">
            <a:extLst>
              <a:ext uri="{FF2B5EF4-FFF2-40B4-BE49-F238E27FC236}">
                <a16:creationId xmlns:a16="http://schemas.microsoft.com/office/drawing/2014/main" id="{8EE70E6D-9E0D-954D-BE81-BF9A202D850E}"/>
              </a:ext>
            </a:extLst>
          </p:cNvPr>
          <p:cNvSpPr>
            <a:spLocks noGrp="1"/>
          </p:cNvSpPr>
          <p:nvPr>
            <p:ph idx="1"/>
          </p:nvPr>
        </p:nvSpPr>
        <p:spPr/>
        <p:txBody>
          <a:bodyPr>
            <a:normAutofit/>
          </a:bodyPr>
          <a:lstStyle/>
          <a:p>
            <a:endParaRPr lang="en-US" dirty="0"/>
          </a:p>
          <a:p>
            <a:r>
              <a:rPr lang="en-US" dirty="0"/>
              <a:t>The continuation of apostolic Christianity, the true church of Christ.</a:t>
            </a:r>
          </a:p>
          <a:p>
            <a:endParaRPr lang="en-US" dirty="0"/>
          </a:p>
          <a:p>
            <a:r>
              <a:rPr lang="en-US" dirty="0"/>
              <a:t>Having an infallible interpretation of Scripture.</a:t>
            </a:r>
          </a:p>
          <a:p>
            <a:endParaRPr lang="en-US" dirty="0"/>
          </a:p>
          <a:p>
            <a:endParaRPr lang="en-US" dirty="0"/>
          </a:p>
        </p:txBody>
      </p:sp>
    </p:spTree>
    <p:extLst>
      <p:ext uri="{BB962C8B-B14F-4D97-AF65-F5344CB8AC3E}">
        <p14:creationId xmlns:p14="http://schemas.microsoft.com/office/powerpoint/2010/main" val="266878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D681-25CC-9C4F-A7C6-75E00794AF01}"/>
              </a:ext>
            </a:extLst>
          </p:cNvPr>
          <p:cNvSpPr>
            <a:spLocks noGrp="1"/>
          </p:cNvSpPr>
          <p:nvPr>
            <p:ph type="title"/>
          </p:nvPr>
        </p:nvSpPr>
        <p:spPr/>
        <p:txBody>
          <a:bodyPr/>
          <a:lstStyle/>
          <a:p>
            <a:r>
              <a:rPr lang="en-US" dirty="0"/>
              <a:t>Truth in Roman Catholicism</a:t>
            </a:r>
          </a:p>
        </p:txBody>
      </p:sp>
      <p:sp>
        <p:nvSpPr>
          <p:cNvPr id="3" name="Content Placeholder 2">
            <a:extLst>
              <a:ext uri="{FF2B5EF4-FFF2-40B4-BE49-F238E27FC236}">
                <a16:creationId xmlns:a16="http://schemas.microsoft.com/office/drawing/2014/main" id="{A5CFB5A7-6BD4-DB42-8FF1-60A630ACE2E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Scripture</a:t>
            </a:r>
          </a:p>
          <a:p>
            <a:pPr marL="514350" indent="-514350">
              <a:buFont typeface="+mj-lt"/>
              <a:buAutoNum type="arabicPeriod"/>
            </a:pPr>
            <a:r>
              <a:rPr lang="en-US" dirty="0"/>
              <a:t>Tradition</a:t>
            </a:r>
          </a:p>
          <a:p>
            <a:endParaRPr lang="en-US" dirty="0"/>
          </a:p>
          <a:p>
            <a:r>
              <a:rPr lang="en-US" dirty="0"/>
              <a:t>Tradition—Doctrine which cannot be changed (perpetual virginity of Mary)</a:t>
            </a:r>
          </a:p>
          <a:p>
            <a:r>
              <a:rPr lang="en-US" dirty="0"/>
              <a:t>tradition—Practices which can be changed (clerical celibacy)</a:t>
            </a:r>
          </a:p>
          <a:p>
            <a:endParaRPr lang="en-US" dirty="0"/>
          </a:p>
          <a:p>
            <a:endParaRPr lang="en-US" dirty="0"/>
          </a:p>
        </p:txBody>
      </p:sp>
    </p:spTree>
    <p:extLst>
      <p:ext uri="{BB962C8B-B14F-4D97-AF65-F5344CB8AC3E}">
        <p14:creationId xmlns:p14="http://schemas.microsoft.com/office/powerpoint/2010/main" val="95669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9589-10AB-FF47-BE42-B24396E25612}"/>
              </a:ext>
            </a:extLst>
          </p:cNvPr>
          <p:cNvSpPr>
            <a:spLocks noGrp="1"/>
          </p:cNvSpPr>
          <p:nvPr>
            <p:ph type="title"/>
          </p:nvPr>
        </p:nvSpPr>
        <p:spPr/>
        <p:txBody>
          <a:bodyPr/>
          <a:lstStyle/>
          <a:p>
            <a:r>
              <a:rPr lang="en-US" dirty="0"/>
              <a:t>Summary of this Period</a:t>
            </a:r>
          </a:p>
        </p:txBody>
      </p:sp>
      <p:sp>
        <p:nvSpPr>
          <p:cNvPr id="3" name="Content Placeholder 2">
            <a:extLst>
              <a:ext uri="{FF2B5EF4-FFF2-40B4-BE49-F238E27FC236}">
                <a16:creationId xmlns:a16="http://schemas.microsoft.com/office/drawing/2014/main" id="{F7111D8A-9F0D-7C48-9E2D-40AEE6641216}"/>
              </a:ext>
            </a:extLst>
          </p:cNvPr>
          <p:cNvSpPr>
            <a:spLocks noGrp="1"/>
          </p:cNvSpPr>
          <p:nvPr>
            <p:ph idx="1"/>
          </p:nvPr>
        </p:nvSpPr>
        <p:spPr/>
        <p:txBody>
          <a:bodyPr>
            <a:noAutofit/>
          </a:bodyPr>
          <a:lstStyle/>
          <a:p>
            <a:r>
              <a:rPr lang="en-US" sz="3400" dirty="0"/>
              <a:t>Out of the organism of the body of Christ grew the organization of the Roman Catholic Church.  Satan did with the early church what he did with the body of Judaism.  As time progressed, so did the drift towards worldliness.  With the easing of persecution came the advent of corruption.  With the following of tradition came the flock of the goats.  With the rise in popularity came the union with the state.  As this developed, salvation more and more came in spite of the teaching of the organization, not because of it.</a:t>
            </a:r>
          </a:p>
        </p:txBody>
      </p:sp>
    </p:spTree>
    <p:extLst>
      <p:ext uri="{BB962C8B-B14F-4D97-AF65-F5344CB8AC3E}">
        <p14:creationId xmlns:p14="http://schemas.microsoft.com/office/powerpoint/2010/main" val="118540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5E8C-2761-B24C-99C7-07E7F3CDA103}"/>
              </a:ext>
            </a:extLst>
          </p:cNvPr>
          <p:cNvSpPr>
            <a:spLocks noGrp="1"/>
          </p:cNvSpPr>
          <p:nvPr>
            <p:ph type="title"/>
          </p:nvPr>
        </p:nvSpPr>
        <p:spPr/>
        <p:txBody>
          <a:bodyPr/>
          <a:lstStyle/>
          <a:p>
            <a:r>
              <a:rPr lang="en-US" dirty="0"/>
              <a:t>Salvation According to Rome</a:t>
            </a:r>
          </a:p>
        </p:txBody>
      </p:sp>
      <p:sp>
        <p:nvSpPr>
          <p:cNvPr id="3" name="Content Placeholder 2">
            <a:extLst>
              <a:ext uri="{FF2B5EF4-FFF2-40B4-BE49-F238E27FC236}">
                <a16:creationId xmlns:a16="http://schemas.microsoft.com/office/drawing/2014/main" id="{66F23C66-E4BD-C84A-9659-4F683023CE31}"/>
              </a:ext>
            </a:extLst>
          </p:cNvPr>
          <p:cNvSpPr>
            <a:spLocks noGrp="1"/>
          </p:cNvSpPr>
          <p:nvPr>
            <p:ph idx="1"/>
          </p:nvPr>
        </p:nvSpPr>
        <p:spPr/>
        <p:txBody>
          <a:bodyPr/>
          <a:lstStyle/>
          <a:p>
            <a:endParaRPr lang="en-US" dirty="0"/>
          </a:p>
          <a:p>
            <a:r>
              <a:rPr lang="en-US" dirty="0"/>
              <a:t>Salvation is not the sole effort of God but rather the joint effort of God and man.</a:t>
            </a:r>
          </a:p>
          <a:p>
            <a:endParaRPr lang="en-US" dirty="0"/>
          </a:p>
          <a:p>
            <a:endParaRPr lang="en-US" dirty="0"/>
          </a:p>
        </p:txBody>
      </p:sp>
    </p:spTree>
    <p:extLst>
      <p:ext uri="{BB962C8B-B14F-4D97-AF65-F5344CB8AC3E}">
        <p14:creationId xmlns:p14="http://schemas.microsoft.com/office/powerpoint/2010/main" val="3949252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1006</TotalTime>
  <Words>780</Words>
  <Application>Microsoft Macintosh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Book</vt:lpstr>
      <vt:lpstr>Baskerville Old Face</vt:lpstr>
      <vt:lpstr>Calibri</vt:lpstr>
      <vt:lpstr>Office Theme</vt:lpstr>
      <vt:lpstr>Aberrations in Christianity</vt:lpstr>
      <vt:lpstr>Outline</vt:lpstr>
      <vt:lpstr>PowerPoint Presentation</vt:lpstr>
      <vt:lpstr>Roman Catholicism</vt:lpstr>
      <vt:lpstr>Roman Catholicism</vt:lpstr>
      <vt:lpstr>Roman Catholicism sees itself as…</vt:lpstr>
      <vt:lpstr>Truth in Roman Catholicism</vt:lpstr>
      <vt:lpstr>Summary of this Period</vt:lpstr>
      <vt:lpstr>Salvation According to Rome</vt:lpstr>
      <vt:lpstr>Salvation According to Rome</vt:lpstr>
      <vt:lpstr>PowerPoint Presentation</vt:lpstr>
      <vt:lpstr>Sin In Roman Catholicism</vt:lpstr>
      <vt:lpstr>PowerPoint Presentation</vt:lpstr>
      <vt:lpstr>PowerPoint Presentation</vt:lpstr>
      <vt:lpstr>PowerPoint Presentation</vt:lpstr>
      <vt:lpstr>PowerPoint Presentation</vt:lpstr>
      <vt:lpstr>Liberal Christianity (Protestantism)</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Aberrations in Christianity</dc:title>
  <dc:creator>Stephen Curto</dc:creator>
  <cp:lastModifiedBy>Stephen Curto</cp:lastModifiedBy>
  <cp:revision>4</cp:revision>
  <dcterms:created xsi:type="dcterms:W3CDTF">2020-02-28T01:25:38Z</dcterms:created>
  <dcterms:modified xsi:type="dcterms:W3CDTF">2020-02-28T18:11:54Z</dcterms:modified>
</cp:coreProperties>
</file>