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3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81"/>
  </p:normalViewPr>
  <p:slideViewPr>
    <p:cSldViewPr snapToGrid="0" snapToObjects="1">
      <p:cViewPr varScale="1">
        <p:scale>
          <a:sx n="97" d="100"/>
          <a:sy n="97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3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248B2-D524-6B4D-83E9-77A92742F4E1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3E835-FB2F-5F44-9960-B904E1CEF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5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3E835-FB2F-5F44-9960-B904E1CEF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151A-21C4-7F48-8847-80BE133C1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0C160-827C-484D-9548-763DBA2D7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A027C-C1D3-6046-A564-B1FE7A47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78100-7968-FF40-9D72-245159B2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A171D-EFD1-944D-9692-3A80BC85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5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7392-AB32-274A-B8F4-833DB8B3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6376-733F-4643-9C8C-3D2B563B7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AA064-5D1C-5C47-9ABD-445EC717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2A620-D646-5448-A7E6-95DD7D39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E8B3A-8F8E-0F46-9A15-4C16442B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1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99582-CDB6-6F49-B101-3F5241A9F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F2C3A-770E-A64F-9574-454AF4EC8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D2406-E69A-214D-9C3B-257959A6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46A1-A480-5A4E-ABCE-85FF0626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3CFC7-EE2B-B54B-8136-25F29478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0B07-1722-0C41-A05B-0036D1D5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BBE27-19C5-6B4B-B670-5B3CB4FFE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A8166-1EBA-B548-8B9D-8315A518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9902-E601-B04A-A28A-191E2F35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2564-C7DD-F649-98D7-1870C7BE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4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C444-341E-4348-8808-967BCBF2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B0F38-3742-DC4F-93AE-E8D33B2B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A9D59-2EF9-1D4C-B547-C8FEB47F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CDB3C-C137-8648-BC8F-C02FCAA2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7EB0-C6E3-1F46-8486-8B720519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800C-0EF9-D243-B8A0-0D63D106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3D48-8401-CA41-837C-6949DA54B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E6657-CB29-6C4C-9605-0AE8BEEB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52329-64E0-084D-B3C8-8816311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68033-8B07-E040-981A-6A56857F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D16D6-D08C-3D45-842A-7DF50B73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F382-5B76-C94A-ADBC-86AB356F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4A17-65A7-2B49-A15F-3A634F7C4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3E1FA-CA38-9444-A04E-DADE386E0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21F12-D6C8-7244-AC4E-A39945FFD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F999-8879-B441-88CA-357884757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ADA39-D60A-7A48-8B3F-413CFABB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7B1F4-6671-1B45-9F76-C6CA2FE0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D0985-0C0B-A24B-8E83-319FFC13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1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C3C5-758D-6349-AA7A-E2A4DC5F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53337-48DA-7C4B-A6BA-D683F34D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FD99A-B684-154E-978F-48E1D99A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8339A-BEA9-634E-925A-01DC0368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9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F00B9-EF2E-AD4B-8C5A-3897253D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FF400-EC35-8A41-90B3-245AAD93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CD481-6676-B54F-95E7-FF7A122B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46E6-55B3-4F4E-B97F-EEA66114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9DB0-60A7-3044-B802-2500E8BB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D69F7-83B6-7D48-9932-7B30A20A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8B394-6809-0245-B41D-47750EB3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4E3F2-28C0-C54D-8600-D51DEE48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54D5A-CCFE-A24D-9A1B-18E0044F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A120-2947-AC47-B7A8-3AFF2CAE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B4D79-2F22-2C44-8CD3-23E03A5E9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5691A-7691-5942-B7D5-434B6043C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3AE3-2D69-1C42-BC5D-76E9D50A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999D8-2277-C84A-A0D0-D33DA6A1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BAE75-80F8-864B-AC10-62A0707D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B035F-1E90-5E4E-AFFD-4B98E472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E0088-3198-0342-B7A4-AC1310215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F0D4F-1E55-164A-9306-727480510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E335A-FE73-2F40-8541-724DCA248F83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72E61-C421-8141-AD49-35133AF98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1996-96CC-D34E-AD9A-4CC2F4929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EE78-2968-D943-B9B2-45A9879A9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9F3C-9C29-684E-A5FF-60F4EF339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en-US" dirty="0"/>
              <a:t>Lesson 3:</a:t>
            </a:r>
            <a:br>
              <a:rPr lang="en-US" dirty="0"/>
            </a:br>
            <a:r>
              <a:rPr lang="en-US" sz="4900" dirty="0"/>
              <a:t>Introduction to Nouns</a:t>
            </a:r>
          </a:p>
        </p:txBody>
      </p:sp>
    </p:spTree>
    <p:extLst>
      <p:ext uri="{BB962C8B-B14F-4D97-AF65-F5344CB8AC3E}">
        <p14:creationId xmlns:p14="http://schemas.microsoft.com/office/powerpoint/2010/main" val="294813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3861-4A1B-B448-BE7A-3B72E41C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6498-3B74-8A49-AFD5-6CF323B8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A02D-BA65-3D4F-BFFC-9CEC6510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704F-5FA9-9941-B6DE-D471E381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Review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Inflection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Case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Number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Gender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Declension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5903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9CF6-07FD-854D-B6C9-A4CB7968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D84C4-947F-7447-AA9E-B6A9C68C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Greek Diphthongs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Iota subscripts: </a:t>
            </a:r>
            <a:r>
              <a:rPr lang="el-GR" sz="5400" dirty="0" err="1">
                <a:latin typeface="Times New Roman"/>
                <a:cs typeface="Times New Roman"/>
              </a:rPr>
              <a:t>ᾳ</a:t>
            </a:r>
            <a:r>
              <a:rPr lang="en-US" sz="5400" dirty="0">
                <a:latin typeface="Times New Roman"/>
                <a:cs typeface="Times New Roman"/>
              </a:rPr>
              <a:t> </a:t>
            </a:r>
            <a:r>
              <a:rPr lang="el-GR" sz="5400" dirty="0" err="1">
                <a:latin typeface="Times New Roman"/>
                <a:cs typeface="Times New Roman"/>
              </a:rPr>
              <a:t>ῃ</a:t>
            </a:r>
            <a:r>
              <a:rPr lang="en-US" sz="5400" dirty="0">
                <a:latin typeface="Times New Roman"/>
                <a:cs typeface="Times New Roman"/>
              </a:rPr>
              <a:t> </a:t>
            </a:r>
            <a:r>
              <a:rPr lang="el-GR" sz="5400" dirty="0" err="1">
                <a:latin typeface="Times New Roman"/>
                <a:cs typeface="Times New Roman"/>
              </a:rPr>
              <a:t>ῳ</a:t>
            </a:r>
            <a:r>
              <a:rPr lang="en-US" sz="5400" dirty="0">
                <a:latin typeface="Times New Roman"/>
                <a:cs typeface="Times New Roman"/>
              </a:rPr>
              <a:t> </a:t>
            </a:r>
            <a:r>
              <a:rPr lang="en-US" dirty="0"/>
              <a:t>= usually seen at the end of a word</a:t>
            </a:r>
          </a:p>
          <a:p>
            <a:r>
              <a:rPr lang="en-US" dirty="0"/>
              <a:t>3 Accents: acute </a:t>
            </a:r>
            <a:r>
              <a:rPr lang="el-GR" sz="4000" dirty="0" err="1"/>
              <a:t>ά</a:t>
            </a:r>
            <a:r>
              <a:rPr lang="en-US" dirty="0"/>
              <a:t>, grave</a:t>
            </a:r>
            <a:r>
              <a:rPr lang="el-GR" dirty="0"/>
              <a:t> </a:t>
            </a:r>
            <a:r>
              <a:rPr lang="el-GR" sz="4000" dirty="0" err="1"/>
              <a:t>ὰ</a:t>
            </a:r>
            <a:r>
              <a:rPr lang="en-US" dirty="0"/>
              <a:t>, circumflex</a:t>
            </a:r>
            <a:r>
              <a:rPr lang="el-GR" dirty="0"/>
              <a:t> </a:t>
            </a:r>
            <a:r>
              <a:rPr lang="el-GR" sz="4000" dirty="0" err="1"/>
              <a:t>ᾶ</a:t>
            </a:r>
            <a:r>
              <a:rPr lang="el-GR" sz="4000" dirty="0"/>
              <a:t> </a:t>
            </a:r>
            <a:r>
              <a:rPr lang="el-GR" sz="4000" dirty="0" err="1">
                <a:latin typeface="Galatia SIL" panose="02000600020000020004" pitchFamily="2" charset="77"/>
              </a:rPr>
              <a:t>ᾶ</a:t>
            </a:r>
            <a:endParaRPr lang="en-US" sz="4000" dirty="0">
              <a:latin typeface="Galatia SIL" panose="02000600020000020004" pitchFamily="2" charset="77"/>
            </a:endParaRPr>
          </a:p>
          <a:p>
            <a:endParaRPr lang="en-US" dirty="0">
              <a:latin typeface="Galatia SIL" panose="02000600020000020004" pitchFamily="2" charset="77"/>
              <a:ea typeface="Bodoni Ornaments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59E00-B92F-F448-A264-9731DF22DD76}"/>
              </a:ext>
            </a:extLst>
          </p:cNvPr>
          <p:cNvSpPr txBox="1"/>
          <p:nvPr/>
        </p:nvSpPr>
        <p:spPr>
          <a:xfrm>
            <a:off x="1981200" y="2053742"/>
            <a:ext cx="8229600" cy="2624666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αι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οι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ει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υι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αυ</a:t>
            </a:r>
          </a:p>
          <a:p>
            <a:pPr lvl="1"/>
            <a:r>
              <a:rPr lang="el-GR" sz="6500" u="sng" dirty="0">
                <a:solidFill>
                  <a:schemeClr val="bg1"/>
                </a:solidFill>
                <a:latin typeface="Times New Roman"/>
                <a:cs typeface="Times New Roman"/>
              </a:rPr>
              <a:t>ου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ευ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ηυ</a:t>
            </a:r>
          </a:p>
        </p:txBody>
      </p:sp>
    </p:spTree>
    <p:extLst>
      <p:ext uri="{BB962C8B-B14F-4D97-AF65-F5344CB8AC3E}">
        <p14:creationId xmlns:p14="http://schemas.microsoft.com/office/powerpoint/2010/main" val="190567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AFE4-31E9-B34D-A50B-660BCB74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E4D7F-5D8D-D648-925E-827C815F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Definition: a change in spelling</a:t>
            </a:r>
          </a:p>
          <a:p>
            <a:r>
              <a:rPr lang="en-US" dirty="0"/>
              <a:t>Occurs when a word performs a different function or carries a different meaning. </a:t>
            </a:r>
          </a:p>
          <a:p>
            <a:r>
              <a:rPr lang="en-US" dirty="0"/>
              <a:t>E.g. “She is my wife and I love her.”</a:t>
            </a:r>
          </a:p>
          <a:p>
            <a:r>
              <a:rPr lang="en-US" dirty="0"/>
              <a:t>E.g. “Egg &gt; Eggs”, or “jump&gt;jumped&gt;jumping”</a:t>
            </a:r>
          </a:p>
          <a:p>
            <a:r>
              <a:rPr lang="en-US" dirty="0"/>
              <a:t>Inflection is simply a word taking on a slight change in form to give you extra information. Greek is a HIGHLY inflected language.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0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B48C-2054-2142-843E-0A7D3183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8FB4-20F1-684B-BEC3-747A253A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68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Definition: a classification for the function of a noun in a sentence</a:t>
            </a:r>
          </a:p>
          <a:p>
            <a:r>
              <a:rPr lang="en-US" dirty="0"/>
              <a:t>All nouns have a case determined by their function in a sentence. </a:t>
            </a:r>
          </a:p>
          <a:p>
            <a:r>
              <a:rPr lang="en-US" dirty="0"/>
              <a:t>3 English Noun cases:</a:t>
            </a:r>
          </a:p>
          <a:p>
            <a:pPr lvl="1"/>
            <a:r>
              <a:rPr lang="en-US" dirty="0"/>
              <a:t>Subject (the thing doing the verb) </a:t>
            </a:r>
          </a:p>
          <a:p>
            <a:pPr lvl="2"/>
            <a:r>
              <a:rPr lang="en-US" dirty="0"/>
              <a:t>“</a:t>
            </a:r>
            <a:r>
              <a:rPr lang="en-US" u="sng" dirty="0"/>
              <a:t>Bill</a:t>
            </a:r>
            <a:r>
              <a:rPr lang="en-US" dirty="0"/>
              <a:t> threw the ball.”</a:t>
            </a:r>
          </a:p>
          <a:p>
            <a:pPr lvl="1"/>
            <a:r>
              <a:rPr lang="en-US" dirty="0"/>
              <a:t>Possession (the thing possessing something)</a:t>
            </a:r>
          </a:p>
          <a:p>
            <a:pPr lvl="2"/>
            <a:r>
              <a:rPr lang="en-US" dirty="0"/>
              <a:t>“That is </a:t>
            </a:r>
            <a:r>
              <a:rPr lang="en-US" u="sng" dirty="0"/>
              <a:t>Bill’s</a:t>
            </a:r>
            <a:r>
              <a:rPr lang="en-US" dirty="0"/>
              <a:t> ball. It’s </a:t>
            </a:r>
            <a:r>
              <a:rPr lang="en-US" u="sng" dirty="0"/>
              <a:t>his</a:t>
            </a:r>
            <a:r>
              <a:rPr lang="en-US" dirty="0"/>
              <a:t>!” </a:t>
            </a:r>
          </a:p>
          <a:p>
            <a:pPr lvl="1"/>
            <a:r>
              <a:rPr lang="en-US" dirty="0"/>
              <a:t>Object (the thing the verb is being done to)</a:t>
            </a:r>
          </a:p>
          <a:p>
            <a:pPr lvl="2"/>
            <a:r>
              <a:rPr lang="en-US" dirty="0"/>
              <a:t>“Bill threw the </a:t>
            </a:r>
            <a:r>
              <a:rPr lang="en-US" u="sng" dirty="0"/>
              <a:t>ball</a:t>
            </a:r>
            <a:r>
              <a:rPr lang="en-US" dirty="0"/>
              <a:t>.”</a:t>
            </a:r>
          </a:p>
          <a:p>
            <a:r>
              <a:rPr lang="en-US" dirty="0"/>
              <a:t>Greek has 5 Cases, to be discussed next class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3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83EF-8C6D-A842-9EEA-27CDCFD9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48B23-49EF-5C41-A6C0-D775610AB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nouns have a number determined by the amount of “things” they are describing.</a:t>
            </a:r>
          </a:p>
          <a:p>
            <a:r>
              <a:rPr lang="en-US" dirty="0"/>
              <a:t>2 “numbers” in English:</a:t>
            </a:r>
          </a:p>
          <a:p>
            <a:pPr lvl="1"/>
            <a:r>
              <a:rPr lang="en-US" dirty="0"/>
              <a:t>Singular</a:t>
            </a:r>
          </a:p>
          <a:p>
            <a:pPr lvl="1"/>
            <a:r>
              <a:rPr lang="en-US" dirty="0"/>
              <a:t>Plural</a:t>
            </a:r>
          </a:p>
          <a:p>
            <a:r>
              <a:rPr lang="en-US" dirty="0"/>
              <a:t>Greek has the same numbers.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0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B356-0A71-2141-B687-5768D554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5F8BC-18AE-0948-9D52-BBD2F218D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nouns have a gender in English. (seen most easily in pronouns)</a:t>
            </a:r>
          </a:p>
          <a:p>
            <a:r>
              <a:rPr lang="en-US" dirty="0"/>
              <a:t>3 Genders in English:</a:t>
            </a:r>
          </a:p>
          <a:p>
            <a:pPr lvl="1"/>
            <a:r>
              <a:rPr lang="en-US" dirty="0"/>
              <a:t>Masculine “He did it.”</a:t>
            </a:r>
          </a:p>
          <a:p>
            <a:pPr lvl="1"/>
            <a:r>
              <a:rPr lang="en-US" dirty="0"/>
              <a:t>Feminine “She did it.”</a:t>
            </a:r>
          </a:p>
          <a:p>
            <a:pPr lvl="1"/>
            <a:r>
              <a:rPr lang="en-US" dirty="0"/>
              <a:t>Neuter     “It did it.” </a:t>
            </a:r>
          </a:p>
          <a:p>
            <a:r>
              <a:rPr lang="en-US" dirty="0"/>
              <a:t>Greek has the same genders.</a:t>
            </a:r>
          </a:p>
          <a:p>
            <a:r>
              <a:rPr lang="en-US" dirty="0"/>
              <a:t>NOT “male” or “female” – those are sexes.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6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935B-7028-5844-9DCD-5F932C9B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ECF8-CE66-D049-86E1-0818F11A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a recognizable pattern of inflection among nouns</a:t>
            </a:r>
          </a:p>
          <a:p>
            <a:r>
              <a:rPr lang="en-US" dirty="0"/>
              <a:t>Most nouns in English change to plurals  by adding an “s” </a:t>
            </a:r>
          </a:p>
          <a:p>
            <a:pPr lvl="1"/>
            <a:r>
              <a:rPr lang="en-US" dirty="0"/>
              <a:t>dog&gt;dogs, hammer&gt;hammers, etc.</a:t>
            </a:r>
          </a:p>
          <a:p>
            <a:pPr lvl="2"/>
            <a:r>
              <a:rPr lang="en-US" dirty="0"/>
              <a:t>A sub-pattern of this change would be adding “</a:t>
            </a:r>
            <a:r>
              <a:rPr lang="en-US" dirty="0" err="1"/>
              <a:t>es</a:t>
            </a:r>
            <a:r>
              <a:rPr lang="en-US" dirty="0"/>
              <a:t>” to words which already end in “s” E.g. boss&gt;bosses, glass&gt;glasses, etc.</a:t>
            </a:r>
          </a:p>
          <a:p>
            <a:r>
              <a:rPr lang="en-US" dirty="0"/>
              <a:t>Some nouns in English change to plurals by changing a stem vowel</a:t>
            </a:r>
          </a:p>
          <a:p>
            <a:pPr lvl="1"/>
            <a:r>
              <a:rPr lang="en-US" dirty="0"/>
              <a:t>man&gt;men, goose&gt;geese, foot&gt;feet</a:t>
            </a:r>
          </a:p>
          <a:p>
            <a:pPr lvl="1"/>
            <a:r>
              <a:rPr lang="en-US" dirty="0"/>
              <a:t>This different, but recognizable pattern, is like a “declension”</a:t>
            </a:r>
          </a:p>
        </p:txBody>
      </p:sp>
    </p:spTree>
    <p:extLst>
      <p:ext uri="{BB962C8B-B14F-4D97-AF65-F5344CB8AC3E}">
        <p14:creationId xmlns:p14="http://schemas.microsoft.com/office/powerpoint/2010/main" val="19627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A384-0130-354D-9BBF-18A7F3E6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15A3-681D-7D47-8DF2-4C541238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Read: Chapter 5</a:t>
            </a:r>
          </a:p>
          <a:p>
            <a:r>
              <a:rPr lang="en-US" dirty="0"/>
              <a:t>Read: 1 John 1:5-2:5 in Greek, multiple times</a:t>
            </a:r>
          </a:p>
          <a:p>
            <a:r>
              <a:rPr lang="en-US" dirty="0"/>
              <a:t>Workbook Exercise Review #1</a:t>
            </a:r>
          </a:p>
          <a:p>
            <a:r>
              <a:rPr lang="en-US" dirty="0"/>
              <a:t>Memorize: Vocab on pages 48-50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5986"/>
      </p:ext>
    </p:extLst>
  </p:cSld>
  <p:clrMapOvr>
    <a:masterClrMapping/>
  </p:clrMapOvr>
</p:sld>
</file>

<file path=ppt/theme/theme1.xml><?xml version="1.0" encoding="utf-8"?>
<a:theme xmlns:a="http://schemas.openxmlformats.org/drawingml/2006/main" name="Greek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k 2020" id="{E8D827EF-4B0C-3E43-A422-D6E9A044478C}" vid="{E3815DE4-E423-244F-9D2E-E5528D7C24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 2020</Template>
  <TotalTime>49</TotalTime>
  <Words>441</Words>
  <Application>Microsoft Macintosh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Bodoni Ornaments</vt:lpstr>
      <vt:lpstr>Calibri</vt:lpstr>
      <vt:lpstr>Calibri Light</vt:lpstr>
      <vt:lpstr>Galatia SIL</vt:lpstr>
      <vt:lpstr>Times New Roman</vt:lpstr>
      <vt:lpstr>Greek 2020</vt:lpstr>
      <vt:lpstr>Lesson 3: Introduction to Nouns</vt:lpstr>
      <vt:lpstr>Outline</vt:lpstr>
      <vt:lpstr>Review</vt:lpstr>
      <vt:lpstr>Inflection</vt:lpstr>
      <vt:lpstr>Case</vt:lpstr>
      <vt:lpstr>Number</vt:lpstr>
      <vt:lpstr>Gender</vt:lpstr>
      <vt:lpstr>Declension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Introduction to Nouns</dc:title>
  <dc:creator>Stephen Curto</dc:creator>
  <cp:lastModifiedBy>Stephen Curto</cp:lastModifiedBy>
  <cp:revision>8</cp:revision>
  <dcterms:created xsi:type="dcterms:W3CDTF">2020-03-10T15:28:29Z</dcterms:created>
  <dcterms:modified xsi:type="dcterms:W3CDTF">2020-03-10T16:22:51Z</dcterms:modified>
</cp:coreProperties>
</file>